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08" autoAdjust="0"/>
  </p:normalViewPr>
  <p:slideViewPr>
    <p:cSldViewPr snapToGrid="0">
      <p:cViewPr varScale="1">
        <p:scale>
          <a:sx n="95" d="100"/>
          <a:sy n="95" d="100"/>
        </p:scale>
        <p:origin x="2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8294E4B-2369-4F1B-ACD9-BD3BA396E9F3}" type="datetimeFigureOut">
              <a:rPr lang="en-AU" smtClean="0"/>
              <a:t>6/12/2016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403015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8294E4B-2369-4F1B-ACD9-BD3BA396E9F3}" type="datetimeFigureOut">
              <a:rPr lang="en-AU" smtClean="0"/>
              <a:t>6/12/2016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221781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8294E4B-2369-4F1B-ACD9-BD3BA396E9F3}" type="datetimeFigureOut">
              <a:rPr lang="en-AU" smtClean="0"/>
              <a:t>6/12/2016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50284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8294E4B-2369-4F1B-ACD9-BD3BA396E9F3}" type="datetimeFigureOut">
              <a:rPr lang="en-AU" smtClean="0"/>
              <a:t>6/12/2016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161352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294E4B-2369-4F1B-ACD9-BD3BA396E9F3}" type="datetimeFigureOut">
              <a:rPr lang="en-AU" smtClean="0"/>
              <a:t>6/12/2016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279077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8294E4B-2369-4F1B-ACD9-BD3BA396E9F3}" type="datetimeFigureOut">
              <a:rPr lang="en-AU" smtClean="0"/>
              <a:t>6/12/2016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3506870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8294E4B-2369-4F1B-ACD9-BD3BA396E9F3}" type="datetimeFigureOut">
              <a:rPr lang="en-AU" smtClean="0"/>
              <a:t>6/12/2016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251753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8294E4B-2369-4F1B-ACD9-BD3BA396E9F3}" type="datetimeFigureOut">
              <a:rPr lang="en-AU" smtClean="0"/>
              <a:t>6/12/2016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40493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94E4B-2369-4F1B-ACD9-BD3BA396E9F3}" type="datetimeFigureOut">
              <a:rPr lang="en-AU" smtClean="0"/>
              <a:t>6/12/2016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108727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294E4B-2369-4F1B-ACD9-BD3BA396E9F3}" type="datetimeFigureOut">
              <a:rPr lang="en-AU" smtClean="0"/>
              <a:t>6/12/2016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336296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294E4B-2369-4F1B-ACD9-BD3BA396E9F3}" type="datetimeFigureOut">
              <a:rPr lang="en-AU" smtClean="0"/>
              <a:t>6/12/2016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04D9C0-D246-4B84-BF63-69388C056FA3}" type="slidenum">
              <a:rPr lang="en-AU" smtClean="0"/>
              <a:t>‹#›</a:t>
            </a:fld>
            <a:endParaRPr lang="en-AU"/>
          </a:p>
        </p:txBody>
      </p:sp>
    </p:spTree>
    <p:extLst>
      <p:ext uri="{BB962C8B-B14F-4D97-AF65-F5344CB8AC3E}">
        <p14:creationId xmlns:p14="http://schemas.microsoft.com/office/powerpoint/2010/main" val="284980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94E4B-2369-4F1B-ACD9-BD3BA396E9F3}" type="datetimeFigureOut">
              <a:rPr lang="en-AU" smtClean="0"/>
              <a:t>6/12/2016</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4D9C0-D246-4B84-BF63-69388C056FA3}" type="slidenum">
              <a:rPr lang="en-AU" smtClean="0"/>
              <a:t>‹#›</a:t>
            </a:fld>
            <a:endParaRPr lang="en-AU"/>
          </a:p>
        </p:txBody>
      </p:sp>
    </p:spTree>
    <p:extLst>
      <p:ext uri="{BB962C8B-B14F-4D97-AF65-F5344CB8AC3E}">
        <p14:creationId xmlns:p14="http://schemas.microsoft.com/office/powerpoint/2010/main" val="1968017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79191"/>
          </a:xfrm>
        </p:spPr>
        <p:txBody>
          <a:bodyPr>
            <a:normAutofit/>
          </a:bodyPr>
          <a:lstStyle/>
          <a:p>
            <a:r>
              <a:rPr lang="en-AU" sz="3200" b="1" dirty="0" smtClean="0">
                <a:latin typeface="Times New Roman" panose="02020603050405020304" pitchFamily="18" charset="0"/>
                <a:cs typeface="Times New Roman" panose="02020603050405020304" pitchFamily="18" charset="0"/>
              </a:rPr>
              <a:t>Just imagine that…. </a:t>
            </a:r>
            <a:r>
              <a:rPr lang="en-GB" sz="3200" b="1" dirty="0">
                <a:latin typeface="Times New Roman" panose="02020603050405020304" pitchFamily="18" charset="0"/>
                <a:cs typeface="Times New Roman" panose="02020603050405020304" pitchFamily="18" charset="0"/>
              </a:rPr>
              <a:t>A Solution Focused Approach to Doctoral Research Supervision in </a:t>
            </a:r>
            <a:r>
              <a:rPr lang="en-GB" sz="3200" b="1" dirty="0" smtClean="0">
                <a:latin typeface="Times New Roman" panose="02020603050405020304" pitchFamily="18" charset="0"/>
                <a:cs typeface="Times New Roman" panose="02020603050405020304" pitchFamily="18" charset="0"/>
              </a:rPr>
              <a:t>Healthcare.</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82053" y="2506662"/>
            <a:ext cx="10515600" cy="1961064"/>
          </a:xfrm>
        </p:spPr>
        <p:txBody>
          <a:bodyPr/>
          <a:lstStyle/>
          <a:p>
            <a:pPr lvl="0"/>
            <a:r>
              <a:rPr lang="en-GB" sz="2400" dirty="0">
                <a:latin typeface="Times New Roman" panose="02020603050405020304" pitchFamily="18" charset="0"/>
                <a:cs typeface="Times New Roman" panose="02020603050405020304" pitchFamily="18" charset="0"/>
              </a:rPr>
              <a:t>Look for what works and do more of it </a:t>
            </a:r>
            <a:endParaRPr lang="en-AU"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Highlight and build on strengths</a:t>
            </a:r>
            <a:endParaRPr lang="en-AU"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Cease doing what doesn’t work </a:t>
            </a:r>
            <a:endParaRPr lang="en-AU" sz="2400" dirty="0">
              <a:latin typeface="Times New Roman" panose="02020603050405020304" pitchFamily="18" charset="0"/>
              <a:cs typeface="Times New Roman" panose="02020603050405020304" pitchFamily="18" charset="0"/>
            </a:endParaRPr>
          </a:p>
          <a:p>
            <a:pPr lvl="0"/>
            <a:r>
              <a:rPr lang="en-GB" sz="2400" dirty="0">
                <a:latin typeface="Times New Roman" panose="02020603050405020304" pitchFamily="18" charset="0"/>
                <a:cs typeface="Times New Roman" panose="02020603050405020304" pitchFamily="18" charset="0"/>
              </a:rPr>
              <a:t>Use creativity and imagination to imagine a better future and work towards it. </a:t>
            </a:r>
            <a:endParaRPr lang="en-AU" sz="2400"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5" name="TextBox 4"/>
          <p:cNvSpPr txBox="1"/>
          <p:nvPr/>
        </p:nvSpPr>
        <p:spPr>
          <a:xfrm>
            <a:off x="838200" y="1716505"/>
            <a:ext cx="7478329" cy="523220"/>
          </a:xfrm>
          <a:prstGeom prst="rect">
            <a:avLst/>
          </a:prstGeom>
          <a:noFill/>
        </p:spPr>
        <p:txBody>
          <a:bodyPr wrap="none" rtlCol="0">
            <a:spAutoFit/>
          </a:bodyPr>
          <a:lstStyle/>
          <a:p>
            <a:r>
              <a:rPr lang="en-AU" sz="2800" b="1" dirty="0" smtClean="0">
                <a:latin typeface="Times New Roman" panose="02020603050405020304" pitchFamily="18" charset="0"/>
                <a:cs typeface="Times New Roman" panose="02020603050405020304" pitchFamily="18" charset="0"/>
              </a:rPr>
              <a:t>Principles of solution focused ways of working: </a:t>
            </a:r>
            <a:endParaRPr lang="en-A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48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101" y="2485102"/>
            <a:ext cx="9405257" cy="3983655"/>
          </a:xfrm>
          <a:prstGeom prst="rect">
            <a:avLst/>
          </a:prstGeom>
        </p:spPr>
        <p:txBody>
          <a:bodyPr wrap="square">
            <a:spAutoFit/>
          </a:bodyPr>
          <a:lstStyle/>
          <a:p>
            <a:pPr marL="457200">
              <a:spcAft>
                <a:spcPts val="0"/>
              </a:spcAft>
            </a:pPr>
            <a:r>
              <a:rPr lang="en-GB" dirty="0">
                <a:latin typeface="Times New Roman" panose="02020603050405020304" pitchFamily="18" charset="0"/>
                <a:ea typeface="Times New Roman" panose="02020603050405020304" pitchFamily="18" charset="0"/>
              </a:rPr>
              <a:t> </a:t>
            </a:r>
            <a:endParaRPr lang="en-AU" dirty="0" smtClean="0">
              <a:effectLst/>
            </a:endParaRPr>
          </a:p>
          <a:p>
            <a:pPr marL="342900" lvl="0" indent="-342900">
              <a:lnSpc>
                <a:spcPct val="115000"/>
              </a:lnSpc>
              <a:spcAft>
                <a:spcPts val="1000"/>
              </a:spcAft>
              <a:buFont typeface="Symbol" panose="05050102010706020507" pitchFamily="18" charset="2"/>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Stage 1		Listening to the narrative</a:t>
            </a:r>
            <a:endParaRPr lang="en-AU" sz="2800" dirty="0" smtClean="0">
              <a:effectLst/>
              <a:latin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Stage 2 	</a:t>
            </a:r>
            <a:r>
              <a:rPr lang="en-GB" sz="2800" dirty="0" smtClean="0">
                <a:latin typeface="Times New Roman" panose="02020603050405020304" pitchFamily="18" charset="0"/>
                <a:ea typeface="Times New Roman" panose="02020603050405020304" pitchFamily="18" charset="0"/>
                <a:cs typeface="Times New Roman" panose="02020603050405020304" pitchFamily="18" charset="0"/>
              </a:rPr>
              <a:t>          Posing </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the “miracle” question </a:t>
            </a:r>
            <a:endParaRPr lang="en-AU" sz="2800" dirty="0" smtClean="0">
              <a:effectLst/>
              <a:latin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Stage 3	</a:t>
            </a:r>
            <a:r>
              <a:rPr lang="en-GB" sz="2800" dirty="0" smtClean="0">
                <a:latin typeface="Times New Roman" panose="02020603050405020304" pitchFamily="18" charset="0"/>
                <a:ea typeface="Times New Roman" panose="02020603050405020304" pitchFamily="18" charset="0"/>
                <a:cs typeface="Times New Roman" panose="02020603050405020304" pitchFamily="18" charset="0"/>
              </a:rPr>
              <a:t>	Tapping </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the Passion</a:t>
            </a:r>
            <a:endParaRPr lang="en-AU" sz="2800" dirty="0" smtClean="0">
              <a:effectLst/>
              <a:latin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Stage 4		Landing the Research Question(s)</a:t>
            </a:r>
            <a:endParaRPr lang="en-AU" sz="2800" dirty="0" smtClean="0">
              <a:effectLst/>
              <a:latin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Stage 5		Exploring Methodology and Methods</a:t>
            </a:r>
            <a:endParaRPr lang="en-AU" sz="2800" dirty="0" smtClean="0">
              <a:effectLst/>
              <a:latin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Stage 6		Exploring Feasibility</a:t>
            </a:r>
            <a:endParaRPr lang="en-AU" sz="2800" dirty="0">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2104043" y="829425"/>
            <a:ext cx="8050282" cy="646331"/>
          </a:xfrm>
          <a:prstGeom prst="rect">
            <a:avLst/>
          </a:prstGeom>
          <a:noFill/>
        </p:spPr>
        <p:txBody>
          <a:bodyPr wrap="none" rtlCol="0">
            <a:spAutoFit/>
          </a:bodyPr>
          <a:lstStyle/>
          <a:p>
            <a:pPr algn="ctr"/>
            <a:r>
              <a:rPr lang="en-AU" sz="3600" b="1" dirty="0" smtClean="0">
                <a:latin typeface="Times New Roman" panose="02020603050405020304" pitchFamily="18" charset="0"/>
                <a:cs typeface="Times New Roman" panose="02020603050405020304" pitchFamily="18" charset="0"/>
              </a:rPr>
              <a:t>Solution Focused Research Supervision </a:t>
            </a:r>
            <a:endParaRPr lang="en-AU"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183101" y="1756610"/>
            <a:ext cx="9547357" cy="584775"/>
          </a:xfrm>
          <a:prstGeom prst="rect">
            <a:avLst/>
          </a:prstGeom>
          <a:noFill/>
        </p:spPr>
        <p:txBody>
          <a:bodyPr wrap="none" rtlCol="0">
            <a:spAutoFit/>
          </a:bodyPr>
          <a:lstStyle/>
          <a:p>
            <a:pPr algn="ctr"/>
            <a:r>
              <a:rPr lang="en-AU" sz="3200" b="1" dirty="0" smtClean="0">
                <a:latin typeface="Times New Roman" panose="02020603050405020304" pitchFamily="18" charset="0"/>
                <a:cs typeface="Times New Roman" panose="02020603050405020304" pitchFamily="18" charset="0"/>
              </a:rPr>
              <a:t>Aim: to build competent autonomy in research skills  </a:t>
            </a:r>
            <a:endParaRPr lang="en-A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84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874" y="1158390"/>
            <a:ext cx="9171708" cy="5324535"/>
          </a:xfrm>
          <a:prstGeom prst="rect">
            <a:avLst/>
          </a:prstGeom>
        </p:spPr>
        <p:txBody>
          <a:bodyPr wrap="square">
            <a:spAutoFit/>
          </a:bodyPr>
          <a:lstStyle/>
          <a:p>
            <a:pPr marL="457200" algn="just">
              <a:spcAft>
                <a:spcPts val="0"/>
              </a:spcAft>
            </a:pPr>
            <a:r>
              <a:rPr lang="en-AU" sz="2000" dirty="0">
                <a:latin typeface="Times New Roman" panose="02020603050405020304" pitchFamily="18" charset="0"/>
                <a:ea typeface="MS Mincho" panose="02020609040205080304" pitchFamily="49" charset="-128"/>
                <a:cs typeface="Arial" panose="020B0604020202020204" pitchFamily="34" charset="0"/>
              </a:rPr>
              <a:t>As a novice researcher and PhD candidate, facilitation of my research using SFRS has allowed me the space and time to more broadly explore my research topic …and [the] implications of my research for ongoing clinical practice. SFRS has ensured that I have remained focussed on the issues, questions and solutions that ultimately matter. </a:t>
            </a:r>
            <a:endParaRPr lang="en-AU"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
              <a:spcAft>
                <a:spcPts val="0"/>
              </a:spcAft>
            </a:pPr>
            <a:r>
              <a:rPr lang="en-AU" sz="2000" dirty="0">
                <a:latin typeface="Times New Roman" panose="02020603050405020304" pitchFamily="18" charset="0"/>
                <a:ea typeface="MS Mincho" panose="02020609040205080304" pitchFamily="49" charset="-128"/>
                <a:cs typeface="Arial" panose="020B0604020202020204" pitchFamily="34" charset="0"/>
              </a:rPr>
              <a:t> </a:t>
            </a:r>
            <a:endParaRPr lang="en-AU"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
              <a:spcAft>
                <a:spcPts val="0"/>
              </a:spcAft>
            </a:pPr>
            <a:r>
              <a:rPr lang="en-AU" sz="2000" dirty="0">
                <a:latin typeface="Times New Roman" panose="02020603050405020304" pitchFamily="18" charset="0"/>
                <a:ea typeface="MS Mincho" panose="02020609040205080304" pitchFamily="49" charset="-128"/>
                <a:cs typeface="Arial" panose="020B0604020202020204" pitchFamily="34" charset="0"/>
              </a:rPr>
              <a:t>I am well aware that … my initial drafts of written work, could have been better. My SFRS supervisors didn’t chastise me but engaged me in solution focused questioning around what and how I would know what I need to know in order to move forward. </a:t>
            </a:r>
            <a:endParaRPr lang="en-AU"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
              <a:spcAft>
                <a:spcPts val="0"/>
              </a:spcAft>
            </a:pPr>
            <a:r>
              <a:rPr lang="en-AU" sz="2000" dirty="0">
                <a:latin typeface="Times New Roman" panose="02020603050405020304" pitchFamily="18" charset="0"/>
                <a:ea typeface="MS Mincho" panose="02020609040205080304" pitchFamily="49" charset="-128"/>
                <a:cs typeface="Arial" panose="020B0604020202020204" pitchFamily="34" charset="0"/>
              </a:rPr>
              <a:t> </a:t>
            </a:r>
            <a:endParaRPr lang="en-AU"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algn="just">
              <a:spcAft>
                <a:spcPts val="0"/>
              </a:spcAft>
            </a:pPr>
            <a:r>
              <a:rPr lang="en-AU" sz="2000" dirty="0">
                <a:latin typeface="Times New Roman" panose="02020603050405020304" pitchFamily="18" charset="0"/>
                <a:ea typeface="MS Mincho" panose="02020609040205080304" pitchFamily="49" charset="-128"/>
                <a:cs typeface="Arial" panose="020B0604020202020204" pitchFamily="34" charset="0"/>
              </a:rPr>
              <a:t>Whilst my … supervisors provided initial examples of the SFRS approach, it has become an unconscious part of all of our ongoing interactions, and sustains an air of positivity around the supervision sessions. In fact it has been almost impossible to contain the solution focused approach to my research space alone. I now find myself speaking to and providing example of solution focused discourses around change with positive effect in my clinical and managerial workplace.</a:t>
            </a:r>
            <a:r>
              <a:rPr lang="en-AU" sz="2000" i="1" dirty="0">
                <a:latin typeface="Times New Roman" panose="02020603050405020304" pitchFamily="18" charset="0"/>
                <a:ea typeface="MS Mincho" panose="02020609040205080304" pitchFamily="49" charset="-128"/>
                <a:cs typeface="Arial" panose="020B0604020202020204" pitchFamily="34" charset="0"/>
              </a:rPr>
              <a:t> </a:t>
            </a:r>
            <a:endParaRPr lang="en-AU"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8670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130</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MS Mincho</vt:lpstr>
      <vt:lpstr>Arial</vt:lpstr>
      <vt:lpstr>Calibri</vt:lpstr>
      <vt:lpstr>Calibri Light</vt:lpstr>
      <vt:lpstr>Symbol</vt:lpstr>
      <vt:lpstr>Times New Roman</vt:lpstr>
      <vt:lpstr>Office Theme</vt:lpstr>
      <vt:lpstr>Just imagine that…. A Solution Focused Approach to Doctoral Research Supervision in Healthcare.</vt:lpstr>
      <vt:lpstr>PowerPoint Presentation</vt:lpstr>
      <vt:lpstr>PowerPoint Presentation</vt:lpstr>
    </vt:vector>
  </TitlesOfParts>
  <Company>University of Tasmania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Walsh</dc:creator>
  <cp:lastModifiedBy>Kenneth Walsh</cp:lastModifiedBy>
  <cp:revision>4</cp:revision>
  <dcterms:created xsi:type="dcterms:W3CDTF">2016-12-04T01:53:45Z</dcterms:created>
  <dcterms:modified xsi:type="dcterms:W3CDTF">2016-12-06T02:45:49Z</dcterms:modified>
</cp:coreProperties>
</file>