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"/>
  </p:notesMasterIdLst>
  <p:handoutMasterIdLst>
    <p:handoutMasterId r:id="rId11"/>
  </p:handoutMasterIdLst>
  <p:sldIdLst>
    <p:sldId id="262" r:id="rId2"/>
    <p:sldId id="285" r:id="rId3"/>
    <p:sldId id="305" r:id="rId4"/>
    <p:sldId id="303" r:id="rId5"/>
    <p:sldId id="304" r:id="rId6"/>
    <p:sldId id="291" r:id="rId7"/>
    <p:sldId id="307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pos="5428">
          <p15:clr>
            <a:srgbClr val="A4A3A4"/>
          </p15:clr>
        </p15:guide>
        <p15:guide id="4" pos="22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66"/>
    <a:srgbClr val="88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1066" y="82"/>
      </p:cViewPr>
      <p:guideLst>
        <p:guide orient="horz" pos="910"/>
        <p:guide orient="horz" pos="3874"/>
        <p:guide pos="5428"/>
        <p:guide pos="2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AB4F-6653-49AE-9C8A-CF0C9C691BED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84FF-B479-4BA1-97BA-96E8A4BBA9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88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FCC9-8A71-4624-B88B-EFE81C571A82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3569-7543-4182-BF78-2C6E1CC3E6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8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3569-7543-4182-BF78-2C6E1CC3E665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0" y="3999324"/>
            <a:ext cx="2628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6298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5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9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944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261" y="540000"/>
            <a:ext cx="4671864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1864310"/>
            <a:ext cx="36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9999" y="1440000"/>
            <a:ext cx="7704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96938" y="6412152"/>
            <a:ext cx="77200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4124487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307291" y="1440000"/>
            <a:ext cx="3297157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96938" y="6412152"/>
            <a:ext cx="77200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592" y="540000"/>
            <a:ext cx="770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9592" y="1440000"/>
            <a:ext cx="7704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705F-C14F-468D-866A-E0CE59D3F32F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36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1462" y="1440000"/>
            <a:ext cx="3852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900000" y="1440000"/>
            <a:ext cx="7704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28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36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36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751462" y="540000"/>
            <a:ext cx="3852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4751462" y="3384000"/>
            <a:ext cx="3852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120" y="540000"/>
            <a:ext cx="2952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5652120" y="3935469"/>
            <a:ext cx="2951342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899999" y="539999"/>
            <a:ext cx="46224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5652120" y="1440000"/>
            <a:ext cx="2952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39999"/>
            <a:ext cx="7704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00000" y="1440170"/>
            <a:ext cx="7704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36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36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751462" y="540000"/>
            <a:ext cx="3852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51462" y="3390163"/>
            <a:ext cx="3852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652120" y="3935469"/>
            <a:ext cx="2952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899999" y="540000"/>
            <a:ext cx="46224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120" y="540000"/>
            <a:ext cx="2952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5652120" y="1440000"/>
            <a:ext cx="2952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592" y="540000"/>
            <a:ext cx="770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9050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0948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law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21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770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440000"/>
            <a:ext cx="7704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6770" y="6525344"/>
            <a:ext cx="997776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6534222"/>
            <a:ext cx="7092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25" y="6525344"/>
            <a:ext cx="359575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6938" y="6412152"/>
            <a:ext cx="77200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703" r:id="rId3"/>
    <p:sldLayoutId id="2147483690" r:id="rId4"/>
    <p:sldLayoutId id="2147483700" r:id="rId5"/>
    <p:sldLayoutId id="2147483695" r:id="rId6"/>
    <p:sldLayoutId id="2147483705" r:id="rId7"/>
    <p:sldLayoutId id="2147483696" r:id="rId8"/>
    <p:sldLayoutId id="2147483697" r:id="rId9"/>
    <p:sldLayoutId id="2147483699" r:id="rId10"/>
    <p:sldLayoutId id="2147483698" r:id="rId11"/>
    <p:sldLayoutId id="2147483701" r:id="rId12"/>
    <p:sldLayoutId id="2147483702" r:id="rId13"/>
    <p:sldLayoutId id="2147483706" r:id="rId14"/>
    <p:sldLayoutId id="2147483670" r:id="rId15"/>
    <p:sldLayoutId id="2147483691" r:id="rId16"/>
    <p:sldLayoutId id="2147483671" r:id="rId17"/>
    <p:sldLayoutId id="2147483672" r:id="rId18"/>
    <p:sldLayoutId id="2147483675" r:id="rId19"/>
    <p:sldLayoutId id="2147483692" r:id="rId20"/>
    <p:sldLayoutId id="2147483677" r:id="rId21"/>
    <p:sldLayoutId id="2147483676" r:id="rId22"/>
    <p:sldLayoutId id="2147483674" r:id="rId23"/>
    <p:sldLayoutId id="2147483694" r:id="rId24"/>
    <p:sldLayoutId id="2147483693" r:id="rId25"/>
    <p:sldLayoutId id="2147483678" r:id="rId2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kat.ihmc.us/rid=1PC8NRGW0-2BL1DL-2GNL/ReflectiveLearningSpiral-JKayaPRPIC.cma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58186"/>
            <a:ext cx="8136904" cy="876725"/>
          </a:xfrm>
        </p:spPr>
        <p:txBody>
          <a:bodyPr/>
          <a:lstStyle/>
          <a:p>
            <a:pPr algn="ctr"/>
            <a:r>
              <a:rPr lang="en-AU" dirty="0"/>
              <a:t>Practice and </a:t>
            </a:r>
            <a:r>
              <a:rPr lang="en-AU" dirty="0" smtClean="0"/>
              <a:t>Portfolios:</a:t>
            </a:r>
            <a:br>
              <a:rPr lang="en-AU" dirty="0" smtClean="0"/>
            </a:br>
            <a:r>
              <a:rPr lang="en-AU" sz="2000" dirty="0" smtClean="0"/>
              <a:t>Embedding </a:t>
            </a:r>
            <a:r>
              <a:rPr lang="en-AU" sz="2000" dirty="0"/>
              <a:t>WIL in Associate Degrees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261" y="4725144"/>
            <a:ext cx="2628000" cy="1368152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Teaching Matters</a:t>
            </a:r>
          </a:p>
          <a:p>
            <a:r>
              <a:rPr lang="en-AU" dirty="0"/>
              <a:t>7</a:t>
            </a:r>
            <a:r>
              <a:rPr lang="en-AU" dirty="0" smtClean="0"/>
              <a:t> December 2016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40152" y="4892967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Hawkins, </a:t>
            </a:r>
            <a:r>
              <a:rPr lang="en-AU" dirty="0" smtClean="0"/>
              <a:t>C.J., </a:t>
            </a:r>
            <a:r>
              <a:rPr lang="en-AU" dirty="0"/>
              <a:t>Symes, </a:t>
            </a:r>
            <a:r>
              <a:rPr lang="en-AU" dirty="0" smtClean="0"/>
              <a:t>M., </a:t>
            </a:r>
            <a:r>
              <a:rPr lang="en-AU" dirty="0"/>
              <a:t>Burbury, </a:t>
            </a:r>
            <a:r>
              <a:rPr lang="en-AU" dirty="0" smtClean="0"/>
              <a:t>M., </a:t>
            </a:r>
            <a:r>
              <a:rPr lang="en-AU" dirty="0"/>
              <a:t>Allison, </a:t>
            </a:r>
            <a:r>
              <a:rPr lang="en-AU" dirty="0" smtClean="0"/>
              <a:t>J., </a:t>
            </a:r>
            <a:r>
              <a:rPr lang="en-AU" dirty="0"/>
              <a:t>Collins, </a:t>
            </a:r>
            <a:r>
              <a:rPr lang="en-AU" dirty="0" smtClean="0"/>
              <a:t>R., </a:t>
            </a:r>
            <a:r>
              <a:rPr lang="en-AU" dirty="0"/>
              <a:t>Broun, </a:t>
            </a:r>
            <a:r>
              <a:rPr lang="en-AU" dirty="0" smtClean="0"/>
              <a:t>D., </a:t>
            </a:r>
            <a:r>
              <a:rPr lang="en-AU" dirty="0"/>
              <a:t>Hawkins, </a:t>
            </a:r>
            <a:r>
              <a:rPr lang="en-AU" dirty="0" smtClean="0"/>
              <a:t>C., &amp; </a:t>
            </a:r>
            <a:r>
              <a:rPr lang="en-AU" dirty="0"/>
              <a:t>Ives, S.</a:t>
            </a:r>
          </a:p>
        </p:txBody>
      </p:sp>
    </p:spTree>
    <p:extLst>
      <p:ext uri="{BB962C8B-B14F-4D97-AF65-F5344CB8AC3E}">
        <p14:creationId xmlns:p14="http://schemas.microsoft.com/office/powerpoint/2010/main" val="3580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>
                <a:solidFill>
                  <a:schemeClr val="accent3"/>
                </a:solidFill>
              </a:rPr>
              <a:t>This Presentation</a:t>
            </a:r>
            <a:endParaRPr lang="en-AU" sz="3200" dirty="0">
              <a:solidFill>
                <a:schemeClr val="accent3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What are the new associate degrees?</a:t>
            </a:r>
          </a:p>
          <a:p>
            <a:r>
              <a:rPr lang="en-AU" sz="2800" dirty="0"/>
              <a:t>WIL </a:t>
            </a:r>
            <a:r>
              <a:rPr lang="en-AU" sz="2800" dirty="0" smtClean="0"/>
              <a:t>Types</a:t>
            </a:r>
          </a:p>
          <a:p>
            <a:r>
              <a:rPr lang="en-AU" sz="2800" dirty="0" smtClean="0"/>
              <a:t>Proximity and Authenticity</a:t>
            </a:r>
            <a:endParaRPr lang="en-AU" sz="2000" dirty="0"/>
          </a:p>
          <a:p>
            <a:r>
              <a:rPr lang="en-AU" sz="2800" dirty="0" smtClean="0"/>
              <a:t>Structure of the </a:t>
            </a:r>
            <a:r>
              <a:rPr lang="en-AU" sz="2800" dirty="0" err="1" smtClean="0"/>
              <a:t>ADegAppBus</a:t>
            </a:r>
            <a:endParaRPr lang="en-AU" sz="2800" dirty="0" smtClean="0"/>
          </a:p>
          <a:p>
            <a:r>
              <a:rPr lang="en-AU" sz="2800" dirty="0" smtClean="0"/>
              <a:t>Integration Model (a work in progress)</a:t>
            </a:r>
          </a:p>
          <a:p>
            <a:r>
              <a:rPr lang="en-AU" sz="2800" dirty="0" smtClean="0"/>
              <a:t>Reflective </a:t>
            </a:r>
            <a:r>
              <a:rPr lang="en-AU" sz="2800" dirty="0" err="1" smtClean="0"/>
              <a:t>ePortfolios</a:t>
            </a:r>
            <a:endParaRPr lang="en-AU" sz="2800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540000"/>
            <a:ext cx="7704000" cy="720000"/>
          </a:xfrm>
        </p:spPr>
        <p:txBody>
          <a:bodyPr/>
          <a:lstStyle/>
          <a:p>
            <a:r>
              <a:rPr lang="en-AU" dirty="0" smtClean="0"/>
              <a:t>WIL Types</a:t>
            </a:r>
            <a:endParaRPr lang="en-AU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04537"/>
              </p:ext>
            </p:extLst>
          </p:nvPr>
        </p:nvGraphicFramePr>
        <p:xfrm>
          <a:off x="674892" y="1124744"/>
          <a:ext cx="81534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9777516" imgH="6192628" progId="Word.Document.12">
                  <p:embed/>
                </p:oleObj>
              </mc:Choice>
              <mc:Fallback>
                <p:oleObj name="Document" r:id="rId3" imgW="9777516" imgH="6192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892" y="1124744"/>
                        <a:ext cx="8153400" cy="516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5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905" y="388973"/>
            <a:ext cx="4658870" cy="5920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989332"/>
            <a:ext cx="5822969" cy="282374"/>
          </a:xfrm>
          <a:prstGeom prst="rect">
            <a:avLst/>
          </a:prstGeom>
        </p:spPr>
      </p:pic>
      <p:pic>
        <p:nvPicPr>
          <p:cNvPr id="2050" name="Straight Arrow Connector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2667"/>
          <a:stretch>
            <a:fillRect/>
          </a:stretch>
        </p:blipFill>
        <p:spPr bwMode="auto">
          <a:xfrm>
            <a:off x="3864223" y="158750"/>
            <a:ext cx="9175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traight Arrow Connector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667" r="-3333"/>
          <a:stretch>
            <a:fillRect/>
          </a:stretch>
        </p:blipFill>
        <p:spPr bwMode="auto">
          <a:xfrm>
            <a:off x="4181723" y="149225"/>
            <a:ext cx="8223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058" y="1412776"/>
            <a:ext cx="7137787" cy="456612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540000"/>
            <a:ext cx="7704000" cy="720000"/>
          </a:xfrm>
        </p:spPr>
        <p:txBody>
          <a:bodyPr/>
          <a:lstStyle/>
          <a:p>
            <a:r>
              <a:rPr lang="en-AU" dirty="0" smtClean="0"/>
              <a:t>First Year Example: General Business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81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23" y="116632"/>
            <a:ext cx="4348953" cy="61500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52" y="1628800"/>
            <a:ext cx="8410290" cy="39617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540000"/>
            <a:ext cx="7704000" cy="720000"/>
          </a:xfrm>
        </p:spPr>
        <p:txBody>
          <a:bodyPr/>
          <a:lstStyle/>
          <a:p>
            <a:r>
              <a:rPr lang="en-AU" dirty="0"/>
              <a:t>Practice </a:t>
            </a:r>
            <a:r>
              <a:rPr lang="en-AU" dirty="0" smtClean="0"/>
              <a:t>&amp; Portfolio </a:t>
            </a:r>
            <a:r>
              <a:rPr lang="en-AU" dirty="0"/>
              <a:t>Process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60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UNIVERSITY COLLEGE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927" y="620688"/>
            <a:ext cx="7784073" cy="5040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5789957"/>
            <a:ext cx="849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err="1" smtClean="0"/>
              <a:t>Prpic</a:t>
            </a:r>
            <a:r>
              <a:rPr lang="en-AU" sz="1200" dirty="0" smtClean="0"/>
              <a:t> (2016): </a:t>
            </a:r>
            <a:r>
              <a:rPr lang="en-AU" sz="1200" dirty="0" smtClean="0">
                <a:hlinkClick r:id="rId3"/>
              </a:rPr>
              <a:t>http</a:t>
            </a:r>
            <a:r>
              <a:rPr lang="en-AU" sz="1200" dirty="0">
                <a:hlinkClick r:id="rId3"/>
              </a:rPr>
              <a:t>://</a:t>
            </a:r>
            <a:r>
              <a:rPr lang="en-AU" sz="1200" dirty="0" smtClean="0">
                <a:hlinkClick r:id="rId3"/>
              </a:rPr>
              <a:t>skat.ihmc.us/rid=1PC8NRGW0-2BL1DL-2GNL/ReflectiveLearningSpiral-JKayaPRPIC.cmap</a:t>
            </a:r>
            <a:r>
              <a:rPr lang="en-AU" sz="1200" dirty="0" smtClean="0"/>
              <a:t> 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7815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AS0015_PPT_Template_3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UTAS0015_PPT_Template_3</Template>
  <TotalTime>1764</TotalTime>
  <Words>111</Words>
  <Application>Microsoft Office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UTAS0015_PPT_Template_3</vt:lpstr>
      <vt:lpstr>Document</vt:lpstr>
      <vt:lpstr>Practice and Portfolios: Embedding WIL in Associate Degrees</vt:lpstr>
      <vt:lpstr>This Presentation</vt:lpstr>
      <vt:lpstr>WIL Types</vt:lpstr>
      <vt:lpstr>PowerPoint Presentation</vt:lpstr>
      <vt:lpstr>First Year Example: General Business</vt:lpstr>
      <vt:lpstr>PowerPoint Presentation</vt:lpstr>
      <vt:lpstr>Practice &amp; Portfolio Process</vt:lpstr>
      <vt:lpstr>PowerPoint Presentation</vt:lpstr>
    </vt:vector>
  </TitlesOfParts>
  <Company>IT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Masterbrand Title Page</dc:title>
  <dc:creator>Trudi Steedman</dc:creator>
  <cp:lastModifiedBy>Clayton Hawkins</cp:lastModifiedBy>
  <cp:revision>26</cp:revision>
  <cp:lastPrinted>2016-09-01T23:27:58Z</cp:lastPrinted>
  <dcterms:created xsi:type="dcterms:W3CDTF">2014-06-16T00:56:16Z</dcterms:created>
  <dcterms:modified xsi:type="dcterms:W3CDTF">2016-12-05T01:03:40Z</dcterms:modified>
</cp:coreProperties>
</file>