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6" r:id="rId1"/>
    <p:sldMasterId id="2147483707" r:id="rId2"/>
  </p:sldMasterIdLst>
  <p:notesMasterIdLst>
    <p:notesMasterId r:id="rId16"/>
  </p:notesMasterIdLst>
  <p:handoutMasterIdLst>
    <p:handoutMasterId r:id="rId17"/>
  </p:handoutMasterIdLst>
  <p:sldIdLst>
    <p:sldId id="293" r:id="rId3"/>
    <p:sldId id="282" r:id="rId4"/>
    <p:sldId id="303" r:id="rId5"/>
    <p:sldId id="298" r:id="rId6"/>
    <p:sldId id="305" r:id="rId7"/>
    <p:sldId id="314" r:id="rId8"/>
    <p:sldId id="266" r:id="rId9"/>
    <p:sldId id="310" r:id="rId10"/>
    <p:sldId id="297" r:id="rId11"/>
    <p:sldId id="306" r:id="rId12"/>
    <p:sldId id="315" r:id="rId13"/>
    <p:sldId id="317" r:id="rId14"/>
    <p:sldId id="312" r:id="rId15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0" userDrawn="1">
          <p15:clr>
            <a:srgbClr val="A4A3A4"/>
          </p15:clr>
        </p15:guide>
        <p15:guide id="2" orient="horz" pos="3874" userDrawn="1">
          <p15:clr>
            <a:srgbClr val="A4A3A4"/>
          </p15:clr>
        </p15:guide>
        <p15:guide id="3" pos="7237" userDrawn="1">
          <p15:clr>
            <a:srgbClr val="A4A3A4"/>
          </p15:clr>
        </p15:guide>
        <p15:guide id="4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143466"/>
    <a:srgbClr val="882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4695" autoAdjust="0"/>
  </p:normalViewPr>
  <p:slideViewPr>
    <p:cSldViewPr showGuides="1">
      <p:cViewPr varScale="1">
        <p:scale>
          <a:sx n="109" d="100"/>
          <a:sy n="109" d="100"/>
        </p:scale>
        <p:origin x="1338" y="102"/>
      </p:cViewPr>
      <p:guideLst>
        <p:guide orient="horz" pos="910"/>
        <p:guide orient="horz" pos="3874"/>
        <p:guide pos="7237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0C08-BBD7-4A22-97D4-2753CBC8DC3B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A532C-FFC7-4E10-B61D-D04C95D55F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6603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3FCC9-8A71-4624-B88B-EFE81C571A82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3569-7543-4182-BF78-2C6E1CC3E6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84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8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1026" name="Picture 2" descr="C:\Users\trudis0\Desktop\IMAS_UTAS_lockup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6021289"/>
            <a:ext cx="4320480" cy="4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39999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2A719D-4705-407E-8289-41D81C37884D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200000" y="1440170"/>
            <a:ext cx="10272000" cy="468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832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95EC4C-1436-4D5F-B6E2-D712EBF06FB8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335283" y="540001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335283" y="3390164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46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7536160" y="3935469"/>
            <a:ext cx="3936000" cy="21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199999" y="540000"/>
            <a:ext cx="6163200" cy="55908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6D8759-908F-40B2-BA86-1B9FA71FD8CE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77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87E-1AAB-464B-A336-053A4FF57EFF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88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0F0A-AA9D-491F-AA03-0A0B96246F99}" type="datetime1">
              <a:rPr lang="en-AU" smtClean="0"/>
              <a:t>1/12/2016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37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health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39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7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8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C:\Users\trudis0\Desktop\IMAS_UTAS_lockup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6021289"/>
            <a:ext cx="4320480" cy="4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13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6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9050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348" y="540000"/>
            <a:ext cx="6229152" cy="1304824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1864311"/>
            <a:ext cx="4800000" cy="4003689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 subtitle or short intro and remove bullet. Or list contents of section using bullet.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3EC4F0-AC7D-4BEA-B891-612793D7AAF5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97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1094897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618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74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law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623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214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2629834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754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295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rudis0\Desktop\Ally-Triangle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49" y="631909"/>
            <a:ext cx="8510872" cy="63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C:\Users\trudis0\Desktop\Ally triangl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85" y="-675456"/>
            <a:ext cx="8510872" cy="89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health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944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348" y="540000"/>
            <a:ext cx="6229152" cy="1304824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1"/>
            <a:ext cx="2744457" cy="43142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1864311"/>
            <a:ext cx="4800000" cy="4003689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 subtitle or short intro and remove bullet. Or list contents of section using bullet.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45F55D-76DB-441A-8C3D-996DBBDF7EAF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9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999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C29671-5626-49D2-AA42-CC58D4490C3E}" type="datetime1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Faculty of Health      School of Health Sciences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69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999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F90ED8-C56A-499E-B0D9-E84852791376}" type="datetime1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Faculty of Health      School of Health Sciences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6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+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1" y="1440000"/>
            <a:ext cx="5499316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F363B-C22B-428F-8F20-CA604D3FE886}" type="datetime1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Faculty of Health      School of Health Sciences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76389" y="1440001"/>
            <a:ext cx="4396209" cy="2758861"/>
          </a:xfrm>
          <a:noFill/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Optional: click icon to add picture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92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4DE9-49A5-4CFF-9325-31164CCBDC5E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3951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AU" sz="2400" noProof="0" dirty="0" smtClean="0"/>
            </a:lvl1pPr>
            <a:lvl2pPr marL="266700" indent="-266700">
              <a:defRPr lang="en-AU" sz="2400" noProof="0" dirty="0" smtClean="0"/>
            </a:lvl2pPr>
            <a:lvl3pPr marL="541338" indent="-274638">
              <a:defRPr lang="en-AU" sz="2400" noProof="0" dirty="0" smtClean="0"/>
            </a:lvl3pPr>
            <a:lvl4pPr marL="808038" indent="-266700">
              <a:defRPr lang="en-AU" sz="2400" noProof="0" dirty="0" smtClean="0"/>
            </a:lvl4pPr>
            <a:lvl5pPr marL="1074738" indent="-266700">
              <a:defRPr lang="en-AU" sz="2400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a short introductory paragraph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35283" y="1440000"/>
            <a:ext cx="5136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AB9ABE-1A7F-43A2-BB14-3FCD19544451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131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BA4E2A-5082-4462-B578-600715A059D7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1200000" y="1440000"/>
            <a:ext cx="10272000" cy="468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picture,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1652764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C9ACE2-88A1-46D3-A88D-3B2312D54224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6335283" y="540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6335283" y="3384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3930862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CA17F2-2323-46E3-81D4-949CC296153A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7536160" y="3935469"/>
            <a:ext cx="3935123" cy="2195456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1199999" y="540000"/>
            <a:ext cx="6163200" cy="5590925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482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39999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540225-9C98-4AE7-982D-13FD01D1BDC0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200000" y="1440170"/>
            <a:ext cx="10272000" cy="468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8321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925722-801C-4D28-9789-634461223B81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335283" y="540001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335283" y="3390164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461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7536160" y="3935469"/>
            <a:ext cx="3936000" cy="21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199999" y="540000"/>
            <a:ext cx="6163200" cy="55908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304F14-9FE0-47F6-B9A9-4726810A23AD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77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+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1" y="1440000"/>
            <a:ext cx="5499316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A0EC1-49D7-4372-A91A-DE101FFD01F9}" type="datetime1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Faculty of Health      School of Health Sciences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76389" y="1440001"/>
            <a:ext cx="4396209" cy="2758861"/>
          </a:xfrm>
          <a:noFill/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Optional: click icon to add picture</a:t>
            </a:r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92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B4D3-300E-4B9A-9EAC-96EE4EB3842C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885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4565-EA21-4ACC-92D0-93E6B0700557}" type="datetime1">
              <a:rPr lang="en-AU" smtClean="0"/>
              <a:t>1/12/2016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37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6AEB-5D4B-45AF-85CA-36A156BC13A6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395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AU" sz="2400" noProof="0" dirty="0" smtClean="0"/>
            </a:lvl1pPr>
            <a:lvl2pPr marL="266700" indent="-266700">
              <a:defRPr lang="en-AU" sz="2400" noProof="0" dirty="0" smtClean="0"/>
            </a:lvl2pPr>
            <a:lvl3pPr marL="541338" indent="-274638">
              <a:defRPr lang="en-AU" sz="2400" noProof="0" dirty="0" smtClean="0"/>
            </a:lvl3pPr>
            <a:lvl4pPr marL="808038" indent="-266700">
              <a:defRPr lang="en-AU" sz="2400" noProof="0" dirty="0" smtClean="0"/>
            </a:lvl4pPr>
            <a:lvl5pPr marL="1074738" indent="-266700">
              <a:defRPr lang="en-AU" sz="2400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a short introductory paragraph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35283" y="1440000"/>
            <a:ext cx="5136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00EF21-BF1A-428E-8270-AC1064F44128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13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F1976C-DB0F-4187-8830-6852F8FD6604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1200000" y="1440000"/>
            <a:ext cx="10272000" cy="468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picture,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165276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13836F-865D-44A5-8193-203EF36D64FE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6335283" y="540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6335283" y="3384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393086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86C5DC-19BF-43F5-A5F3-9D82F9E267C3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7536160" y="3935469"/>
            <a:ext cx="3935123" cy="2195456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1199999" y="540000"/>
            <a:ext cx="6163200" cy="5590925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48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000" y="540000"/>
            <a:ext cx="1027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000" y="1440000"/>
            <a:ext cx="10272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9027" y="6525344"/>
            <a:ext cx="1330368" cy="200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312E00-C5C3-4CDE-BAA7-1B6A6A7A0174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000" y="6534223"/>
            <a:ext cx="9456000" cy="1961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68" y="6525344"/>
            <a:ext cx="479433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6" r:id="rId2"/>
    <p:sldLayoutId id="2147483670" r:id="rId3"/>
    <p:sldLayoutId id="2147483691" r:id="rId4"/>
    <p:sldLayoutId id="2147483671" r:id="rId5"/>
    <p:sldLayoutId id="2147483672" r:id="rId6"/>
    <p:sldLayoutId id="2147483675" r:id="rId7"/>
    <p:sldLayoutId id="2147483692" r:id="rId8"/>
    <p:sldLayoutId id="2147483677" r:id="rId9"/>
    <p:sldLayoutId id="2147483676" r:id="rId10"/>
    <p:sldLayoutId id="2147483674" r:id="rId11"/>
    <p:sldLayoutId id="2147483694" r:id="rId12"/>
    <p:sldLayoutId id="2147483693" r:id="rId13"/>
    <p:sldLayoutId id="2147483678" r:id="rId14"/>
    <p:sldLayoutId id="2147483737" r:id="rId15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000" y="540000"/>
            <a:ext cx="1027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000" y="1440000"/>
            <a:ext cx="10272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9027" y="6525344"/>
            <a:ext cx="1330368" cy="200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F50370-8937-4870-AEB0-C61B6F0ACDD7}" type="datetime1">
              <a:rPr lang="en-AU" smtClean="0"/>
              <a:t>1/12/2016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000" y="6534223"/>
            <a:ext cx="9456000" cy="1961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68" y="6525344"/>
            <a:ext cx="479433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1.jpeg"/><Relationship Id="rId7" Type="http://schemas.openxmlformats.org/officeDocument/2006/relationships/image" Target="../media/image4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jpeg"/><Relationship Id="rId5" Type="http://schemas.openxmlformats.org/officeDocument/2006/relationships/image" Target="../media/image24.png"/><Relationship Id="rId10" Type="http://schemas.openxmlformats.org/officeDocument/2006/relationships/image" Target="../media/image41.jpeg"/><Relationship Id="rId4" Type="http://schemas.openxmlformats.org/officeDocument/2006/relationships/image" Target="../media/image2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3719736" y="620689"/>
            <a:ext cx="4680520" cy="804717"/>
          </a:xfrm>
        </p:spPr>
        <p:txBody>
          <a:bodyPr/>
          <a:lstStyle/>
          <a:p>
            <a:pPr algn="ctr"/>
            <a:r>
              <a:rPr lang="en-GB" sz="4400" dirty="0"/>
              <a:t>Helping </a:t>
            </a:r>
            <a:r>
              <a:rPr lang="en-GB" sz="4400" dirty="0"/>
              <a:t>Hands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08" y="3696636"/>
            <a:ext cx="3888432" cy="2016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+mj-lt"/>
              </a:rPr>
              <a:t>Transforming practice through innovation in supervision</a:t>
            </a:r>
            <a:endParaRPr lang="en-AU" sz="28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2184" y="3755839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latin typeface="+mj-lt"/>
              </a:rPr>
              <a:t>Carey </a:t>
            </a:r>
            <a:r>
              <a:rPr lang="en-GB" sz="2400" b="1" dirty="0">
                <a:latin typeface="+mj-lt"/>
              </a:rPr>
              <a:t>Mather</a:t>
            </a:r>
          </a:p>
          <a:p>
            <a:pPr algn="r"/>
            <a:r>
              <a:rPr lang="en-GB" sz="2400" b="1" dirty="0">
                <a:latin typeface="+mj-lt"/>
                <a:ea typeface="Calibri" panose="020F0502020204030204" pitchFamily="34" charset="0"/>
              </a:rPr>
              <a:t>Tony Barnett</a:t>
            </a:r>
          </a:p>
          <a:p>
            <a:pPr algn="r"/>
            <a:r>
              <a:rPr lang="en-GB" sz="2400" b="1" dirty="0">
                <a:latin typeface="+mj-lt"/>
                <a:ea typeface="Calibri" panose="020F0502020204030204" pitchFamily="34" charset="0"/>
              </a:rPr>
              <a:t>Tony Huang </a:t>
            </a:r>
          </a:p>
          <a:p>
            <a:pPr algn="r"/>
            <a:r>
              <a:rPr lang="en-GB" sz="2400" b="1" dirty="0">
                <a:latin typeface="+mj-lt"/>
                <a:ea typeface="Calibri" panose="020F0502020204030204" pitchFamily="34" charset="0"/>
              </a:rPr>
              <a:t>Vlasti Broucek </a:t>
            </a:r>
          </a:p>
          <a:p>
            <a:pPr algn="r"/>
            <a:r>
              <a:rPr lang="en-GB" sz="2400" b="1" dirty="0">
                <a:latin typeface="+mj-lt"/>
                <a:ea typeface="Calibri" panose="020F0502020204030204" pitchFamily="34" charset="0"/>
              </a:rPr>
              <a:t>Annette Saunders</a:t>
            </a:r>
            <a:endParaRPr lang="en-AU" sz="2400" b="1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AU" altLang="en-US" sz="4000" dirty="0">
                <a:ea typeface="Times New Roman" panose="02020603050405020304" pitchFamily="18" charset="0"/>
                <a:cs typeface="Calibri" panose="020F0502020204030204" pitchFamily="34" charset="0"/>
              </a:rPr>
              <a:t>End user acceptance</a:t>
            </a:r>
            <a:r>
              <a:rPr lang="en-AU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AU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AU" altLang="en-US" dirty="0" smtClean="0" bmk="_Toc445474662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Ratings </a:t>
            </a:r>
            <a:r>
              <a:rPr lang="en-AU" altLang="en-US" dirty="0" bmk="_Toc445474662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the </a:t>
            </a:r>
            <a:r>
              <a:rPr lang="en-AU" altLang="en-US" i="1" dirty="0" bmk="_Toc445474662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Helping Hands</a:t>
            </a:r>
            <a:r>
              <a:rPr lang="en-AU" altLang="en-US" dirty="0" bmk="_Toc445474662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system by participants.</a:t>
            </a:r>
            <a:r>
              <a:rPr lang="en-AU" altLang="en-US" sz="800" b="0" dirty="0"/>
              <a:t/>
            </a:r>
            <a:br>
              <a:rPr lang="en-AU" altLang="en-US" sz="800" b="0" dirty="0"/>
            </a:br>
            <a:r>
              <a:rPr lang="en-AU" alt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(Scale: 1 =strongly disagree to 5 = strongly agree with statement)</a:t>
            </a:r>
            <a:r>
              <a:rPr lang="en-AU" altLang="en-US" sz="1800" b="0" dirty="0"/>
              <a:t/>
            </a:r>
            <a:br>
              <a:rPr lang="en-AU" altLang="en-US" sz="1800" b="0" dirty="0"/>
            </a:br>
            <a:endParaRPr lang="en-AU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037666"/>
              </p:ext>
            </p:extLst>
          </p:nvPr>
        </p:nvGraphicFramePr>
        <p:xfrm>
          <a:off x="2872807" y="2276873"/>
          <a:ext cx="6618161" cy="388842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643620">
                  <a:extLst>
                    <a:ext uri="{9D8B030D-6E8A-4147-A177-3AD203B41FA5}">
                      <a16:colId xmlns:a16="http://schemas.microsoft.com/office/drawing/2014/main" val="1719765545"/>
                    </a:ext>
                  </a:extLst>
                </a:gridCol>
                <a:gridCol w="974541">
                  <a:extLst>
                    <a:ext uri="{9D8B030D-6E8A-4147-A177-3AD203B41FA5}">
                      <a16:colId xmlns:a16="http://schemas.microsoft.com/office/drawing/2014/main" val="335340661"/>
                    </a:ext>
                  </a:extLst>
                </a:gridCol>
              </a:tblGrid>
              <a:tr h="659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Experimental (Helping Hands) Group (n=9)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Mean (sd)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759665"/>
                  </a:ext>
                </a:extLst>
              </a:tr>
              <a:tr h="318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found that the system was easy to learn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4.3 (1.3)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581146"/>
                  </a:ext>
                </a:extLst>
              </a:tr>
              <a:tr h="318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found that the system was easy to use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4.1 (1.3)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29392"/>
                  </a:ext>
                </a:extLst>
              </a:tr>
              <a:tr h="318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found that the system was useful  way to receive guidance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4.3 (1.3)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46204"/>
                  </a:ext>
                </a:extLst>
              </a:tr>
              <a:tr h="318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was satisfied with my own task performance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4.2 (0.8)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60345"/>
                  </a:ext>
                </a:extLst>
              </a:tr>
              <a:tr h="659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was satisfied with the interaction between myself and the instructor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4.4 (1.3)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52245"/>
                  </a:ext>
                </a:extLst>
              </a:tr>
              <a:tr h="659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felt that I was engaged with the instructor during the procedure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4.4 (1.3)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58469"/>
                  </a:ext>
                </a:extLst>
              </a:tr>
              <a:tr h="318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found the visual instruction easy to follow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4.4 (1.3)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02788"/>
                  </a:ext>
                </a:extLst>
              </a:tr>
              <a:tr h="318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found the verbal instruction easy to follow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4.6 (1.3)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52512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34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600" dirty="0"/>
              <a:t>Human interaction and </a:t>
            </a:r>
            <a:br>
              <a:rPr lang="en-AU" sz="3600" dirty="0"/>
            </a:br>
            <a:r>
              <a:rPr lang="en-AU" sz="3600" dirty="0"/>
              <a:t>Helping Hands</a:t>
            </a:r>
            <a:endParaRPr lang="en-AU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759939"/>
              </p:ext>
            </p:extLst>
          </p:nvPr>
        </p:nvGraphicFramePr>
        <p:xfrm>
          <a:off x="2567608" y="1628800"/>
          <a:ext cx="6281052" cy="4741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6112">
                  <a:extLst>
                    <a:ext uri="{9D8B030D-6E8A-4147-A177-3AD203B41FA5}">
                      <a16:colId xmlns:a16="http://schemas.microsoft.com/office/drawing/2014/main" val="455243837"/>
                    </a:ext>
                  </a:extLst>
                </a:gridCol>
                <a:gridCol w="3564940">
                  <a:extLst>
                    <a:ext uri="{9D8B030D-6E8A-4147-A177-3AD203B41FA5}">
                      <a16:colId xmlns:a16="http://schemas.microsoft.com/office/drawing/2014/main" val="1630338229"/>
                    </a:ext>
                  </a:extLst>
                </a:gridCol>
              </a:tblGrid>
              <a:tr h="1871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Advantages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92150"/>
                  </a:ext>
                </a:extLst>
              </a:tr>
              <a:tr h="2620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Learner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Increase confidence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Reduce fear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Enable visualisation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Promote reflection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Increase understanding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Enable critique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One-on-one instruction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Reinforce skills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Refine skills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Check and provide feedback in real-time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Context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Enable second opinion or follow-up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Enable immediate feedback as used in real-time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Enable assessment of procedure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Enable assessment of patients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Examine learner technique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Useful for novice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Provide support/backup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Clarify gaps or misconceptions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Promote safe practice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Efficient use of resources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Provides teaching and learning partnership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Patient can feel ‘special’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127062"/>
                  </a:ext>
                </a:extLst>
              </a:tr>
              <a:tr h="1871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Disadvantages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572731"/>
                  </a:ext>
                </a:extLst>
              </a:tr>
              <a:tr h="1684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Learner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Increase anxiety, could be frightening, particularly for children or dementia patients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Identifies the learner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Lack of presence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Task orientated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Opportunity for disconnect between learner and patient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Context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Complicated to set up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Requires training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Requires Information Technology (IT) competence to troubleshoot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Technology dependence, risk with IT failure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Looks intimidating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 dirty="0">
                          <a:effectLst/>
                        </a:rPr>
                        <a:t>Time consuming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3685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78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57" y="3630903"/>
            <a:ext cx="3617813" cy="2411875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99" y="1902152"/>
            <a:ext cx="1562807" cy="1394805"/>
          </a:xfrm>
          <a:prstGeom prst="rect">
            <a:avLst/>
          </a:prstGeom>
        </p:spPr>
      </p:pic>
      <p:pic>
        <p:nvPicPr>
          <p:cNvPr id="8" name="Content Placeholder 5" descr="IMG_214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18" y="1748397"/>
            <a:ext cx="3330153" cy="191896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dirty="0"/>
              <a:t>Helping Hands</a:t>
            </a:r>
            <a:endParaRPr lang="en-AU" sz="4000" dirty="0">
              <a:solidFill>
                <a:schemeClr val="bg2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Faculty of Health      School of Health Sciences </a:t>
            </a:r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  <p:pic>
        <p:nvPicPr>
          <p:cNvPr id="10" name="Picture 9" descr="080A6078_p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r="26791" b="18562"/>
          <a:stretch>
            <a:fillRect/>
          </a:stretch>
        </p:blipFill>
        <p:spPr bwMode="auto">
          <a:xfrm>
            <a:off x="2313139" y="899999"/>
            <a:ext cx="2263140" cy="3039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13" descr="IMG_2841-3_400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18" y="3295553"/>
            <a:ext cx="2364279" cy="279774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5" name="Picture 14" descr="IMG_2819-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681" y="3264875"/>
            <a:ext cx="2216150" cy="30308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15" descr="IMG_223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10" y="920519"/>
            <a:ext cx="2592288" cy="27359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Picture 16" descr="sharnti_roland (7 of 12)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03" y="3494926"/>
            <a:ext cx="1625600" cy="2239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8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91" y="5274070"/>
            <a:ext cx="3158002" cy="10486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dirty="0">
                <a:latin typeface="+mj-lt"/>
              </a:rPr>
              <a:t>Questions?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sz="2200" dirty="0">
                <a:latin typeface="+mj-lt"/>
              </a:rPr>
              <a:t>Carey Mather </a:t>
            </a:r>
            <a:r>
              <a:rPr lang="en-GB" sz="2200" dirty="0">
                <a:latin typeface="+mj-lt"/>
              </a:rPr>
              <a:t>Lecturer, School of Health Sciences</a:t>
            </a:r>
            <a:endParaRPr lang="en-AU" sz="2200" dirty="0">
              <a:latin typeface="+mj-lt"/>
            </a:endParaRPr>
          </a:p>
          <a:p>
            <a:pPr marL="0" indent="0">
              <a:buNone/>
            </a:pPr>
            <a:r>
              <a:rPr lang="en-GB" sz="2200" dirty="0">
                <a:latin typeface="+mj-lt"/>
                <a:ea typeface="Calibri" panose="020F0502020204030204" pitchFamily="34" charset="0"/>
              </a:rPr>
              <a:t>Tony 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Barnett 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Centre for Rural Health</a:t>
            </a:r>
            <a:endParaRPr lang="en-AU" sz="2200" dirty="0"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 err="1">
                <a:latin typeface="+mj-lt"/>
                <a:ea typeface="Calibri" panose="020F0502020204030204" pitchFamily="34" charset="0"/>
              </a:rPr>
              <a:t>Weidong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Huang 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School of Engineering and ICT, Faculty of Science, Engineering and Technology</a:t>
            </a:r>
            <a:endParaRPr lang="en-AU" sz="2200" dirty="0"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+mj-lt"/>
                <a:ea typeface="Calibri" panose="020F0502020204030204" pitchFamily="34" charset="0"/>
              </a:rPr>
              <a:t>Vlasti 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Broucek 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Adjunct Researcher, Tasmanian Institute of Law Enforcement Studies</a:t>
            </a:r>
            <a:endParaRPr lang="en-AU" sz="2200" dirty="0"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+mj-lt"/>
                <a:ea typeface="Calibri" panose="020F0502020204030204" pitchFamily="34" charset="0"/>
              </a:rPr>
              <a:t>Annette 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Saunders 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Lecturer, School of Health Sciences</a:t>
            </a:r>
            <a:endParaRPr lang="en-AU" sz="2200" dirty="0">
              <a:latin typeface="+mj-lt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13</a:t>
            </a:fld>
            <a:endParaRPr lang="en-AU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4" y="69036"/>
            <a:ext cx="7574280" cy="13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2799244"/>
            <a:ext cx="3617813" cy="2411875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1" y="3769234"/>
            <a:ext cx="1562807" cy="1394805"/>
          </a:xfrm>
          <a:prstGeom prst="rect">
            <a:avLst/>
          </a:prstGeom>
        </p:spPr>
      </p:pic>
      <p:pic>
        <p:nvPicPr>
          <p:cNvPr id="8" name="Content Placeholder 5" descr="IMG_214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74" y="2143827"/>
            <a:ext cx="3330153" cy="191896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dirty="0"/>
              <a:t>Helping Hands</a:t>
            </a:r>
            <a:endParaRPr lang="en-AU" sz="4000" dirty="0">
              <a:solidFill>
                <a:schemeClr val="bg2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Faculty of Health      School of Health Sciences </a:t>
            </a:r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4" b="10354"/>
          <a:stretch>
            <a:fillRect/>
          </a:stretch>
        </p:blipFill>
        <p:spPr>
          <a:xfrm>
            <a:off x="2424114" y="1439864"/>
            <a:ext cx="3095823" cy="1841036"/>
          </a:xfr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5945" y="3304253"/>
            <a:ext cx="689263" cy="188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1227" b="1" spc="24" dirty="0">
                <a:solidFill>
                  <a:srgbClr val="EC008C"/>
                </a:solidFill>
                <a:latin typeface="Calibri"/>
                <a:cs typeface="Calibri"/>
              </a:rPr>
              <a:t>3.</a:t>
            </a:r>
            <a:r>
              <a:rPr sz="1227" b="1" spc="95" dirty="0">
                <a:solidFill>
                  <a:srgbClr val="EC008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Palm</a:t>
            </a:r>
            <a:r>
              <a:rPr sz="818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818" spc="-3" dirty="0">
                <a:solidFill>
                  <a:srgbClr val="231F20"/>
                </a:solidFill>
                <a:latin typeface="Arial Narrow"/>
                <a:cs typeface="Arial Narrow"/>
              </a:rPr>
              <a:t>palm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37785" y="3456516"/>
            <a:ext cx="666317" cy="125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fingers interlaced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4943" y="4663517"/>
            <a:ext cx="1623580" cy="506124"/>
          </a:xfrm>
          <a:custGeom>
            <a:avLst/>
            <a:gdLst/>
            <a:ahLst/>
            <a:cxnLst/>
            <a:rect l="l" t="t" r="r" b="b"/>
            <a:pathLst>
              <a:path w="2381250" h="742315">
                <a:moveTo>
                  <a:pt x="0" y="742073"/>
                </a:moveTo>
                <a:lnTo>
                  <a:pt x="2381250" y="742073"/>
                </a:lnTo>
                <a:lnTo>
                  <a:pt x="2381250" y="0"/>
                </a:lnTo>
                <a:lnTo>
                  <a:pt x="0" y="0"/>
                </a:lnTo>
                <a:lnTo>
                  <a:pt x="0" y="742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" name="object 5"/>
          <p:cNvSpPr txBox="1"/>
          <p:nvPr/>
        </p:nvSpPr>
        <p:spPr>
          <a:xfrm>
            <a:off x="3866284" y="4647344"/>
            <a:ext cx="1003156" cy="188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1227" b="1" spc="24" dirty="0">
                <a:solidFill>
                  <a:srgbClr val="EC008C"/>
                </a:solidFill>
                <a:latin typeface="Calibri"/>
                <a:cs typeface="Calibri"/>
              </a:rPr>
              <a:t>5. </a:t>
            </a:r>
            <a:r>
              <a:rPr sz="1227" b="1" spc="10" dirty="0">
                <a:solidFill>
                  <a:srgbClr val="EC008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Rotational rubbing of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5479" y="4799608"/>
            <a:ext cx="98843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>
              <a:lnSpc>
                <a:spcPts val="886"/>
              </a:lnSpc>
            </a:pP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right thumb clasped in left palm and vice versa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0478" y="5360720"/>
            <a:ext cx="905741" cy="188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1227" b="1" spc="24" dirty="0">
                <a:solidFill>
                  <a:srgbClr val="EC008C"/>
                </a:solidFill>
                <a:latin typeface="Calibri"/>
                <a:cs typeface="Calibri"/>
              </a:rPr>
              <a:t>6.</a:t>
            </a:r>
            <a:r>
              <a:rPr sz="1227" b="1" spc="85" dirty="0">
                <a:solidFill>
                  <a:srgbClr val="EC008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Rotational rubbing,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3694" y="5512984"/>
            <a:ext cx="9979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>
              <a:lnSpc>
                <a:spcPts val="886"/>
              </a:lnSpc>
            </a:pP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backwards and forwards with clasped fingers of right hand in left palm and vice versa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36773" y="225137"/>
            <a:ext cx="1582016" cy="5003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6677492" y="1972272"/>
            <a:ext cx="1609292" cy="423430"/>
          </a:xfrm>
          <a:custGeom>
            <a:avLst/>
            <a:gdLst/>
            <a:ahLst/>
            <a:cxnLst/>
            <a:rect l="l" t="t" r="r" b="b"/>
            <a:pathLst>
              <a:path w="2360295" h="621029">
                <a:moveTo>
                  <a:pt x="0" y="620483"/>
                </a:moveTo>
                <a:lnTo>
                  <a:pt x="2360244" y="620483"/>
                </a:lnTo>
                <a:lnTo>
                  <a:pt x="2360244" y="0"/>
                </a:lnTo>
                <a:lnTo>
                  <a:pt x="0" y="0"/>
                </a:lnTo>
                <a:lnTo>
                  <a:pt x="0" y="620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" name="object 11"/>
          <p:cNvSpPr txBox="1"/>
          <p:nvPr/>
        </p:nvSpPr>
        <p:spPr>
          <a:xfrm>
            <a:off x="6668833" y="1956099"/>
            <a:ext cx="1391083" cy="38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813" marR="3464" indent="-199587">
              <a:lnSpc>
                <a:spcPct val="88000"/>
              </a:lnSpc>
            </a:pPr>
            <a:r>
              <a:rPr sz="1227" b="1" spc="24" dirty="0">
                <a:solidFill>
                  <a:srgbClr val="EC008C"/>
                </a:solidFill>
                <a:latin typeface="Calibri"/>
                <a:cs typeface="Calibri"/>
              </a:rPr>
              <a:t>2. </a:t>
            </a:r>
            <a:r>
              <a:rPr sz="1227" b="1" spc="10" dirty="0">
                <a:solidFill>
                  <a:srgbClr val="EC008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Right palm over left dorsum and left palm over right dorsum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3786" y="3316432"/>
            <a:ext cx="1588077" cy="577128"/>
          </a:xfrm>
          <a:custGeom>
            <a:avLst/>
            <a:gdLst/>
            <a:ahLst/>
            <a:cxnLst/>
            <a:rect l="l" t="t" r="r" b="b"/>
            <a:pathLst>
              <a:path w="2329179" h="846454">
                <a:moveTo>
                  <a:pt x="0" y="846010"/>
                </a:moveTo>
                <a:lnTo>
                  <a:pt x="2328989" y="846010"/>
                </a:lnTo>
                <a:lnTo>
                  <a:pt x="2328989" y="0"/>
                </a:lnTo>
                <a:lnTo>
                  <a:pt x="0" y="0"/>
                </a:lnTo>
                <a:lnTo>
                  <a:pt x="0" y="846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" name="object 13"/>
          <p:cNvSpPr txBox="1"/>
          <p:nvPr/>
        </p:nvSpPr>
        <p:spPr>
          <a:xfrm>
            <a:off x="6655130" y="3300257"/>
            <a:ext cx="979776" cy="39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721" marR="3464" indent="-190495">
              <a:lnSpc>
                <a:spcPct val="89100"/>
              </a:lnSpc>
            </a:pPr>
            <a:r>
              <a:rPr sz="1227" b="1" spc="24" dirty="0">
                <a:solidFill>
                  <a:srgbClr val="EC008C"/>
                </a:solidFill>
                <a:latin typeface="Calibri"/>
                <a:cs typeface="Calibri"/>
              </a:rPr>
              <a:t>4. </a:t>
            </a:r>
            <a:r>
              <a:rPr sz="1227" b="1" spc="-58" dirty="0">
                <a:solidFill>
                  <a:srgbClr val="EC008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Backs of fingers to opposing palms with fingers interlocked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55229" y="4294909"/>
            <a:ext cx="1371599" cy="1030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6945457" y="4069773"/>
            <a:ext cx="1445202" cy="125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487"/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7.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10796" y="268432"/>
            <a:ext cx="2034886" cy="701386"/>
          </a:xfrm>
          <a:custGeom>
            <a:avLst/>
            <a:gdLst/>
            <a:ahLst/>
            <a:cxnLst/>
            <a:rect l="l" t="t" r="r" b="b"/>
            <a:pathLst>
              <a:path w="2984500" h="1028700">
                <a:moveTo>
                  <a:pt x="0" y="1028700"/>
                </a:moveTo>
                <a:lnTo>
                  <a:pt x="2984500" y="1028700"/>
                </a:lnTo>
                <a:lnTo>
                  <a:pt x="29845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953250" y="3706092"/>
            <a:ext cx="1636568" cy="995795"/>
          </a:xfrm>
          <a:custGeom>
            <a:avLst/>
            <a:gdLst/>
            <a:ahLst/>
            <a:cxnLst/>
            <a:rect l="l" t="t" r="r" b="b"/>
            <a:pathLst>
              <a:path w="2400300" h="1460500">
                <a:moveTo>
                  <a:pt x="0" y="1460500"/>
                </a:moveTo>
                <a:lnTo>
                  <a:pt x="2400300" y="1460500"/>
                </a:lnTo>
                <a:lnTo>
                  <a:pt x="2400300" y="0"/>
                </a:lnTo>
                <a:lnTo>
                  <a:pt x="0" y="0"/>
                </a:lnTo>
                <a:lnTo>
                  <a:pt x="0" y="146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945457" y="4069773"/>
            <a:ext cx="1445202" cy="1368136"/>
          </a:xfrm>
          <a:custGeom>
            <a:avLst/>
            <a:gdLst/>
            <a:ahLst/>
            <a:cxnLst/>
            <a:rect l="l" t="t" r="r" b="b"/>
            <a:pathLst>
              <a:path w="2119629" h="2006600">
                <a:moveTo>
                  <a:pt x="0" y="2006600"/>
                </a:moveTo>
                <a:lnTo>
                  <a:pt x="2119629" y="2006600"/>
                </a:lnTo>
                <a:lnTo>
                  <a:pt x="2119629" y="0"/>
                </a:lnTo>
                <a:lnTo>
                  <a:pt x="0" y="0"/>
                </a:lnTo>
                <a:lnTo>
                  <a:pt x="0" y="2006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7075345" y="4069773"/>
            <a:ext cx="1315315" cy="1368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" name="object 20"/>
          <p:cNvSpPr txBox="1"/>
          <p:nvPr/>
        </p:nvSpPr>
        <p:spPr>
          <a:xfrm>
            <a:off x="7098722" y="5361120"/>
            <a:ext cx="1298430" cy="188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1227" b="1" spc="24" dirty="0">
                <a:solidFill>
                  <a:srgbClr val="EC008C"/>
                </a:solidFill>
                <a:latin typeface="Calibri"/>
                <a:cs typeface="Calibri"/>
              </a:rPr>
              <a:t>7.</a:t>
            </a:r>
            <a:r>
              <a:rPr sz="1227" b="1" spc="-31" dirty="0">
                <a:solidFill>
                  <a:srgbClr val="EC008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Rotational rubbing of left wrist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71939" y="5513383"/>
            <a:ext cx="1230024" cy="125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in with right palm and vice versa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00945" y="2225387"/>
            <a:ext cx="1527464" cy="1044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3974524" y="903637"/>
            <a:ext cx="2143125" cy="1078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4131626" y="1964280"/>
            <a:ext cx="1324841" cy="244186"/>
          </a:xfrm>
          <a:custGeom>
            <a:avLst/>
            <a:gdLst/>
            <a:ahLst/>
            <a:cxnLst/>
            <a:rect l="l" t="t" r="r" b="b"/>
            <a:pathLst>
              <a:path w="1943100" h="358139">
                <a:moveTo>
                  <a:pt x="0" y="358140"/>
                </a:moveTo>
                <a:lnTo>
                  <a:pt x="1943100" y="358140"/>
                </a:lnTo>
                <a:lnTo>
                  <a:pt x="1943100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" name="object 25"/>
          <p:cNvSpPr txBox="1"/>
          <p:nvPr/>
        </p:nvSpPr>
        <p:spPr>
          <a:xfrm>
            <a:off x="4252851" y="1948106"/>
            <a:ext cx="696624" cy="188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1227" b="1" spc="24" dirty="0">
                <a:solidFill>
                  <a:srgbClr val="EC008C"/>
                </a:solidFill>
                <a:latin typeface="Calibri"/>
                <a:cs typeface="Calibri"/>
              </a:rPr>
              <a:t>1. </a:t>
            </a:r>
            <a:r>
              <a:rPr sz="1227" b="1" spc="-123" dirty="0">
                <a:solidFill>
                  <a:srgbClr val="EC008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Palm</a:t>
            </a:r>
            <a:r>
              <a:rPr sz="818" spc="-3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18" dirty="0">
                <a:solidFill>
                  <a:srgbClr val="231F20"/>
                </a:solidFill>
                <a:latin typeface="Arial Narrow"/>
                <a:cs typeface="Arial Narrow"/>
              </a:rPr>
              <a:t>to palm</a:t>
            </a:r>
            <a:endParaRPr sz="818">
              <a:latin typeface="Arial Narrow"/>
              <a:cs typeface="Arial Narro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19500" y="173183"/>
            <a:ext cx="4970318" cy="6208146"/>
          </a:xfrm>
          <a:custGeom>
            <a:avLst/>
            <a:gdLst/>
            <a:ahLst/>
            <a:cxnLst/>
            <a:rect l="l" t="t" r="r" b="b"/>
            <a:pathLst>
              <a:path w="7315200" h="9601200">
                <a:moveTo>
                  <a:pt x="0" y="0"/>
                </a:moveTo>
                <a:lnTo>
                  <a:pt x="0" y="9601200"/>
                </a:lnTo>
                <a:lnTo>
                  <a:pt x="7315200" y="9601200"/>
                </a:lnTo>
                <a:lnTo>
                  <a:pt x="7315200" y="0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6425046" y="3965864"/>
            <a:ext cx="729528" cy="476250"/>
          </a:xfrm>
          <a:custGeom>
            <a:avLst/>
            <a:gdLst/>
            <a:ahLst/>
            <a:cxnLst/>
            <a:rect l="l" t="t" r="r" b="b"/>
            <a:pathLst>
              <a:path w="1069975" h="698500">
                <a:moveTo>
                  <a:pt x="0" y="698500"/>
                </a:moveTo>
                <a:lnTo>
                  <a:pt x="1069517" y="698500"/>
                </a:lnTo>
                <a:lnTo>
                  <a:pt x="1069517" y="0"/>
                </a:ln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5957455" y="964874"/>
            <a:ext cx="1004455" cy="420832"/>
          </a:xfrm>
          <a:custGeom>
            <a:avLst/>
            <a:gdLst/>
            <a:ahLst/>
            <a:cxnLst/>
            <a:rect l="l" t="t" r="r" b="b"/>
            <a:pathLst>
              <a:path w="1473200" h="617219">
                <a:moveTo>
                  <a:pt x="0" y="616851"/>
                </a:moveTo>
                <a:lnTo>
                  <a:pt x="1473200" y="616851"/>
                </a:lnTo>
                <a:lnTo>
                  <a:pt x="1473200" y="0"/>
                </a:lnTo>
                <a:lnTo>
                  <a:pt x="0" y="0"/>
                </a:lnTo>
                <a:lnTo>
                  <a:pt x="0" y="616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511637" y="3749388"/>
            <a:ext cx="1004455" cy="519545"/>
          </a:xfrm>
          <a:custGeom>
            <a:avLst/>
            <a:gdLst/>
            <a:ahLst/>
            <a:cxnLst/>
            <a:rect l="l" t="t" r="r" b="b"/>
            <a:pathLst>
              <a:path w="1473200" h="762000">
                <a:moveTo>
                  <a:pt x="0" y="762000"/>
                </a:moveTo>
                <a:lnTo>
                  <a:pt x="1473200" y="762000"/>
                </a:lnTo>
                <a:lnTo>
                  <a:pt x="1473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3645478" y="285750"/>
            <a:ext cx="4641307" cy="679306"/>
          </a:xfrm>
          <a:custGeom>
            <a:avLst/>
            <a:gdLst/>
            <a:ahLst/>
            <a:cxnLst/>
            <a:rect l="l" t="t" r="r" b="b"/>
            <a:pathLst>
              <a:path w="7251700" h="996315">
                <a:moveTo>
                  <a:pt x="0" y="996048"/>
                </a:moveTo>
                <a:lnTo>
                  <a:pt x="7251700" y="996048"/>
                </a:lnTo>
                <a:lnTo>
                  <a:pt x="7251700" y="0"/>
                </a:lnTo>
                <a:lnTo>
                  <a:pt x="0" y="0"/>
                </a:lnTo>
                <a:lnTo>
                  <a:pt x="0" y="996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059678" y="368182"/>
            <a:ext cx="5252727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52386">
              <a:lnSpc>
                <a:spcPct val="100000"/>
              </a:lnSpc>
            </a:pPr>
            <a:r>
              <a:rPr spc="109" dirty="0"/>
              <a:t>7</a:t>
            </a:r>
            <a:r>
              <a:rPr spc="-58" dirty="0"/>
              <a:t> </a:t>
            </a:r>
            <a:r>
              <a:rPr spc="130" dirty="0"/>
              <a:t>STEPS</a:t>
            </a:r>
            <a:r>
              <a:rPr spc="-99" dirty="0"/>
              <a:t> </a:t>
            </a:r>
            <a:r>
              <a:rPr spc="55" dirty="0"/>
              <a:t>T</a:t>
            </a:r>
            <a:r>
              <a:rPr spc="92" dirty="0"/>
              <a:t>O</a:t>
            </a:r>
            <a:r>
              <a:rPr spc="-58" dirty="0"/>
              <a:t> </a:t>
            </a:r>
            <a:r>
              <a:rPr spc="133" dirty="0"/>
              <a:t>EFFE</a:t>
            </a:r>
            <a:r>
              <a:rPr spc="173" dirty="0"/>
              <a:t>C</a:t>
            </a:r>
            <a:r>
              <a:rPr spc="92" dirty="0"/>
              <a:t>TIVE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038528" y="598867"/>
            <a:ext cx="2158278" cy="356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2318" b="1" spc="116" dirty="0">
                <a:solidFill>
                  <a:srgbClr val="00AEEF"/>
                </a:solidFill>
                <a:latin typeface="Calibri"/>
                <a:cs typeface="Calibri"/>
              </a:rPr>
              <a:t>HAND</a:t>
            </a:r>
            <a:r>
              <a:rPr sz="2318" b="1" spc="-143" dirty="0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sz="2318" b="1" spc="-170" dirty="0">
                <a:solidFill>
                  <a:srgbClr val="00AEEF"/>
                </a:solidFill>
                <a:latin typeface="Calibri"/>
                <a:cs typeface="Calibri"/>
              </a:rPr>
              <a:t>W</a:t>
            </a:r>
            <a:r>
              <a:rPr sz="2318" b="1" spc="102" dirty="0">
                <a:solidFill>
                  <a:srgbClr val="00AEEF"/>
                </a:solidFill>
                <a:latin typeface="Calibri"/>
                <a:cs typeface="Calibri"/>
              </a:rPr>
              <a:t>ASHING</a:t>
            </a:r>
            <a:endParaRPr sz="2318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70864" y="1714501"/>
            <a:ext cx="363682" cy="216477"/>
          </a:xfrm>
          <a:custGeom>
            <a:avLst/>
            <a:gdLst/>
            <a:ahLst/>
            <a:cxnLst/>
            <a:rect l="l" t="t" r="r" b="b"/>
            <a:pathLst>
              <a:path w="533400" h="317500">
                <a:moveTo>
                  <a:pt x="0" y="317500"/>
                </a:moveTo>
                <a:lnTo>
                  <a:pt x="533400" y="317500"/>
                </a:lnTo>
                <a:lnTo>
                  <a:pt x="533400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5870864" y="1593274"/>
            <a:ext cx="476250" cy="86591"/>
          </a:xfrm>
          <a:custGeom>
            <a:avLst/>
            <a:gdLst/>
            <a:ahLst/>
            <a:cxnLst/>
            <a:rect l="l" t="t" r="r" b="b"/>
            <a:pathLst>
              <a:path w="698500" h="127000">
                <a:moveTo>
                  <a:pt x="0" y="127000"/>
                </a:moveTo>
                <a:lnTo>
                  <a:pt x="698500" y="127000"/>
                </a:lnTo>
                <a:lnTo>
                  <a:pt x="69850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914160" y="1281547"/>
            <a:ext cx="199159" cy="311727"/>
          </a:xfrm>
          <a:custGeom>
            <a:avLst/>
            <a:gdLst/>
            <a:ahLst/>
            <a:cxnLst/>
            <a:rect l="l" t="t" r="r" b="b"/>
            <a:pathLst>
              <a:path w="292100" h="457200">
                <a:moveTo>
                  <a:pt x="0" y="457200"/>
                </a:moveTo>
                <a:lnTo>
                  <a:pt x="292100" y="457200"/>
                </a:lnTo>
                <a:lnTo>
                  <a:pt x="2921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8009660" y="1619250"/>
            <a:ext cx="164523" cy="251114"/>
          </a:xfrm>
          <a:custGeom>
            <a:avLst/>
            <a:gdLst/>
            <a:ahLst/>
            <a:cxnLst/>
            <a:rect l="l" t="t" r="r" b="b"/>
            <a:pathLst>
              <a:path w="241300" h="368300">
                <a:moveTo>
                  <a:pt x="0" y="368300"/>
                </a:moveTo>
                <a:lnTo>
                  <a:pt x="241300" y="368300"/>
                </a:lnTo>
                <a:lnTo>
                  <a:pt x="24130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6663785" y="3022024"/>
            <a:ext cx="203056" cy="277091"/>
          </a:xfrm>
          <a:custGeom>
            <a:avLst/>
            <a:gdLst/>
            <a:ahLst/>
            <a:cxnLst/>
            <a:rect l="l" t="t" r="r" b="b"/>
            <a:pathLst>
              <a:path w="297814" h="406400">
                <a:moveTo>
                  <a:pt x="0" y="406400"/>
                </a:moveTo>
                <a:lnTo>
                  <a:pt x="297548" y="406400"/>
                </a:lnTo>
                <a:lnTo>
                  <a:pt x="297548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996546" y="3203864"/>
            <a:ext cx="112568" cy="129886"/>
          </a:xfrm>
          <a:custGeom>
            <a:avLst/>
            <a:gdLst/>
            <a:ahLst/>
            <a:cxnLst/>
            <a:rect l="l" t="t" r="r" b="b"/>
            <a:pathLst>
              <a:path w="165100" h="190500">
                <a:moveTo>
                  <a:pt x="0" y="190500"/>
                </a:moveTo>
                <a:lnTo>
                  <a:pt x="165100" y="190500"/>
                </a:lnTo>
                <a:lnTo>
                  <a:pt x="1651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295160" y="4208319"/>
            <a:ext cx="164523" cy="147205"/>
          </a:xfrm>
          <a:custGeom>
            <a:avLst/>
            <a:gdLst/>
            <a:ahLst/>
            <a:cxnLst/>
            <a:rect l="l" t="t" r="r" b="b"/>
            <a:pathLst>
              <a:path w="241300" h="215900">
                <a:moveTo>
                  <a:pt x="0" y="215900"/>
                </a:moveTo>
                <a:lnTo>
                  <a:pt x="241300" y="215900"/>
                </a:lnTo>
                <a:lnTo>
                  <a:pt x="2413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043795" y="2199409"/>
            <a:ext cx="381000" cy="458932"/>
          </a:xfrm>
          <a:custGeom>
            <a:avLst/>
            <a:gdLst/>
            <a:ahLst/>
            <a:cxnLst/>
            <a:rect l="l" t="t" r="r" b="b"/>
            <a:pathLst>
              <a:path w="558800" h="673100">
                <a:moveTo>
                  <a:pt x="0" y="673100"/>
                </a:moveTo>
                <a:lnTo>
                  <a:pt x="558800" y="673100"/>
                </a:lnTo>
                <a:lnTo>
                  <a:pt x="558800" y="0"/>
                </a:lnTo>
                <a:lnTo>
                  <a:pt x="0" y="0"/>
                </a:lnTo>
                <a:lnTo>
                  <a:pt x="0" y="673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182591" y="5334001"/>
            <a:ext cx="606136" cy="51955"/>
          </a:xfrm>
          <a:custGeom>
            <a:avLst/>
            <a:gdLst/>
            <a:ahLst/>
            <a:cxnLst/>
            <a:rect l="l" t="t" r="r" b="b"/>
            <a:pathLst>
              <a:path w="889000" h="76200">
                <a:moveTo>
                  <a:pt x="0" y="76200"/>
                </a:moveTo>
                <a:lnTo>
                  <a:pt x="889000" y="76200"/>
                </a:lnTo>
                <a:lnTo>
                  <a:pt x="889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507183" y="2970069"/>
            <a:ext cx="181841" cy="199159"/>
          </a:xfrm>
          <a:custGeom>
            <a:avLst/>
            <a:gdLst/>
            <a:ahLst/>
            <a:cxnLst/>
            <a:rect l="l" t="t" r="r" b="b"/>
            <a:pathLst>
              <a:path w="266700" h="292100">
                <a:moveTo>
                  <a:pt x="0" y="292100"/>
                </a:moveTo>
                <a:lnTo>
                  <a:pt x="266700" y="292100"/>
                </a:lnTo>
                <a:lnTo>
                  <a:pt x="266700" y="0"/>
                </a:lnTo>
                <a:lnTo>
                  <a:pt x="0" y="0"/>
                </a:lnTo>
                <a:lnTo>
                  <a:pt x="0" y="292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3844636" y="3749386"/>
            <a:ext cx="1870364" cy="917864"/>
          </a:xfrm>
          <a:custGeom>
            <a:avLst/>
            <a:gdLst/>
            <a:ahLst/>
            <a:cxnLst/>
            <a:rect l="l" t="t" r="r" b="b"/>
            <a:pathLst>
              <a:path w="2743200" h="1346200">
                <a:moveTo>
                  <a:pt x="0" y="1346200"/>
                </a:moveTo>
                <a:lnTo>
                  <a:pt x="2743200" y="1346200"/>
                </a:lnTo>
                <a:lnTo>
                  <a:pt x="27432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3939886" y="3749386"/>
            <a:ext cx="1775114" cy="917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4000500" y="935183"/>
            <a:ext cx="1870364" cy="1021773"/>
          </a:xfrm>
          <a:custGeom>
            <a:avLst/>
            <a:gdLst/>
            <a:ahLst/>
            <a:cxnLst/>
            <a:rect l="l" t="t" r="r" b="b"/>
            <a:pathLst>
              <a:path w="2743200" h="1498600">
                <a:moveTo>
                  <a:pt x="0" y="1498600"/>
                </a:moveTo>
                <a:lnTo>
                  <a:pt x="2743200" y="1498600"/>
                </a:lnTo>
                <a:lnTo>
                  <a:pt x="2743200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4095751" y="968158"/>
            <a:ext cx="1775113" cy="9887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3827317" y="2268683"/>
            <a:ext cx="1775114" cy="10564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489864" y="4355524"/>
            <a:ext cx="1480705" cy="978477"/>
          </a:xfrm>
          <a:custGeom>
            <a:avLst/>
            <a:gdLst/>
            <a:ahLst/>
            <a:cxnLst/>
            <a:rect l="l" t="t" r="r" b="b"/>
            <a:pathLst>
              <a:path w="2171700" h="1435100">
                <a:moveTo>
                  <a:pt x="0" y="1435100"/>
                </a:moveTo>
                <a:lnTo>
                  <a:pt x="2171700" y="1435100"/>
                </a:lnTo>
                <a:lnTo>
                  <a:pt x="2171700" y="0"/>
                </a:lnTo>
                <a:lnTo>
                  <a:pt x="0" y="0"/>
                </a:lnTo>
                <a:lnTo>
                  <a:pt x="0" y="1435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5489864" y="4355524"/>
            <a:ext cx="1480705" cy="9784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477792" y="4206699"/>
            <a:ext cx="69273" cy="67108"/>
          </a:xfrm>
          <a:custGeom>
            <a:avLst/>
            <a:gdLst/>
            <a:ahLst/>
            <a:cxnLst/>
            <a:rect l="l" t="t" r="r" b="b"/>
            <a:pathLst>
              <a:path w="101600" h="98425">
                <a:moveTo>
                  <a:pt x="0" y="98310"/>
                </a:moveTo>
                <a:lnTo>
                  <a:pt x="10968" y="54390"/>
                </a:lnTo>
                <a:lnTo>
                  <a:pt x="37670" y="22412"/>
                </a:lnTo>
                <a:lnTo>
                  <a:pt x="81661" y="1117"/>
                </a:lnTo>
                <a:lnTo>
                  <a:pt x="91859" y="0"/>
                </a:lnTo>
                <a:lnTo>
                  <a:pt x="101048" y="684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84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dirty="0"/>
              <a:t>Background</a:t>
            </a:r>
            <a:endParaRPr lang="en-AU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4</a:t>
            </a:fld>
            <a:endParaRPr lang="en-AU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1270238"/>
            <a:ext cx="4608511" cy="3456384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2401925"/>
            <a:ext cx="4860428" cy="3645321"/>
          </a:xfrm>
        </p:spPr>
      </p:pic>
    </p:spTree>
    <p:extLst>
      <p:ext uri="{BB962C8B-B14F-4D97-AF65-F5344CB8AC3E}">
        <p14:creationId xmlns:p14="http://schemas.microsoft.com/office/powerpoint/2010/main" val="21161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Reference group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000" y="980728"/>
            <a:ext cx="3600000" cy="5328592"/>
          </a:xfrm>
        </p:spPr>
        <p:txBody>
          <a:bodyPr/>
          <a:lstStyle/>
          <a:p>
            <a:r>
              <a:rPr lang="en-AU" sz="1300" b="1" dirty="0">
                <a:latin typeface="+mj-lt"/>
              </a:rPr>
              <a:t>Anthony </a:t>
            </a:r>
            <a:r>
              <a:rPr lang="en-AU" sz="1300" b="1" dirty="0" err="1">
                <a:latin typeface="+mj-lt"/>
              </a:rPr>
              <a:t>Carnicelli</a:t>
            </a:r>
            <a:r>
              <a:rPr lang="en-AU" sz="1300" dirty="0">
                <a:latin typeface="+mj-lt"/>
              </a:rPr>
              <a:t> (Paramedic </a:t>
            </a:r>
            <a:r>
              <a:rPr lang="en-AU" sz="1300" dirty="0">
                <a:latin typeface="+mj-lt"/>
              </a:rPr>
              <a:t>Educator and ICU </a:t>
            </a:r>
            <a:r>
              <a:rPr lang="en-AU" sz="1300" dirty="0">
                <a:latin typeface="+mj-lt"/>
              </a:rPr>
              <a:t>Paramedic, Ambulance Tasmania)</a:t>
            </a:r>
            <a:endParaRPr lang="en-AU" sz="1300" dirty="0">
              <a:latin typeface="+mj-lt"/>
            </a:endParaRPr>
          </a:p>
          <a:p>
            <a:pPr lvl="0"/>
            <a:r>
              <a:rPr lang="en-AU" sz="1300" b="1" dirty="0">
                <a:latin typeface="+mj-lt"/>
              </a:rPr>
              <a:t>Dr Winyu Chinthammit</a:t>
            </a:r>
            <a:r>
              <a:rPr lang="en-AU" sz="1300" dirty="0">
                <a:latin typeface="+mj-lt"/>
              </a:rPr>
              <a:t> (Lecturer, Computing &amp; Information Systems, University of Tasmania (UTAS))</a:t>
            </a:r>
          </a:p>
          <a:p>
            <a:pPr lvl="0"/>
            <a:r>
              <a:rPr lang="en-AU" sz="1300" b="1" dirty="0">
                <a:latin typeface="+mj-lt"/>
              </a:rPr>
              <a:t>Dr Merylin Cross</a:t>
            </a:r>
            <a:r>
              <a:rPr lang="en-AU" sz="1300" dirty="0">
                <a:latin typeface="+mj-lt"/>
              </a:rPr>
              <a:t> (Senior Lecturer, Centre for Rural Health (CRH), UTAS)</a:t>
            </a:r>
          </a:p>
          <a:p>
            <a:pPr lvl="0"/>
            <a:r>
              <a:rPr lang="en-AU" sz="1300" b="1" dirty="0">
                <a:latin typeface="+mj-lt"/>
              </a:rPr>
              <a:t>Deirdre Douglas</a:t>
            </a:r>
            <a:r>
              <a:rPr lang="en-AU" sz="1300" dirty="0">
                <a:latin typeface="+mj-lt"/>
              </a:rPr>
              <a:t> (Clinical Educator, Launceston General Hospital)</a:t>
            </a:r>
          </a:p>
          <a:p>
            <a:pPr lvl="0"/>
            <a:r>
              <a:rPr lang="en-AU" sz="1300" b="1" dirty="0">
                <a:latin typeface="+mj-lt"/>
              </a:rPr>
              <a:t>Robyn Johnstone</a:t>
            </a:r>
            <a:r>
              <a:rPr lang="en-AU" sz="1300" dirty="0">
                <a:latin typeface="+mj-lt"/>
              </a:rPr>
              <a:t> (Nurse Educator, Tasmanian Health Organisation, Ulverstone)</a:t>
            </a:r>
          </a:p>
          <a:p>
            <a:pPr lvl="0"/>
            <a:r>
              <a:rPr lang="en-AU" sz="1300" b="1" dirty="0">
                <a:latin typeface="+mj-lt"/>
              </a:rPr>
              <a:t>Dr Ioan Jones</a:t>
            </a:r>
            <a:r>
              <a:rPr lang="en-AU" sz="1300" dirty="0">
                <a:latin typeface="+mj-lt"/>
              </a:rPr>
              <a:t> (Oral Health Services Tasmania, Senior Clinical Lecturer, CRH)</a:t>
            </a:r>
          </a:p>
          <a:p>
            <a:pPr lvl="0"/>
            <a:r>
              <a:rPr lang="en-AU" sz="1300" b="1" dirty="0">
                <a:latin typeface="+mj-lt"/>
              </a:rPr>
              <a:t>Mark Kirschbaum</a:t>
            </a:r>
            <a:r>
              <a:rPr lang="en-AU" sz="1300" dirty="0">
                <a:latin typeface="+mj-lt"/>
              </a:rPr>
              <a:t> (Lecturer in Rural Pharmacy, CRH)</a:t>
            </a:r>
          </a:p>
          <a:p>
            <a:pPr lvl="0"/>
            <a:r>
              <a:rPr lang="en-AU" sz="1300" b="1" dirty="0">
                <a:latin typeface="+mj-lt"/>
              </a:rPr>
              <a:t>Tia McCarthy</a:t>
            </a:r>
            <a:r>
              <a:rPr lang="en-AU" sz="1300" dirty="0">
                <a:latin typeface="+mj-lt"/>
              </a:rPr>
              <a:t> (Student representative, UTAS)</a:t>
            </a:r>
          </a:p>
          <a:p>
            <a:pPr lvl="0"/>
            <a:r>
              <a:rPr lang="en-AU" sz="1300" b="1" dirty="0">
                <a:latin typeface="+mj-lt"/>
              </a:rPr>
              <a:t>Annette Saunders</a:t>
            </a:r>
            <a:r>
              <a:rPr lang="en-AU" sz="1300" dirty="0">
                <a:latin typeface="+mj-lt"/>
              </a:rPr>
              <a:t> (Lecturer, School of Health Science, UTAS)</a:t>
            </a:r>
          </a:p>
          <a:p>
            <a:endParaRPr lang="en-AU" sz="12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Faculty of Health      School of Health Sciences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10" name="Content Placeholder 9" descr="080A6078_pp"/>
          <p:cNvPicPr>
            <a:picLocks noGrp="1"/>
          </p:cNvPicPr>
          <p:nvPr>
            <p:ph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r="26791" b="18562"/>
          <a:stretch>
            <a:fillRect/>
          </a:stretch>
        </p:blipFill>
        <p:spPr bwMode="auto">
          <a:xfrm>
            <a:off x="7183099" y="3384551"/>
            <a:ext cx="2037441" cy="2735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Content Placeholder 10" descr="IMG_2237"/>
          <p:cNvPicPr>
            <a:picLocks noGrp="1"/>
          </p:cNvPicPr>
          <p:nvPr>
            <p:ph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54" y="539750"/>
            <a:ext cx="2964131" cy="273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dirty="0"/>
              <a:t>Feasibility trial</a:t>
            </a:r>
            <a:endParaRPr lang="en-A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6</a:t>
            </a:fld>
            <a:endParaRPr lang="en-AU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143196" y="1328950"/>
            <a:ext cx="4226713" cy="4331235"/>
            <a:chOff x="6074" y="6768"/>
            <a:chExt cx="4921" cy="5735"/>
          </a:xfrm>
        </p:grpSpPr>
        <p:pic>
          <p:nvPicPr>
            <p:cNvPr id="7" name="Picture 6" descr="HH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" y="7594"/>
              <a:ext cx="4921" cy="46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40"/>
            <p:cNvSpPr>
              <a:spLocks noChangeArrowheads="1"/>
            </p:cNvSpPr>
            <p:nvPr/>
          </p:nvSpPr>
          <p:spPr bwMode="auto">
            <a:xfrm>
              <a:off x="8514" y="11978"/>
              <a:ext cx="1749" cy="525"/>
            </a:xfrm>
            <a:prstGeom prst="wedgeRectCallout">
              <a:avLst>
                <a:gd name="adj1" fmla="val 6833"/>
                <a:gd name="adj2" fmla="val -147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Display screen</a:t>
              </a:r>
            </a:p>
          </p:txBody>
        </p:sp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8255" y="6768"/>
              <a:ext cx="2034" cy="703"/>
            </a:xfrm>
            <a:prstGeom prst="wedgeRectCallout">
              <a:avLst>
                <a:gd name="adj1" fmla="val 31171"/>
                <a:gd name="adj2" fmla="val 1666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AU" sz="12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Headphones and microphone</a:t>
              </a:r>
            </a:p>
          </p:txBody>
        </p:sp>
        <p:sp>
          <p:nvSpPr>
            <p:cNvPr id="10" name="AutoShape 39"/>
            <p:cNvSpPr>
              <a:spLocks noChangeArrowheads="1"/>
            </p:cNvSpPr>
            <p:nvPr/>
          </p:nvSpPr>
          <p:spPr bwMode="auto">
            <a:xfrm>
              <a:off x="6247" y="9148"/>
              <a:ext cx="1110" cy="478"/>
            </a:xfrm>
            <a:prstGeom prst="wedgeRectCallout">
              <a:avLst>
                <a:gd name="adj1" fmla="val 175856"/>
                <a:gd name="adj2" fmla="val -669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Camera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048857" y="1260001"/>
            <a:ext cx="5280550" cy="4512497"/>
            <a:chOff x="1067" y="5783"/>
            <a:chExt cx="5860" cy="5737"/>
          </a:xfrm>
        </p:grpSpPr>
        <p:pic>
          <p:nvPicPr>
            <p:cNvPr id="12" name="Picture 11" descr="HH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" y="6089"/>
              <a:ext cx="3943" cy="54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31"/>
            <p:cNvSpPr>
              <a:spLocks noChangeArrowheads="1"/>
            </p:cNvSpPr>
            <p:nvPr/>
          </p:nvSpPr>
          <p:spPr bwMode="auto">
            <a:xfrm>
              <a:off x="4930" y="7548"/>
              <a:ext cx="1110" cy="525"/>
            </a:xfrm>
            <a:prstGeom prst="wedgeRectCallout">
              <a:avLst>
                <a:gd name="adj1" fmla="val -98287"/>
                <a:gd name="adj2" fmla="val 4295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Camera</a:t>
              </a:r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1067" y="6535"/>
              <a:ext cx="1560" cy="462"/>
            </a:xfrm>
            <a:prstGeom prst="wedgeRectCallout">
              <a:avLst>
                <a:gd name="adj1" fmla="val 84745"/>
                <a:gd name="adj2" fmla="val 1121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Headphones</a:t>
              </a:r>
            </a:p>
          </p:txBody>
        </p:sp>
        <p:sp>
          <p:nvSpPr>
            <p:cNvPr id="15" name="AutoShape 33"/>
            <p:cNvSpPr>
              <a:spLocks noChangeArrowheads="1"/>
            </p:cNvSpPr>
            <p:nvPr/>
          </p:nvSpPr>
          <p:spPr bwMode="auto">
            <a:xfrm>
              <a:off x="4857" y="5783"/>
              <a:ext cx="2070" cy="540"/>
            </a:xfrm>
            <a:prstGeom prst="wedgeRectCallout">
              <a:avLst>
                <a:gd name="adj1" fmla="val -92755"/>
                <a:gd name="adj2" fmla="val 3105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Near-eye display</a:t>
              </a:r>
            </a:p>
          </p:txBody>
        </p:sp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1557" y="8876"/>
              <a:ext cx="1530" cy="468"/>
            </a:xfrm>
            <a:prstGeom prst="wedgeRectCallout">
              <a:avLst>
                <a:gd name="adj1" fmla="val 82875"/>
                <a:gd name="adj2" fmla="val -2579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Microphone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7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424000" y="787529"/>
            <a:ext cx="7704000" cy="14893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4400" dirty="0"/>
              <a:t>Objective measurement using </a:t>
            </a:r>
            <a:r>
              <a:rPr lang="en-AU" sz="4400" dirty="0" err="1"/>
              <a:t>Glitterbug</a:t>
            </a:r>
            <a:r>
              <a:rPr lang="en-AU" sz="4400" baseline="30000" dirty="0" err="1"/>
              <a:t>TM</a:t>
            </a:r>
            <a:endParaRPr lang="en-AU" sz="4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8"/>
          </p:nvPr>
        </p:nvSpPr>
        <p:spPr>
          <a:xfrm>
            <a:off x="2424000" y="2276871"/>
            <a:ext cx="7704000" cy="3672409"/>
          </a:xfrm>
          <a:noFill/>
        </p:spPr>
        <p:txBody>
          <a:bodyPr/>
          <a:lstStyle/>
          <a:p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3" y="6093297"/>
            <a:ext cx="1252855" cy="262255"/>
          </a:xfrm>
          <a:prstGeom prst="rect">
            <a:avLst/>
          </a:prstGeom>
        </p:spPr>
      </p:pic>
      <p:pic>
        <p:nvPicPr>
          <p:cNvPr id="7" name="Picture 6" descr="sharnti_roland (8 of 12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56" y="2721059"/>
            <a:ext cx="1557655" cy="221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harnti_roland (7 of 1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23" y="2705870"/>
            <a:ext cx="1625600" cy="223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harnti_roland (9 of 12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2692660"/>
            <a:ext cx="1739265" cy="219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7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2636912"/>
            <a:ext cx="5490021" cy="3660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dirty="0"/>
              <a:t>Usability trial</a:t>
            </a:r>
            <a:endParaRPr lang="en-AU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6" name="Content Placeholder 5" descr="phot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393996"/>
            <a:ext cx="5057775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8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689174"/>
            <a:ext cx="7704000" cy="1381125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AU" sz="4400" dirty="0"/>
              <a:t>No difference in educational outcomes</a:t>
            </a:r>
            <a:endParaRPr lang="en-AU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07" y="2155849"/>
            <a:ext cx="3953818" cy="299724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Faculty of Health      School of Health Sciences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2746816"/>
            <a:ext cx="2557800" cy="2282837"/>
          </a:xfrm>
          <a:prstGeom prst="rect">
            <a:avLst/>
          </a:prstGeom>
        </p:spPr>
      </p:pic>
      <p:pic>
        <p:nvPicPr>
          <p:cNvPr id="8" name="Content Placeholder 5" descr="sharnti_roland (8 of 12)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00" y="2272777"/>
            <a:ext cx="209390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2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itable PPT Slide Master">
  <a:themeElements>
    <a:clrScheme name="UTAS">
      <a:dk1>
        <a:sysClr val="windowText" lastClr="000000"/>
      </a:dk1>
      <a:lt1>
        <a:sysClr val="window" lastClr="FFFFFF"/>
      </a:lt1>
      <a:dk2>
        <a:srgbClr val="21333A"/>
      </a:dk2>
      <a:lt2>
        <a:srgbClr val="9C9197"/>
      </a:lt2>
      <a:accent1>
        <a:srgbClr val="E42313"/>
      </a:accent1>
      <a:accent2>
        <a:srgbClr val="004E50"/>
      </a:accent2>
      <a:accent3>
        <a:srgbClr val="0091AE"/>
      </a:accent3>
      <a:accent4>
        <a:srgbClr val="596AA8"/>
      </a:accent4>
      <a:accent5>
        <a:srgbClr val="008AC4"/>
      </a:accent5>
      <a:accent6>
        <a:srgbClr val="E3DAD1"/>
      </a:accent6>
      <a:hlink>
        <a:srgbClr val="000000"/>
      </a:hlink>
      <a:folHlink>
        <a:srgbClr val="000000"/>
      </a:folHlink>
    </a:clrScheme>
    <a:fontScheme name="UTA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 Ally Network PowerPoint Template">
  <a:themeElements>
    <a:clrScheme name="UTAS">
      <a:dk1>
        <a:sysClr val="windowText" lastClr="000000"/>
      </a:dk1>
      <a:lt1>
        <a:sysClr val="window" lastClr="FFFFFF"/>
      </a:lt1>
      <a:dk2>
        <a:srgbClr val="21333A"/>
      </a:dk2>
      <a:lt2>
        <a:srgbClr val="9C9197"/>
      </a:lt2>
      <a:accent1>
        <a:srgbClr val="E42313"/>
      </a:accent1>
      <a:accent2>
        <a:srgbClr val="004E50"/>
      </a:accent2>
      <a:accent3>
        <a:srgbClr val="0091AE"/>
      </a:accent3>
      <a:accent4>
        <a:srgbClr val="596AA8"/>
      </a:accent4>
      <a:accent5>
        <a:srgbClr val="008AC4"/>
      </a:accent5>
      <a:accent6>
        <a:srgbClr val="E3DAD1"/>
      </a:accent6>
      <a:hlink>
        <a:srgbClr val="000000"/>
      </a:hlink>
      <a:folHlink>
        <a:srgbClr val="000000"/>
      </a:folHlink>
    </a:clrScheme>
    <a:fontScheme name="UTA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editable PPT Slide Master</Template>
  <TotalTime>443</TotalTime>
  <Words>656</Words>
  <Application>Microsoft Office PowerPoint</Application>
  <PresentationFormat>Widescreen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Georgia</vt:lpstr>
      <vt:lpstr>Symbol</vt:lpstr>
      <vt:lpstr>Times New Roman</vt:lpstr>
      <vt:lpstr>editable PPT Slide Master</vt:lpstr>
      <vt:lpstr>The Ally Network PowerPoint Template</vt:lpstr>
      <vt:lpstr>Helping Hands</vt:lpstr>
      <vt:lpstr>Helping Hands</vt:lpstr>
      <vt:lpstr>7 STEPS TO EFFECTIVE</vt:lpstr>
      <vt:lpstr>Background</vt:lpstr>
      <vt:lpstr>Reference group</vt:lpstr>
      <vt:lpstr>Feasibility trial</vt:lpstr>
      <vt:lpstr>Objective measurement using GlitterbugTM</vt:lpstr>
      <vt:lpstr>Usability trial</vt:lpstr>
      <vt:lpstr>No difference in educational outcomes</vt:lpstr>
      <vt:lpstr>End user acceptance Ratings of the Helping Hands system by participants. (Scale: 1 =strongly disagree to 5 = strongly agree with statement) </vt:lpstr>
      <vt:lpstr>Human interaction and  Helping Hands</vt:lpstr>
      <vt:lpstr>Helping Hands</vt:lpstr>
      <vt:lpstr>PowerPoint Presentation</vt:lpstr>
    </vt:vector>
  </TitlesOfParts>
  <Company>IT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or Section Title Goes Here</dc:title>
  <dc:creator>Trudi Steedman</dc:creator>
  <cp:lastModifiedBy>Carey Mather</cp:lastModifiedBy>
  <cp:revision>40</cp:revision>
  <cp:lastPrinted>2016-11-18T07:13:52Z</cp:lastPrinted>
  <dcterms:created xsi:type="dcterms:W3CDTF">2014-11-21T00:11:24Z</dcterms:created>
  <dcterms:modified xsi:type="dcterms:W3CDTF">2016-12-01T07:34:02Z</dcterms:modified>
</cp:coreProperties>
</file>