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3" r:id="rId2"/>
    <p:sldId id="298" r:id="rId3"/>
    <p:sldId id="261" r:id="rId4"/>
    <p:sldId id="274" r:id="rId5"/>
    <p:sldId id="301" r:id="rId6"/>
    <p:sldId id="275" r:id="rId7"/>
    <p:sldId id="276" r:id="rId8"/>
    <p:sldId id="302" r:id="rId9"/>
    <p:sldId id="299" r:id="rId10"/>
    <p:sldId id="303" r:id="rId11"/>
    <p:sldId id="29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C20"/>
    <a:srgbClr val="0778B3"/>
    <a:srgbClr val="0083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p:restoredTop sz="94665"/>
  </p:normalViewPr>
  <p:slideViewPr>
    <p:cSldViewPr snapToGrid="0" snapToObjects="1">
      <p:cViewPr varScale="1">
        <p:scale>
          <a:sx n="69" d="100"/>
          <a:sy n="69" d="100"/>
        </p:scale>
        <p:origin x="6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ACF97-53C8-4714-8A85-F8F6374C23D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3268BDC-0B8D-4987-97EB-0678197E826F}">
      <dgm:prSet phldrT="[Text]" custT="1"/>
      <dgm:spPr>
        <a:solidFill>
          <a:schemeClr val="accent6">
            <a:lumMod val="60000"/>
            <a:lumOff val="40000"/>
          </a:schemeClr>
        </a:solidFill>
      </dgm:spPr>
      <dgm:t>
        <a:bodyPr/>
        <a:lstStyle/>
        <a:p>
          <a:r>
            <a:rPr lang="en-US" sz="2400" dirty="0" smtClean="0">
              <a:solidFill>
                <a:schemeClr val="tx1"/>
              </a:solidFill>
              <a:latin typeface="Calibri" panose="020F0502020204030204" pitchFamily="34" charset="0"/>
              <a:cs typeface="Calibri" panose="020F0502020204030204" pitchFamily="34" charset="0"/>
            </a:rPr>
            <a:t>Local Engagement: Discipline specific interests</a:t>
          </a:r>
          <a:endParaRPr lang="en-US" sz="2400" dirty="0">
            <a:solidFill>
              <a:schemeClr val="tx1"/>
            </a:solidFill>
            <a:latin typeface="Calibri" panose="020F0502020204030204" pitchFamily="34" charset="0"/>
            <a:cs typeface="Calibri" panose="020F0502020204030204" pitchFamily="34" charset="0"/>
          </a:endParaRPr>
        </a:p>
      </dgm:t>
    </dgm:pt>
    <dgm:pt modelId="{47C8B1CB-9DE2-423B-B941-C30EE0D2C045}" type="parTrans" cxnId="{CE51DF8A-F429-4C6D-9E15-9C121705B320}">
      <dgm:prSet/>
      <dgm:spPr/>
      <dgm:t>
        <a:bodyPr/>
        <a:lstStyle/>
        <a:p>
          <a:endParaRPr lang="en-US"/>
        </a:p>
      </dgm:t>
    </dgm:pt>
    <dgm:pt modelId="{8F883EDC-8CF2-41DD-8BB3-7586FA79FD2F}" type="sibTrans" cxnId="{CE51DF8A-F429-4C6D-9E15-9C121705B320}">
      <dgm:prSet/>
      <dgm:spPr/>
      <dgm:t>
        <a:bodyPr/>
        <a:lstStyle/>
        <a:p>
          <a:endParaRPr lang="en-US"/>
        </a:p>
      </dgm:t>
    </dgm:pt>
    <dgm:pt modelId="{CE04ED18-0D78-4E93-A7C5-59AEDFF4B460}">
      <dgm:prSet phldrT="[Text]" custT="1"/>
      <dgm:spPr>
        <a:solidFill>
          <a:schemeClr val="accent6">
            <a:lumMod val="60000"/>
            <a:lumOff val="40000"/>
          </a:schemeClr>
        </a:solidFill>
      </dgm:spPr>
      <dgm:t>
        <a:bodyPr/>
        <a:lstStyle/>
        <a:p>
          <a:r>
            <a:rPr lang="en-US" sz="2400" dirty="0" smtClean="0">
              <a:solidFill>
                <a:schemeClr val="tx1"/>
              </a:solidFill>
              <a:latin typeface="Calibri" panose="020F0502020204030204" pitchFamily="34" charset="0"/>
              <a:cs typeface="Calibri" panose="020F0502020204030204" pitchFamily="34" charset="0"/>
            </a:rPr>
            <a:t>Global Engagement: Applying learning beyond classroom </a:t>
          </a:r>
          <a:endParaRPr lang="en-US" sz="2400" dirty="0">
            <a:solidFill>
              <a:schemeClr val="tx1"/>
            </a:solidFill>
            <a:latin typeface="Calibri" panose="020F0502020204030204" pitchFamily="34" charset="0"/>
            <a:cs typeface="Calibri" panose="020F0502020204030204" pitchFamily="34" charset="0"/>
          </a:endParaRPr>
        </a:p>
      </dgm:t>
    </dgm:pt>
    <dgm:pt modelId="{670BF6F4-33B8-48C3-99A9-E992AABB7524}" type="parTrans" cxnId="{5E636B55-599C-4EB7-A25F-FF5F581556C4}">
      <dgm:prSet/>
      <dgm:spPr/>
      <dgm:t>
        <a:bodyPr/>
        <a:lstStyle/>
        <a:p>
          <a:endParaRPr lang="en-US"/>
        </a:p>
      </dgm:t>
    </dgm:pt>
    <dgm:pt modelId="{FA465AAD-9CCB-44AF-A8FF-2B66C80C1AF4}" type="sibTrans" cxnId="{5E636B55-599C-4EB7-A25F-FF5F581556C4}">
      <dgm:prSet/>
      <dgm:spPr/>
      <dgm:t>
        <a:bodyPr/>
        <a:lstStyle/>
        <a:p>
          <a:endParaRPr lang="en-US"/>
        </a:p>
      </dgm:t>
    </dgm:pt>
    <dgm:pt modelId="{284976A0-4892-48F5-89F5-733DA2485CF5}" type="pres">
      <dgm:prSet presAssocID="{8C2ACF97-53C8-4714-8A85-F8F6374C23DD}" presName="Name0" presStyleCnt="0">
        <dgm:presLayoutVars>
          <dgm:dir/>
          <dgm:animLvl val="lvl"/>
          <dgm:resizeHandles/>
        </dgm:presLayoutVars>
      </dgm:prSet>
      <dgm:spPr/>
      <dgm:t>
        <a:bodyPr/>
        <a:lstStyle/>
        <a:p>
          <a:endParaRPr lang="en-US"/>
        </a:p>
      </dgm:t>
    </dgm:pt>
    <dgm:pt modelId="{A1922CBE-50ED-47D6-B4AF-1CA4FCB12BEA}" type="pres">
      <dgm:prSet presAssocID="{43268BDC-0B8D-4987-97EB-0678197E826F}" presName="linNode" presStyleCnt="0"/>
      <dgm:spPr/>
    </dgm:pt>
    <dgm:pt modelId="{D896B8C8-13AA-412A-B7B0-0B9BF4D7CDF1}" type="pres">
      <dgm:prSet presAssocID="{43268BDC-0B8D-4987-97EB-0678197E826F}" presName="parentShp" presStyleLbl="node1" presStyleIdx="0" presStyleCnt="2" custScaleX="154222" custScaleY="100141">
        <dgm:presLayoutVars>
          <dgm:bulletEnabled val="1"/>
        </dgm:presLayoutVars>
      </dgm:prSet>
      <dgm:spPr/>
      <dgm:t>
        <a:bodyPr/>
        <a:lstStyle/>
        <a:p>
          <a:endParaRPr lang="en-US"/>
        </a:p>
      </dgm:t>
    </dgm:pt>
    <dgm:pt modelId="{8E64F8AC-50CE-4A4D-B3D7-F08EFA10906B}" type="pres">
      <dgm:prSet presAssocID="{43268BDC-0B8D-4987-97EB-0678197E826F}" presName="childShp" presStyleLbl="bgAccFollowNode1" presStyleIdx="0" presStyleCnt="2" custScaleX="122705">
        <dgm:presLayoutVars>
          <dgm:bulletEnabled val="1"/>
        </dgm:presLayoutVars>
      </dgm:prSet>
      <dgm:spPr/>
      <dgm:t>
        <a:bodyPr/>
        <a:lstStyle/>
        <a:p>
          <a:endParaRPr lang="en-US"/>
        </a:p>
      </dgm:t>
    </dgm:pt>
    <dgm:pt modelId="{E43EC50A-211A-48FD-AB0F-C4D880871A48}" type="pres">
      <dgm:prSet presAssocID="{8F883EDC-8CF2-41DD-8BB3-7586FA79FD2F}" presName="spacing" presStyleCnt="0"/>
      <dgm:spPr/>
    </dgm:pt>
    <dgm:pt modelId="{82C6B64C-D9E5-4C26-91CC-64F61756BCDB}" type="pres">
      <dgm:prSet presAssocID="{CE04ED18-0D78-4E93-A7C5-59AEDFF4B460}" presName="linNode" presStyleCnt="0"/>
      <dgm:spPr/>
    </dgm:pt>
    <dgm:pt modelId="{E7CE8D35-FE9C-4966-B10A-AF923D07B9A0}" type="pres">
      <dgm:prSet presAssocID="{CE04ED18-0D78-4E93-A7C5-59AEDFF4B460}" presName="parentShp" presStyleLbl="node1" presStyleIdx="1" presStyleCnt="2" custScaleX="155743" custLinFactNeighborX="-136" custLinFactNeighborY="20682">
        <dgm:presLayoutVars>
          <dgm:bulletEnabled val="1"/>
        </dgm:presLayoutVars>
      </dgm:prSet>
      <dgm:spPr/>
      <dgm:t>
        <a:bodyPr/>
        <a:lstStyle/>
        <a:p>
          <a:endParaRPr lang="en-US"/>
        </a:p>
      </dgm:t>
    </dgm:pt>
    <dgm:pt modelId="{DA9AE933-3BCA-4600-9D46-2114B1B9AAC0}" type="pres">
      <dgm:prSet presAssocID="{CE04ED18-0D78-4E93-A7C5-59AEDFF4B460}" presName="childShp" presStyleLbl="bgAccFollowNode1" presStyleIdx="1" presStyleCnt="2" custScaleX="113309" custScaleY="83980" custLinFactNeighborX="204" custLinFactNeighborY="37917">
        <dgm:presLayoutVars>
          <dgm:bulletEnabled val="1"/>
        </dgm:presLayoutVars>
      </dgm:prSet>
      <dgm:spPr/>
      <dgm:t>
        <a:bodyPr/>
        <a:lstStyle/>
        <a:p>
          <a:endParaRPr lang="en-US"/>
        </a:p>
      </dgm:t>
    </dgm:pt>
  </dgm:ptLst>
  <dgm:cxnLst>
    <dgm:cxn modelId="{CE51DF8A-F429-4C6D-9E15-9C121705B320}" srcId="{8C2ACF97-53C8-4714-8A85-F8F6374C23DD}" destId="{43268BDC-0B8D-4987-97EB-0678197E826F}" srcOrd="0" destOrd="0" parTransId="{47C8B1CB-9DE2-423B-B941-C30EE0D2C045}" sibTransId="{8F883EDC-8CF2-41DD-8BB3-7586FA79FD2F}"/>
    <dgm:cxn modelId="{858525D9-AE90-4A29-90A2-06F25F3F8088}" type="presOf" srcId="{CE04ED18-0D78-4E93-A7C5-59AEDFF4B460}" destId="{E7CE8D35-FE9C-4966-B10A-AF923D07B9A0}" srcOrd="0" destOrd="0" presId="urn:microsoft.com/office/officeart/2005/8/layout/vList6"/>
    <dgm:cxn modelId="{1D360E9E-2ADC-4C9F-94A3-3F8A51803C21}" type="presOf" srcId="{8C2ACF97-53C8-4714-8A85-F8F6374C23DD}" destId="{284976A0-4892-48F5-89F5-733DA2485CF5}" srcOrd="0" destOrd="0" presId="urn:microsoft.com/office/officeart/2005/8/layout/vList6"/>
    <dgm:cxn modelId="{5E636B55-599C-4EB7-A25F-FF5F581556C4}" srcId="{8C2ACF97-53C8-4714-8A85-F8F6374C23DD}" destId="{CE04ED18-0D78-4E93-A7C5-59AEDFF4B460}" srcOrd="1" destOrd="0" parTransId="{670BF6F4-33B8-48C3-99A9-E992AABB7524}" sibTransId="{FA465AAD-9CCB-44AF-A8FF-2B66C80C1AF4}"/>
    <dgm:cxn modelId="{40C1C834-55C3-470C-9D4A-36C5DE72642C}" type="presOf" srcId="{43268BDC-0B8D-4987-97EB-0678197E826F}" destId="{D896B8C8-13AA-412A-B7B0-0B9BF4D7CDF1}" srcOrd="0" destOrd="0" presId="urn:microsoft.com/office/officeart/2005/8/layout/vList6"/>
    <dgm:cxn modelId="{6A37DAF7-C122-4725-B7D3-1EA770F929D0}" type="presParOf" srcId="{284976A0-4892-48F5-89F5-733DA2485CF5}" destId="{A1922CBE-50ED-47D6-B4AF-1CA4FCB12BEA}" srcOrd="0" destOrd="0" presId="urn:microsoft.com/office/officeart/2005/8/layout/vList6"/>
    <dgm:cxn modelId="{AE2AE286-7033-4114-9E93-1EF371A4DB5E}" type="presParOf" srcId="{A1922CBE-50ED-47D6-B4AF-1CA4FCB12BEA}" destId="{D896B8C8-13AA-412A-B7B0-0B9BF4D7CDF1}" srcOrd="0" destOrd="0" presId="urn:microsoft.com/office/officeart/2005/8/layout/vList6"/>
    <dgm:cxn modelId="{396085C2-71B4-4AAC-8D9E-8A7CBD22E353}" type="presParOf" srcId="{A1922CBE-50ED-47D6-B4AF-1CA4FCB12BEA}" destId="{8E64F8AC-50CE-4A4D-B3D7-F08EFA10906B}" srcOrd="1" destOrd="0" presId="urn:microsoft.com/office/officeart/2005/8/layout/vList6"/>
    <dgm:cxn modelId="{17E3FD72-8D08-4CCD-9FBD-13445211C3CF}" type="presParOf" srcId="{284976A0-4892-48F5-89F5-733DA2485CF5}" destId="{E43EC50A-211A-48FD-AB0F-C4D880871A48}" srcOrd="1" destOrd="0" presId="urn:microsoft.com/office/officeart/2005/8/layout/vList6"/>
    <dgm:cxn modelId="{7E7CC7C3-F115-48A8-BF2B-FF302ADD8AE8}" type="presParOf" srcId="{284976A0-4892-48F5-89F5-733DA2485CF5}" destId="{82C6B64C-D9E5-4C26-91CC-64F61756BCDB}" srcOrd="2" destOrd="0" presId="urn:microsoft.com/office/officeart/2005/8/layout/vList6"/>
    <dgm:cxn modelId="{12BECDBD-27BB-406F-9B18-9C48AA8087A4}" type="presParOf" srcId="{82C6B64C-D9E5-4C26-91CC-64F61756BCDB}" destId="{E7CE8D35-FE9C-4966-B10A-AF923D07B9A0}" srcOrd="0" destOrd="0" presId="urn:microsoft.com/office/officeart/2005/8/layout/vList6"/>
    <dgm:cxn modelId="{79F7E895-3C0B-400D-8ECA-B22682D25944}" type="presParOf" srcId="{82C6B64C-D9E5-4C26-91CC-64F61756BCDB}" destId="{DA9AE933-3BCA-4600-9D46-2114B1B9AAC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51A5A-F41D-43FC-BA7B-93EF5BAE30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AU"/>
        </a:p>
      </dgm:t>
    </dgm:pt>
    <dgm:pt modelId="{4BECAABB-A66B-4C37-A139-7E233D38EF35}">
      <dgm:prSet phldrT="[Text]" custT="1"/>
      <dgm:spPr/>
      <dgm:t>
        <a:bodyPr/>
        <a:lstStyle/>
        <a:p>
          <a:r>
            <a:rPr lang="en-AU" sz="2400" dirty="0" smtClean="0">
              <a:solidFill>
                <a:schemeClr val="tx1"/>
              </a:solidFill>
            </a:rPr>
            <a:t>PPSE</a:t>
          </a:r>
          <a:endParaRPr lang="en-AU" sz="2400" dirty="0">
            <a:solidFill>
              <a:schemeClr val="tx1"/>
            </a:solidFill>
          </a:endParaRPr>
        </a:p>
      </dgm:t>
    </dgm:pt>
    <dgm:pt modelId="{F2620E1F-5861-474D-8861-95C960DBFE0E}" type="parTrans" cxnId="{B8DD6900-FB66-451D-A02C-85874FB7064F}">
      <dgm:prSet/>
      <dgm:spPr/>
      <dgm:t>
        <a:bodyPr/>
        <a:lstStyle/>
        <a:p>
          <a:endParaRPr lang="en-AU"/>
        </a:p>
      </dgm:t>
    </dgm:pt>
    <dgm:pt modelId="{FF05A02C-4B20-4BF8-887F-55FBF0AABA7B}" type="sibTrans" cxnId="{B8DD6900-FB66-451D-A02C-85874FB7064F}">
      <dgm:prSet/>
      <dgm:spPr/>
      <dgm:t>
        <a:bodyPr/>
        <a:lstStyle/>
        <a:p>
          <a:endParaRPr lang="en-AU"/>
        </a:p>
      </dgm:t>
    </dgm:pt>
    <dgm:pt modelId="{9BF27429-F81F-43F1-A104-A63BE00859E7}">
      <dgm:prSet phldrT="[Text]" custT="1"/>
      <dgm:spPr>
        <a:solidFill>
          <a:schemeClr val="accent5"/>
        </a:solidFill>
        <a:effectLst>
          <a:outerShdw blurRad="50800" dist="50800" dir="5400000" algn="ctr" rotWithShape="0">
            <a:schemeClr val="accent2">
              <a:lumMod val="50000"/>
              <a:lumOff val="50000"/>
            </a:schemeClr>
          </a:outerShdw>
        </a:effectLst>
      </dgm:spPr>
      <dgm:t>
        <a:bodyPr/>
        <a:lstStyle/>
        <a:p>
          <a:pPr algn="ctr"/>
          <a:endParaRPr lang="en-AU" sz="2000" u="sng" dirty="0" smtClean="0"/>
        </a:p>
        <a:p>
          <a:pPr algn="ctr"/>
          <a:r>
            <a:rPr lang="en-AU" sz="1800" u="sng" dirty="0" smtClean="0">
              <a:solidFill>
                <a:schemeClr val="tx1"/>
              </a:solidFill>
            </a:rPr>
            <a:t>Local Engagement</a:t>
          </a:r>
        </a:p>
        <a:p>
          <a:pPr algn="just"/>
          <a:r>
            <a:rPr lang="en-AU" sz="1800" u="none" dirty="0" smtClean="0">
              <a:solidFill>
                <a:schemeClr val="tx1"/>
              </a:solidFill>
            </a:rPr>
            <a:t>Course material becomes more interesting through discussion with others; Real-time interaction likely to force pre-reading; communication skills, relationship management. </a:t>
          </a:r>
        </a:p>
        <a:p>
          <a:pPr algn="just"/>
          <a:r>
            <a:rPr lang="en-AU" sz="1800" b="1" u="none" dirty="0" smtClean="0">
              <a:solidFill>
                <a:schemeClr val="tx1"/>
              </a:solidFill>
            </a:rPr>
            <a:t>Note: </a:t>
          </a:r>
          <a:r>
            <a:rPr lang="en-AU" sz="1800" b="0" u="none" dirty="0" smtClean="0">
              <a:solidFill>
                <a:schemeClr val="tx1"/>
              </a:solidFill>
            </a:rPr>
            <a:t>Well developed </a:t>
          </a:r>
          <a:r>
            <a:rPr lang="en-AU" sz="1800" b="1" u="none" dirty="0" smtClean="0">
              <a:solidFill>
                <a:schemeClr val="tx1"/>
              </a:solidFill>
            </a:rPr>
            <a:t>l</a:t>
          </a:r>
          <a:r>
            <a:rPr lang="en-AU" sz="1800" u="none" dirty="0" smtClean="0">
              <a:solidFill>
                <a:schemeClr val="tx1"/>
              </a:solidFill>
            </a:rPr>
            <a:t>earning materials; Not a one-off engagement   </a:t>
          </a:r>
          <a:endParaRPr lang="en-AU" sz="1800" u="none" dirty="0">
            <a:solidFill>
              <a:schemeClr val="tx1"/>
            </a:solidFill>
          </a:endParaRPr>
        </a:p>
      </dgm:t>
    </dgm:pt>
    <dgm:pt modelId="{2B7EED0A-F851-4A7A-A639-47D7E0CD247D}" type="parTrans" cxnId="{CE475FDF-A480-487F-98F2-582EAF325467}">
      <dgm:prSet/>
      <dgm:spPr/>
      <dgm:t>
        <a:bodyPr/>
        <a:lstStyle/>
        <a:p>
          <a:endParaRPr lang="en-AU"/>
        </a:p>
      </dgm:t>
    </dgm:pt>
    <dgm:pt modelId="{026ACBD6-202A-4E84-9917-FDFF480507E0}" type="sibTrans" cxnId="{CE475FDF-A480-487F-98F2-582EAF325467}">
      <dgm:prSet/>
      <dgm:spPr/>
      <dgm:t>
        <a:bodyPr/>
        <a:lstStyle/>
        <a:p>
          <a:endParaRPr lang="en-AU"/>
        </a:p>
      </dgm:t>
    </dgm:pt>
    <dgm:pt modelId="{AC247AE5-8BAC-416E-8376-F69914C4564D}">
      <dgm:prSet phldrT="[Text]" custT="1"/>
      <dgm:spPr>
        <a:solidFill>
          <a:schemeClr val="accent5"/>
        </a:solidFill>
      </dgm:spPr>
      <dgm:t>
        <a:bodyPr anchor="t" anchorCtr="0"/>
        <a:lstStyle/>
        <a:p>
          <a:r>
            <a:rPr lang="en-AU" sz="1800" b="0" u="sng" dirty="0" smtClean="0">
              <a:solidFill>
                <a:schemeClr val="tx1"/>
              </a:solidFill>
            </a:rPr>
            <a:t>Global Engagement</a:t>
          </a:r>
        </a:p>
        <a:p>
          <a:r>
            <a:rPr lang="en-AU" sz="1800" b="0" u="none" dirty="0" smtClean="0">
              <a:solidFill>
                <a:schemeClr val="tx1"/>
              </a:solidFill>
            </a:rPr>
            <a:t>Such engagement is possible, if students  accept the rationale and value of PPSE  </a:t>
          </a:r>
        </a:p>
      </dgm:t>
    </dgm:pt>
    <dgm:pt modelId="{54188C05-6D5B-4823-B2F2-45D296EA8FE8}" type="parTrans" cxnId="{72BADFA2-7385-4278-81DC-772516A7B07C}">
      <dgm:prSet/>
      <dgm:spPr/>
      <dgm:t>
        <a:bodyPr/>
        <a:lstStyle/>
        <a:p>
          <a:endParaRPr lang="en-AU"/>
        </a:p>
      </dgm:t>
    </dgm:pt>
    <dgm:pt modelId="{017B102A-12BA-422F-A2E0-F7AC94EBC971}" type="sibTrans" cxnId="{72BADFA2-7385-4278-81DC-772516A7B07C}">
      <dgm:prSet/>
      <dgm:spPr/>
      <dgm:t>
        <a:bodyPr/>
        <a:lstStyle/>
        <a:p>
          <a:endParaRPr lang="en-AU"/>
        </a:p>
      </dgm:t>
    </dgm:pt>
    <dgm:pt modelId="{27B94085-4B89-41F5-A546-065B3EBF112A}">
      <dgm:prSet phldrT="[Text]" phldr="1"/>
      <dgm:spPr/>
      <dgm:t>
        <a:bodyPr/>
        <a:lstStyle/>
        <a:p>
          <a:endParaRPr lang="en-AU"/>
        </a:p>
      </dgm:t>
    </dgm:pt>
    <dgm:pt modelId="{46297880-2051-45C2-9CFE-0D6CF6F6E3FD}" type="parTrans" cxnId="{93D73CCA-5C7C-463C-81B2-2D415A2706AB}">
      <dgm:prSet/>
      <dgm:spPr/>
      <dgm:t>
        <a:bodyPr/>
        <a:lstStyle/>
        <a:p>
          <a:endParaRPr lang="en-AU"/>
        </a:p>
      </dgm:t>
    </dgm:pt>
    <dgm:pt modelId="{4DF3F0F4-C800-466B-8819-749383BB9246}" type="sibTrans" cxnId="{93D73CCA-5C7C-463C-81B2-2D415A2706AB}">
      <dgm:prSet/>
      <dgm:spPr/>
      <dgm:t>
        <a:bodyPr/>
        <a:lstStyle/>
        <a:p>
          <a:endParaRPr lang="en-AU"/>
        </a:p>
      </dgm:t>
    </dgm:pt>
    <dgm:pt modelId="{9DDF2ACF-D6B7-478A-9337-C9218694883B}">
      <dgm:prSet phldrT="[Text]" custT="1"/>
      <dgm:spPr>
        <a:solidFill>
          <a:schemeClr val="accent5"/>
        </a:solidFill>
      </dgm:spPr>
      <dgm:t>
        <a:bodyPr/>
        <a:lstStyle/>
        <a:p>
          <a:r>
            <a:rPr lang="en-AU" sz="1800" u="sng" dirty="0" smtClean="0">
              <a:solidFill>
                <a:schemeClr val="tx1"/>
              </a:solidFill>
            </a:rPr>
            <a:t>Global Engagement</a:t>
          </a:r>
          <a:br>
            <a:rPr lang="en-AU" sz="1800" u="sng" dirty="0" smtClean="0">
              <a:solidFill>
                <a:schemeClr val="tx1"/>
              </a:solidFill>
            </a:rPr>
          </a:br>
          <a:r>
            <a:rPr lang="en-AU" sz="1800" u="none" dirty="0" smtClean="0">
              <a:solidFill>
                <a:schemeClr val="tx1"/>
              </a:solidFill>
            </a:rPr>
            <a:t>Conversation with others give better understanding of the contextual similarities &amp; differences, making it easier to apply learning to workplace ; Networking &amp; shared learning</a:t>
          </a:r>
        </a:p>
        <a:p>
          <a:r>
            <a:rPr lang="en-AU" sz="1800" u="none" dirty="0" smtClean="0"/>
            <a:t> </a:t>
          </a:r>
          <a:endParaRPr lang="en-AU" sz="1800" u="none" dirty="0"/>
        </a:p>
      </dgm:t>
    </dgm:pt>
    <dgm:pt modelId="{C29DD623-3EAB-451C-876E-8F111A950264}" type="parTrans" cxnId="{9D4CFFB8-3E3F-4308-91B4-793BD2DB6E0B}">
      <dgm:prSet/>
      <dgm:spPr/>
      <dgm:t>
        <a:bodyPr/>
        <a:lstStyle/>
        <a:p>
          <a:endParaRPr lang="en-AU"/>
        </a:p>
      </dgm:t>
    </dgm:pt>
    <dgm:pt modelId="{96005011-1089-4266-8D1F-E5CFEEA856A2}" type="sibTrans" cxnId="{9D4CFFB8-3E3F-4308-91B4-793BD2DB6E0B}">
      <dgm:prSet/>
      <dgm:spPr/>
      <dgm:t>
        <a:bodyPr/>
        <a:lstStyle/>
        <a:p>
          <a:endParaRPr lang="en-AU"/>
        </a:p>
      </dgm:t>
    </dgm:pt>
    <dgm:pt modelId="{A52466C0-F887-4994-9EC7-33681CB25B75}">
      <dgm:prSet phldrT="[Text]" custT="1"/>
      <dgm:spPr>
        <a:solidFill>
          <a:schemeClr val="accent5"/>
        </a:solidFill>
      </dgm:spPr>
      <dgm:t>
        <a:bodyPr anchor="t" anchorCtr="0"/>
        <a:lstStyle/>
        <a:p>
          <a:r>
            <a:rPr lang="en-AU" sz="1800" u="sng" dirty="0" smtClean="0">
              <a:solidFill>
                <a:schemeClr val="tx1"/>
              </a:solidFill>
            </a:rPr>
            <a:t>Local engagement: </a:t>
          </a:r>
          <a:r>
            <a:rPr lang="en-AU" sz="1800" u="none" dirty="0" smtClean="0">
              <a:solidFill>
                <a:schemeClr val="tx1"/>
              </a:solidFill>
            </a:rPr>
            <a:t> </a:t>
          </a:r>
        </a:p>
        <a:p>
          <a:r>
            <a:rPr lang="en-AU" sz="1800" u="none" dirty="0" smtClean="0">
              <a:solidFill>
                <a:schemeClr val="tx1"/>
              </a:solidFill>
            </a:rPr>
            <a:t>PPSE should facilitate constructive alignment,   </a:t>
          </a:r>
        </a:p>
        <a:p>
          <a:r>
            <a:rPr lang="en-AU" sz="1800" b="1" u="none" dirty="0" smtClean="0">
              <a:solidFill>
                <a:schemeClr val="tx1"/>
              </a:solidFill>
            </a:rPr>
            <a:t>Note: </a:t>
          </a:r>
          <a:r>
            <a:rPr lang="en-AU" sz="1800" b="0" u="none" dirty="0" smtClean="0">
              <a:solidFill>
                <a:schemeClr val="tx1"/>
              </a:solidFill>
            </a:rPr>
            <a:t>face to face PPSE is better; opposing views of structure of PPSE</a:t>
          </a:r>
          <a:endParaRPr lang="en-AU" sz="1800" b="0" u="none" dirty="0">
            <a:solidFill>
              <a:schemeClr val="tx1"/>
            </a:solidFill>
          </a:endParaRPr>
        </a:p>
      </dgm:t>
    </dgm:pt>
    <dgm:pt modelId="{EC020594-9A9C-4118-A508-0D491F023A43}" type="sibTrans" cxnId="{3638E068-48F9-4AD7-A02F-E005FC00B632}">
      <dgm:prSet/>
      <dgm:spPr/>
      <dgm:t>
        <a:bodyPr/>
        <a:lstStyle/>
        <a:p>
          <a:endParaRPr lang="en-AU"/>
        </a:p>
      </dgm:t>
    </dgm:pt>
    <dgm:pt modelId="{3039189D-AFC7-4367-B550-CC93D698AE31}" type="parTrans" cxnId="{3638E068-48F9-4AD7-A02F-E005FC00B632}">
      <dgm:prSet/>
      <dgm:spPr/>
      <dgm:t>
        <a:bodyPr/>
        <a:lstStyle/>
        <a:p>
          <a:endParaRPr lang="en-AU"/>
        </a:p>
      </dgm:t>
    </dgm:pt>
    <dgm:pt modelId="{215A236E-D301-49BC-87A9-6E201B984E6F}" type="pres">
      <dgm:prSet presAssocID="{1E751A5A-F41D-43FC-BA7B-93EF5BAE3055}" presName="diagram" presStyleCnt="0">
        <dgm:presLayoutVars>
          <dgm:chMax val="1"/>
          <dgm:dir/>
          <dgm:animLvl val="ctr"/>
          <dgm:resizeHandles val="exact"/>
        </dgm:presLayoutVars>
      </dgm:prSet>
      <dgm:spPr/>
      <dgm:t>
        <a:bodyPr/>
        <a:lstStyle/>
        <a:p>
          <a:endParaRPr lang="en-AU"/>
        </a:p>
      </dgm:t>
    </dgm:pt>
    <dgm:pt modelId="{FFAE6CA6-EA55-44BD-A15C-7F808023C48C}" type="pres">
      <dgm:prSet presAssocID="{1E751A5A-F41D-43FC-BA7B-93EF5BAE3055}" presName="matrix" presStyleCnt="0"/>
      <dgm:spPr/>
    </dgm:pt>
    <dgm:pt modelId="{3D88B9EC-DB05-45C9-A494-17011AB6F25A}" type="pres">
      <dgm:prSet presAssocID="{1E751A5A-F41D-43FC-BA7B-93EF5BAE3055}" presName="tile1" presStyleLbl="node1" presStyleIdx="0" presStyleCnt="4" custScaleX="102582" custScaleY="144084" custLinFactNeighborX="776" custLinFactNeighborY="1117"/>
      <dgm:spPr/>
      <dgm:t>
        <a:bodyPr/>
        <a:lstStyle/>
        <a:p>
          <a:endParaRPr lang="en-AU"/>
        </a:p>
      </dgm:t>
    </dgm:pt>
    <dgm:pt modelId="{A0792385-0D00-4661-B8FD-08D8C02258D4}" type="pres">
      <dgm:prSet presAssocID="{1E751A5A-F41D-43FC-BA7B-93EF5BAE3055}" presName="tile1text" presStyleLbl="node1" presStyleIdx="0" presStyleCnt="4">
        <dgm:presLayoutVars>
          <dgm:chMax val="0"/>
          <dgm:chPref val="0"/>
          <dgm:bulletEnabled val="1"/>
        </dgm:presLayoutVars>
      </dgm:prSet>
      <dgm:spPr/>
      <dgm:t>
        <a:bodyPr/>
        <a:lstStyle/>
        <a:p>
          <a:endParaRPr lang="en-AU"/>
        </a:p>
      </dgm:t>
    </dgm:pt>
    <dgm:pt modelId="{25D26643-4A30-4677-BC4A-1B9E2583A0FA}" type="pres">
      <dgm:prSet presAssocID="{1E751A5A-F41D-43FC-BA7B-93EF5BAE3055}" presName="tile2" presStyleLbl="node1" presStyleIdx="1" presStyleCnt="4" custAng="0" custScaleX="94544" custScaleY="117620" custLinFactNeighborX="1948" custLinFactNeighborY="-12115"/>
      <dgm:spPr/>
      <dgm:t>
        <a:bodyPr/>
        <a:lstStyle/>
        <a:p>
          <a:endParaRPr lang="en-AU"/>
        </a:p>
      </dgm:t>
    </dgm:pt>
    <dgm:pt modelId="{1A03AEDD-8834-47A7-86E5-A0D065933E5B}" type="pres">
      <dgm:prSet presAssocID="{1E751A5A-F41D-43FC-BA7B-93EF5BAE3055}" presName="tile2text" presStyleLbl="node1" presStyleIdx="1" presStyleCnt="4">
        <dgm:presLayoutVars>
          <dgm:chMax val="0"/>
          <dgm:chPref val="0"/>
          <dgm:bulletEnabled val="1"/>
        </dgm:presLayoutVars>
      </dgm:prSet>
      <dgm:spPr/>
      <dgm:t>
        <a:bodyPr/>
        <a:lstStyle/>
        <a:p>
          <a:endParaRPr lang="en-AU"/>
        </a:p>
      </dgm:t>
    </dgm:pt>
    <dgm:pt modelId="{3C0ECB72-5C0B-4C82-AB61-6EB154F72A39}" type="pres">
      <dgm:prSet presAssocID="{1E751A5A-F41D-43FC-BA7B-93EF5BAE3055}" presName="tile3" presStyleLbl="node1" presStyleIdx="2" presStyleCnt="4" custAng="0" custScaleX="103328" custScaleY="84520" custLinFactNeighborX="340" custLinFactNeighborY="1133"/>
      <dgm:spPr/>
      <dgm:t>
        <a:bodyPr/>
        <a:lstStyle/>
        <a:p>
          <a:endParaRPr lang="en-AU"/>
        </a:p>
      </dgm:t>
    </dgm:pt>
    <dgm:pt modelId="{5A76692E-74AF-4845-8C2A-C133E8CBAA2F}" type="pres">
      <dgm:prSet presAssocID="{1E751A5A-F41D-43FC-BA7B-93EF5BAE3055}" presName="tile3text" presStyleLbl="node1" presStyleIdx="2" presStyleCnt="4">
        <dgm:presLayoutVars>
          <dgm:chMax val="0"/>
          <dgm:chPref val="0"/>
          <dgm:bulletEnabled val="1"/>
        </dgm:presLayoutVars>
      </dgm:prSet>
      <dgm:spPr/>
      <dgm:t>
        <a:bodyPr/>
        <a:lstStyle/>
        <a:p>
          <a:endParaRPr lang="en-AU"/>
        </a:p>
      </dgm:t>
    </dgm:pt>
    <dgm:pt modelId="{660AE649-64E6-4083-A084-CA0C93A27087}" type="pres">
      <dgm:prSet presAssocID="{1E751A5A-F41D-43FC-BA7B-93EF5BAE3055}" presName="tile4" presStyleLbl="node1" presStyleIdx="3" presStyleCnt="4" custScaleX="100208" custScaleY="99973" custLinFactNeighborX="-713" custLinFactNeighborY="-6388"/>
      <dgm:spPr/>
      <dgm:t>
        <a:bodyPr/>
        <a:lstStyle/>
        <a:p>
          <a:endParaRPr lang="en-AU"/>
        </a:p>
      </dgm:t>
    </dgm:pt>
    <dgm:pt modelId="{1DC589E2-7039-4023-8E38-A1DA50C98C02}" type="pres">
      <dgm:prSet presAssocID="{1E751A5A-F41D-43FC-BA7B-93EF5BAE3055}" presName="tile4text" presStyleLbl="node1" presStyleIdx="3" presStyleCnt="4">
        <dgm:presLayoutVars>
          <dgm:chMax val="0"/>
          <dgm:chPref val="0"/>
          <dgm:bulletEnabled val="1"/>
        </dgm:presLayoutVars>
      </dgm:prSet>
      <dgm:spPr/>
      <dgm:t>
        <a:bodyPr/>
        <a:lstStyle/>
        <a:p>
          <a:endParaRPr lang="en-AU"/>
        </a:p>
      </dgm:t>
    </dgm:pt>
    <dgm:pt modelId="{0171DDA4-D11B-4FAC-841A-2C674FC28107}" type="pres">
      <dgm:prSet presAssocID="{1E751A5A-F41D-43FC-BA7B-93EF5BAE3055}" presName="centerTile" presStyleLbl="fgShp" presStyleIdx="0" presStyleCnt="1" custScaleX="88245" custScaleY="63158" custLinFactNeighborX="21371" custLinFactNeighborY="37420">
        <dgm:presLayoutVars>
          <dgm:chMax val="0"/>
          <dgm:chPref val="0"/>
        </dgm:presLayoutVars>
      </dgm:prSet>
      <dgm:spPr/>
      <dgm:t>
        <a:bodyPr/>
        <a:lstStyle/>
        <a:p>
          <a:endParaRPr lang="en-AU"/>
        </a:p>
      </dgm:t>
    </dgm:pt>
  </dgm:ptLst>
  <dgm:cxnLst>
    <dgm:cxn modelId="{646E0B27-7C0B-46BF-AB01-FC4243422E93}" type="presOf" srcId="{A52466C0-F887-4994-9EC7-33681CB25B75}" destId="{1A03AEDD-8834-47A7-86E5-A0D065933E5B}" srcOrd="1" destOrd="0" presId="urn:microsoft.com/office/officeart/2005/8/layout/matrix1"/>
    <dgm:cxn modelId="{CE475FDF-A480-487F-98F2-582EAF325467}" srcId="{4BECAABB-A66B-4C37-A139-7E233D38EF35}" destId="{9BF27429-F81F-43F1-A104-A63BE00859E7}" srcOrd="0" destOrd="0" parTransId="{2B7EED0A-F851-4A7A-A639-47D7E0CD247D}" sibTransId="{026ACBD6-202A-4E84-9917-FDFF480507E0}"/>
    <dgm:cxn modelId="{2537939E-941E-486B-BADF-BFB9E1AB6404}" type="presOf" srcId="{AC247AE5-8BAC-416E-8376-F69914C4564D}" destId="{660AE649-64E6-4083-A084-CA0C93A27087}" srcOrd="0" destOrd="0" presId="urn:microsoft.com/office/officeart/2005/8/layout/matrix1"/>
    <dgm:cxn modelId="{3638E068-48F9-4AD7-A02F-E005FC00B632}" srcId="{4BECAABB-A66B-4C37-A139-7E233D38EF35}" destId="{A52466C0-F887-4994-9EC7-33681CB25B75}" srcOrd="1" destOrd="0" parTransId="{3039189D-AFC7-4367-B550-CC93D698AE31}" sibTransId="{EC020594-9A9C-4118-A508-0D491F023A43}"/>
    <dgm:cxn modelId="{9D4CFFB8-3E3F-4308-91B4-793BD2DB6E0B}" srcId="{4BECAABB-A66B-4C37-A139-7E233D38EF35}" destId="{9DDF2ACF-D6B7-478A-9337-C9218694883B}" srcOrd="2" destOrd="0" parTransId="{C29DD623-3EAB-451C-876E-8F111A950264}" sibTransId="{96005011-1089-4266-8D1F-E5CFEEA856A2}"/>
    <dgm:cxn modelId="{43F11D48-F404-40A8-9ECB-58464E094CE0}" type="presOf" srcId="{9DDF2ACF-D6B7-478A-9337-C9218694883B}" destId="{5A76692E-74AF-4845-8C2A-C133E8CBAA2F}" srcOrd="1" destOrd="0" presId="urn:microsoft.com/office/officeart/2005/8/layout/matrix1"/>
    <dgm:cxn modelId="{6C1EE666-12E1-4C3C-A2E8-CAA30A42507F}" type="presOf" srcId="{AC247AE5-8BAC-416E-8376-F69914C4564D}" destId="{1DC589E2-7039-4023-8E38-A1DA50C98C02}" srcOrd="1" destOrd="0" presId="urn:microsoft.com/office/officeart/2005/8/layout/matrix1"/>
    <dgm:cxn modelId="{B8DD6900-FB66-451D-A02C-85874FB7064F}" srcId="{1E751A5A-F41D-43FC-BA7B-93EF5BAE3055}" destId="{4BECAABB-A66B-4C37-A139-7E233D38EF35}" srcOrd="0" destOrd="0" parTransId="{F2620E1F-5861-474D-8861-95C960DBFE0E}" sibTransId="{FF05A02C-4B20-4BF8-887F-55FBF0AABA7B}"/>
    <dgm:cxn modelId="{72BADFA2-7385-4278-81DC-772516A7B07C}" srcId="{4BECAABB-A66B-4C37-A139-7E233D38EF35}" destId="{AC247AE5-8BAC-416E-8376-F69914C4564D}" srcOrd="3" destOrd="0" parTransId="{54188C05-6D5B-4823-B2F2-45D296EA8FE8}" sibTransId="{017B102A-12BA-422F-A2E0-F7AC94EBC971}"/>
    <dgm:cxn modelId="{93D73CCA-5C7C-463C-81B2-2D415A2706AB}" srcId="{4BECAABB-A66B-4C37-A139-7E233D38EF35}" destId="{27B94085-4B89-41F5-A546-065B3EBF112A}" srcOrd="4" destOrd="0" parTransId="{46297880-2051-45C2-9CFE-0D6CF6F6E3FD}" sibTransId="{4DF3F0F4-C800-466B-8819-749383BB9246}"/>
    <dgm:cxn modelId="{BB9E755D-5C15-408B-BAD6-38279AB3B2CF}" type="presOf" srcId="{9BF27429-F81F-43F1-A104-A63BE00859E7}" destId="{A0792385-0D00-4661-B8FD-08D8C02258D4}" srcOrd="1" destOrd="0" presId="urn:microsoft.com/office/officeart/2005/8/layout/matrix1"/>
    <dgm:cxn modelId="{AA0F7EF8-9C2C-4F5E-A3B3-E3C677361F69}" type="presOf" srcId="{A52466C0-F887-4994-9EC7-33681CB25B75}" destId="{25D26643-4A30-4677-BC4A-1B9E2583A0FA}" srcOrd="0" destOrd="0" presId="urn:microsoft.com/office/officeart/2005/8/layout/matrix1"/>
    <dgm:cxn modelId="{10AE8AD2-9D37-4E8E-952C-CE1D70A49E5A}" type="presOf" srcId="{4BECAABB-A66B-4C37-A139-7E233D38EF35}" destId="{0171DDA4-D11B-4FAC-841A-2C674FC28107}" srcOrd="0" destOrd="0" presId="urn:microsoft.com/office/officeart/2005/8/layout/matrix1"/>
    <dgm:cxn modelId="{A74F6B94-C332-460A-A41E-F2873BB2E395}" type="presOf" srcId="{9BF27429-F81F-43F1-A104-A63BE00859E7}" destId="{3D88B9EC-DB05-45C9-A494-17011AB6F25A}" srcOrd="0" destOrd="0" presId="urn:microsoft.com/office/officeart/2005/8/layout/matrix1"/>
    <dgm:cxn modelId="{5C80F73F-D863-48C0-8AC7-3A1691B9768C}" type="presOf" srcId="{9DDF2ACF-D6B7-478A-9337-C9218694883B}" destId="{3C0ECB72-5C0B-4C82-AB61-6EB154F72A39}" srcOrd="0" destOrd="0" presId="urn:microsoft.com/office/officeart/2005/8/layout/matrix1"/>
    <dgm:cxn modelId="{2E667C78-8FAE-48EB-9CBB-BFC24D755A0D}" type="presOf" srcId="{1E751A5A-F41D-43FC-BA7B-93EF5BAE3055}" destId="{215A236E-D301-49BC-87A9-6E201B984E6F}" srcOrd="0" destOrd="0" presId="urn:microsoft.com/office/officeart/2005/8/layout/matrix1"/>
    <dgm:cxn modelId="{F011BBB8-8DB9-4848-9E9A-A960253EC889}" type="presParOf" srcId="{215A236E-D301-49BC-87A9-6E201B984E6F}" destId="{FFAE6CA6-EA55-44BD-A15C-7F808023C48C}" srcOrd="0" destOrd="0" presId="urn:microsoft.com/office/officeart/2005/8/layout/matrix1"/>
    <dgm:cxn modelId="{EB0556F7-5583-47E2-8FFD-F67150EB193A}" type="presParOf" srcId="{FFAE6CA6-EA55-44BD-A15C-7F808023C48C}" destId="{3D88B9EC-DB05-45C9-A494-17011AB6F25A}" srcOrd="0" destOrd="0" presId="urn:microsoft.com/office/officeart/2005/8/layout/matrix1"/>
    <dgm:cxn modelId="{7875440C-B236-499B-96DC-E40F489EF323}" type="presParOf" srcId="{FFAE6CA6-EA55-44BD-A15C-7F808023C48C}" destId="{A0792385-0D00-4661-B8FD-08D8C02258D4}" srcOrd="1" destOrd="0" presId="urn:microsoft.com/office/officeart/2005/8/layout/matrix1"/>
    <dgm:cxn modelId="{01418791-E2BA-4954-9598-DE98CC837B45}" type="presParOf" srcId="{FFAE6CA6-EA55-44BD-A15C-7F808023C48C}" destId="{25D26643-4A30-4677-BC4A-1B9E2583A0FA}" srcOrd="2" destOrd="0" presId="urn:microsoft.com/office/officeart/2005/8/layout/matrix1"/>
    <dgm:cxn modelId="{564F5F50-FA42-4DEC-95FF-086B56CF0FF0}" type="presParOf" srcId="{FFAE6CA6-EA55-44BD-A15C-7F808023C48C}" destId="{1A03AEDD-8834-47A7-86E5-A0D065933E5B}" srcOrd="3" destOrd="0" presId="urn:microsoft.com/office/officeart/2005/8/layout/matrix1"/>
    <dgm:cxn modelId="{C5AFD61F-E912-4BE4-83EC-05A94883D05A}" type="presParOf" srcId="{FFAE6CA6-EA55-44BD-A15C-7F808023C48C}" destId="{3C0ECB72-5C0B-4C82-AB61-6EB154F72A39}" srcOrd="4" destOrd="0" presId="urn:microsoft.com/office/officeart/2005/8/layout/matrix1"/>
    <dgm:cxn modelId="{46121C27-E586-466D-897B-E732D2E587BB}" type="presParOf" srcId="{FFAE6CA6-EA55-44BD-A15C-7F808023C48C}" destId="{5A76692E-74AF-4845-8C2A-C133E8CBAA2F}" srcOrd="5" destOrd="0" presId="urn:microsoft.com/office/officeart/2005/8/layout/matrix1"/>
    <dgm:cxn modelId="{2D27B12F-9496-4024-A858-016C656F0928}" type="presParOf" srcId="{FFAE6CA6-EA55-44BD-A15C-7F808023C48C}" destId="{660AE649-64E6-4083-A084-CA0C93A27087}" srcOrd="6" destOrd="0" presId="urn:microsoft.com/office/officeart/2005/8/layout/matrix1"/>
    <dgm:cxn modelId="{0772912B-03E8-4027-A561-7901B5F0EB2A}" type="presParOf" srcId="{FFAE6CA6-EA55-44BD-A15C-7F808023C48C}" destId="{1DC589E2-7039-4023-8E38-A1DA50C98C02}" srcOrd="7" destOrd="0" presId="urn:microsoft.com/office/officeart/2005/8/layout/matrix1"/>
    <dgm:cxn modelId="{F969F455-68B9-45E5-A4DF-5C555DF73F96}" type="presParOf" srcId="{215A236E-D301-49BC-87A9-6E201B984E6F}" destId="{0171DDA4-D11B-4FAC-841A-2C674FC2810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4F8AC-50CE-4A4D-B3D7-F08EFA10906B}">
      <dsp:nvSpPr>
        <dsp:cNvPr id="0" name=""/>
        <dsp:cNvSpPr/>
      </dsp:nvSpPr>
      <dsp:spPr>
        <a:xfrm>
          <a:off x="3935641" y="2523"/>
          <a:ext cx="4691777" cy="18910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6B8C8-13AA-412A-B7B0-0B9BF4D7CDF1}">
      <dsp:nvSpPr>
        <dsp:cNvPr id="0" name=""/>
        <dsp:cNvSpPr/>
      </dsp:nvSpPr>
      <dsp:spPr>
        <a:xfrm>
          <a:off x="4395" y="1190"/>
          <a:ext cx="3931246" cy="1893717"/>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anose="020F0502020204030204" pitchFamily="34" charset="0"/>
              <a:cs typeface="Calibri" panose="020F0502020204030204" pitchFamily="34" charset="0"/>
            </a:rPr>
            <a:t>Local Engagement: Discipline specific interests</a:t>
          </a:r>
          <a:endParaRPr lang="en-US" sz="2400" kern="1200" dirty="0">
            <a:solidFill>
              <a:schemeClr val="tx1"/>
            </a:solidFill>
            <a:latin typeface="Calibri" panose="020F0502020204030204" pitchFamily="34" charset="0"/>
            <a:cs typeface="Calibri" panose="020F0502020204030204" pitchFamily="34" charset="0"/>
          </a:endParaRPr>
        </a:p>
      </dsp:txBody>
      <dsp:txXfrm>
        <a:off x="96839" y="93634"/>
        <a:ext cx="3746358" cy="1708829"/>
      </dsp:txXfrm>
    </dsp:sp>
    <dsp:sp modelId="{DA9AE933-3BCA-4600-9D46-2114B1B9AAC0}">
      <dsp:nvSpPr>
        <dsp:cNvPr id="0" name=""/>
        <dsp:cNvSpPr/>
      </dsp:nvSpPr>
      <dsp:spPr>
        <a:xfrm>
          <a:off x="4133107" y="2388150"/>
          <a:ext cx="4498704" cy="158810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E8D35-FE9C-4966-B10A-AF923D07B9A0}">
      <dsp:nvSpPr>
        <dsp:cNvPr id="0" name=""/>
        <dsp:cNvSpPr/>
      </dsp:nvSpPr>
      <dsp:spPr>
        <a:xfrm>
          <a:off x="1" y="2085204"/>
          <a:ext cx="4122306" cy="189105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anose="020F0502020204030204" pitchFamily="34" charset="0"/>
              <a:cs typeface="Calibri" panose="020F0502020204030204" pitchFamily="34" charset="0"/>
            </a:rPr>
            <a:t>Global Engagement: Applying learning beyond classroom </a:t>
          </a:r>
          <a:endParaRPr lang="en-US" sz="2400" kern="1200" dirty="0">
            <a:solidFill>
              <a:schemeClr val="tx1"/>
            </a:solidFill>
            <a:latin typeface="Calibri" panose="020F0502020204030204" pitchFamily="34" charset="0"/>
            <a:cs typeface="Calibri" panose="020F0502020204030204" pitchFamily="34" charset="0"/>
          </a:endParaRPr>
        </a:p>
      </dsp:txBody>
      <dsp:txXfrm>
        <a:off x="92314" y="2177517"/>
        <a:ext cx="3937680" cy="1706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8B9EC-DB05-45C9-A494-17011AB6F25A}">
      <dsp:nvSpPr>
        <dsp:cNvPr id="0" name=""/>
        <dsp:cNvSpPr/>
      </dsp:nvSpPr>
      <dsp:spPr>
        <a:xfrm rot="16200000">
          <a:off x="461140" y="-655438"/>
          <a:ext cx="2974365" cy="3876618"/>
        </a:xfrm>
        <a:prstGeom prst="round1Rect">
          <a:avLst/>
        </a:prstGeom>
        <a:solidFill>
          <a:schemeClr val="accent5"/>
        </a:solidFill>
        <a:ln w="25400" cap="flat" cmpd="sng" algn="ctr">
          <a:solidFill>
            <a:schemeClr val="lt1">
              <a:hueOff val="0"/>
              <a:satOff val="0"/>
              <a:lumOff val="0"/>
              <a:alphaOff val="0"/>
            </a:schemeClr>
          </a:solidFill>
          <a:prstDash val="solid"/>
        </a:ln>
        <a:effectLst>
          <a:outerShdw blurRad="50800" dist="50800" dir="5400000" algn="ctr" rotWithShape="0">
            <a:schemeClr val="accent2">
              <a:lumMod val="50000"/>
              <a:lumOff val="50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AU" sz="2000" u="sng" kern="1200" dirty="0" smtClean="0"/>
        </a:p>
        <a:p>
          <a:pPr lvl="0" algn="ctr" defTabSz="889000">
            <a:lnSpc>
              <a:spcPct val="90000"/>
            </a:lnSpc>
            <a:spcBef>
              <a:spcPct val="0"/>
            </a:spcBef>
            <a:spcAft>
              <a:spcPct val="35000"/>
            </a:spcAft>
          </a:pPr>
          <a:r>
            <a:rPr lang="en-AU" sz="1800" u="sng" kern="1200" dirty="0" smtClean="0">
              <a:solidFill>
                <a:schemeClr val="tx1"/>
              </a:solidFill>
            </a:rPr>
            <a:t>Local Engagement</a:t>
          </a:r>
        </a:p>
        <a:p>
          <a:pPr lvl="0" algn="just" defTabSz="889000">
            <a:lnSpc>
              <a:spcPct val="90000"/>
            </a:lnSpc>
            <a:spcBef>
              <a:spcPct val="0"/>
            </a:spcBef>
            <a:spcAft>
              <a:spcPct val="35000"/>
            </a:spcAft>
          </a:pPr>
          <a:r>
            <a:rPr lang="en-AU" sz="1800" u="none" kern="1200" dirty="0" smtClean="0">
              <a:solidFill>
                <a:schemeClr val="tx1"/>
              </a:solidFill>
            </a:rPr>
            <a:t>Course material becomes more interesting through discussion with others; Real-time interaction likely to force pre-reading; communication skills, relationship management. </a:t>
          </a:r>
        </a:p>
        <a:p>
          <a:pPr lvl="0" algn="just" defTabSz="889000">
            <a:lnSpc>
              <a:spcPct val="90000"/>
            </a:lnSpc>
            <a:spcBef>
              <a:spcPct val="0"/>
            </a:spcBef>
            <a:spcAft>
              <a:spcPct val="35000"/>
            </a:spcAft>
          </a:pPr>
          <a:r>
            <a:rPr lang="en-AU" sz="1800" b="1" u="none" kern="1200" dirty="0" smtClean="0">
              <a:solidFill>
                <a:schemeClr val="tx1"/>
              </a:solidFill>
            </a:rPr>
            <a:t>Note: </a:t>
          </a:r>
          <a:r>
            <a:rPr lang="en-AU" sz="1800" b="0" u="none" kern="1200" dirty="0" smtClean="0">
              <a:solidFill>
                <a:schemeClr val="tx1"/>
              </a:solidFill>
            </a:rPr>
            <a:t>Well developed </a:t>
          </a:r>
          <a:r>
            <a:rPr lang="en-AU" sz="1800" b="1" u="none" kern="1200" dirty="0" smtClean="0">
              <a:solidFill>
                <a:schemeClr val="tx1"/>
              </a:solidFill>
            </a:rPr>
            <a:t>l</a:t>
          </a:r>
          <a:r>
            <a:rPr lang="en-AU" sz="1800" u="none" kern="1200" dirty="0" smtClean="0">
              <a:solidFill>
                <a:schemeClr val="tx1"/>
              </a:solidFill>
            </a:rPr>
            <a:t>earning materials; Not a one-off engagement   </a:t>
          </a:r>
          <a:endParaRPr lang="en-AU" sz="1800" u="none" kern="1200" dirty="0">
            <a:solidFill>
              <a:schemeClr val="tx1"/>
            </a:solidFill>
          </a:endParaRPr>
        </a:p>
      </dsp:txBody>
      <dsp:txXfrm rot="5400000">
        <a:off x="10014" y="-204311"/>
        <a:ext cx="3876618" cy="2230774"/>
      </dsp:txXfrm>
    </dsp:sp>
    <dsp:sp modelId="{25D26643-4A30-4677-BC4A-1B9E2583A0FA}">
      <dsp:nvSpPr>
        <dsp:cNvPr id="0" name=""/>
        <dsp:cNvSpPr/>
      </dsp:nvSpPr>
      <dsp:spPr>
        <a:xfrm>
          <a:off x="3985228" y="0"/>
          <a:ext cx="3572858" cy="2428062"/>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AU" sz="1800" u="sng" kern="1200" dirty="0" smtClean="0">
              <a:solidFill>
                <a:schemeClr val="tx1"/>
              </a:solidFill>
            </a:rPr>
            <a:t>Local engagement: </a:t>
          </a:r>
          <a:r>
            <a:rPr lang="en-AU" sz="1800" u="none" kern="1200" dirty="0" smtClean="0">
              <a:solidFill>
                <a:schemeClr val="tx1"/>
              </a:solidFill>
            </a:rPr>
            <a:t> </a:t>
          </a:r>
        </a:p>
        <a:p>
          <a:pPr lvl="0" algn="ctr" defTabSz="800100">
            <a:lnSpc>
              <a:spcPct val="90000"/>
            </a:lnSpc>
            <a:spcBef>
              <a:spcPct val="0"/>
            </a:spcBef>
            <a:spcAft>
              <a:spcPct val="35000"/>
            </a:spcAft>
          </a:pPr>
          <a:r>
            <a:rPr lang="en-AU" sz="1800" u="none" kern="1200" dirty="0" smtClean="0">
              <a:solidFill>
                <a:schemeClr val="tx1"/>
              </a:solidFill>
            </a:rPr>
            <a:t>PPSE should facilitate constructive alignment,   </a:t>
          </a:r>
        </a:p>
        <a:p>
          <a:pPr lvl="0" algn="ctr" defTabSz="800100">
            <a:lnSpc>
              <a:spcPct val="90000"/>
            </a:lnSpc>
            <a:spcBef>
              <a:spcPct val="0"/>
            </a:spcBef>
            <a:spcAft>
              <a:spcPct val="35000"/>
            </a:spcAft>
          </a:pPr>
          <a:r>
            <a:rPr lang="en-AU" sz="1800" b="1" u="none" kern="1200" dirty="0" smtClean="0">
              <a:solidFill>
                <a:schemeClr val="tx1"/>
              </a:solidFill>
            </a:rPr>
            <a:t>Note: </a:t>
          </a:r>
          <a:r>
            <a:rPr lang="en-AU" sz="1800" b="0" u="none" kern="1200" dirty="0" smtClean="0">
              <a:solidFill>
                <a:schemeClr val="tx1"/>
              </a:solidFill>
            </a:rPr>
            <a:t>face to face PPSE is better; opposing views of structure of PPSE</a:t>
          </a:r>
          <a:endParaRPr lang="en-AU" sz="1800" b="0" u="none" kern="1200" dirty="0">
            <a:solidFill>
              <a:schemeClr val="tx1"/>
            </a:solidFill>
          </a:endParaRPr>
        </a:p>
      </dsp:txBody>
      <dsp:txXfrm>
        <a:off x="3985228" y="0"/>
        <a:ext cx="3572858" cy="1821046"/>
      </dsp:txXfrm>
    </dsp:sp>
    <dsp:sp modelId="{3C0ECB72-5C0B-4C82-AB61-6EB154F72A39}">
      <dsp:nvSpPr>
        <dsp:cNvPr id="0" name=""/>
        <dsp:cNvSpPr/>
      </dsp:nvSpPr>
      <dsp:spPr>
        <a:xfrm rot="10800000">
          <a:off x="-20557" y="2451755"/>
          <a:ext cx="3904810" cy="1744769"/>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AU" sz="1800" u="sng" kern="1200" dirty="0" smtClean="0">
              <a:solidFill>
                <a:schemeClr val="tx1"/>
              </a:solidFill>
            </a:rPr>
            <a:t>Global Engagement</a:t>
          </a:r>
          <a:br>
            <a:rPr lang="en-AU" sz="1800" u="sng" kern="1200" dirty="0" smtClean="0">
              <a:solidFill>
                <a:schemeClr val="tx1"/>
              </a:solidFill>
            </a:rPr>
          </a:br>
          <a:r>
            <a:rPr lang="en-AU" sz="1800" u="none" kern="1200" dirty="0" smtClean="0">
              <a:solidFill>
                <a:schemeClr val="tx1"/>
              </a:solidFill>
            </a:rPr>
            <a:t>Conversation with others give better understanding of the contextual similarities &amp; differences, making it easier to apply learning to workplace ; Networking &amp; shared learning</a:t>
          </a:r>
        </a:p>
        <a:p>
          <a:pPr lvl="0" algn="ctr" defTabSz="800100">
            <a:lnSpc>
              <a:spcPct val="90000"/>
            </a:lnSpc>
            <a:spcBef>
              <a:spcPct val="0"/>
            </a:spcBef>
            <a:spcAft>
              <a:spcPct val="35000"/>
            </a:spcAft>
          </a:pPr>
          <a:r>
            <a:rPr lang="en-AU" sz="1800" u="none" kern="1200" dirty="0" smtClean="0"/>
            <a:t> </a:t>
          </a:r>
          <a:endParaRPr lang="en-AU" sz="1800" u="none" kern="1200" dirty="0"/>
        </a:p>
      </dsp:txBody>
      <dsp:txXfrm rot="10800000">
        <a:off x="-20557" y="2887947"/>
        <a:ext cx="3904810" cy="1308577"/>
      </dsp:txXfrm>
    </dsp:sp>
    <dsp:sp modelId="{660AE649-64E6-4083-A084-CA0C93A27087}">
      <dsp:nvSpPr>
        <dsp:cNvPr id="0" name=""/>
        <dsp:cNvSpPr/>
      </dsp:nvSpPr>
      <dsp:spPr>
        <a:xfrm rot="5400000">
          <a:off x="4639212" y="1298818"/>
          <a:ext cx="2063770" cy="3786903"/>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AU" sz="1800" b="0" u="sng" kern="1200" dirty="0" smtClean="0">
              <a:solidFill>
                <a:schemeClr val="tx1"/>
              </a:solidFill>
            </a:rPr>
            <a:t>Global Engagement</a:t>
          </a:r>
        </a:p>
        <a:p>
          <a:pPr lvl="0" algn="ctr" defTabSz="800100">
            <a:lnSpc>
              <a:spcPct val="90000"/>
            </a:lnSpc>
            <a:spcBef>
              <a:spcPct val="0"/>
            </a:spcBef>
            <a:spcAft>
              <a:spcPct val="35000"/>
            </a:spcAft>
          </a:pPr>
          <a:r>
            <a:rPr lang="en-AU" sz="1800" b="0" u="none" kern="1200" dirty="0" smtClean="0">
              <a:solidFill>
                <a:schemeClr val="tx1"/>
              </a:solidFill>
            </a:rPr>
            <a:t>Such engagement is possible, if students  accept the rationale and value of PPSE  </a:t>
          </a:r>
        </a:p>
      </dsp:txBody>
      <dsp:txXfrm rot="-5400000">
        <a:off x="3777645" y="2676328"/>
        <a:ext cx="3786903" cy="1547827"/>
      </dsp:txXfrm>
    </dsp:sp>
    <dsp:sp modelId="{0171DDA4-D11B-4FAC-841A-2C674FC28107}">
      <dsp:nvSpPr>
        <dsp:cNvPr id="0" name=""/>
        <dsp:cNvSpPr/>
      </dsp:nvSpPr>
      <dsp:spPr>
        <a:xfrm>
          <a:off x="3263170" y="2124616"/>
          <a:ext cx="2000890" cy="651893"/>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kern="1200" dirty="0" smtClean="0">
              <a:solidFill>
                <a:schemeClr val="tx1"/>
              </a:solidFill>
            </a:rPr>
            <a:t>PPSE</a:t>
          </a:r>
          <a:endParaRPr lang="en-AU" sz="2400" kern="1200" dirty="0">
            <a:solidFill>
              <a:schemeClr val="tx1"/>
            </a:solidFill>
          </a:endParaRPr>
        </a:p>
      </dsp:txBody>
      <dsp:txXfrm>
        <a:off x="3294993" y="2156439"/>
        <a:ext cx="1937244" cy="58824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47B21-33F5-4652-9F85-65BE9E2A2D03}" type="datetimeFigureOut">
              <a:rPr lang="en-AU" smtClean="0"/>
              <a:t>5/12/2016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7074C-8F31-407E-BC06-B94B1A7A2B51}" type="slidenum">
              <a:rPr lang="en-AU" smtClean="0"/>
              <a:t>‹#›</a:t>
            </a:fld>
            <a:endParaRPr lang="en-AU"/>
          </a:p>
        </p:txBody>
      </p:sp>
    </p:spTree>
    <p:extLst>
      <p:ext uri="{BB962C8B-B14F-4D97-AF65-F5344CB8AC3E}">
        <p14:creationId xmlns:p14="http://schemas.microsoft.com/office/powerpoint/2010/main" val="2197705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447074C-8F31-407E-BC06-B94B1A7A2B51}" type="slidenum">
              <a:rPr lang="en-AU" smtClean="0"/>
              <a:t>7</a:t>
            </a:fld>
            <a:endParaRPr lang="en-AU"/>
          </a:p>
        </p:txBody>
      </p:sp>
    </p:spTree>
    <p:extLst>
      <p:ext uri="{BB962C8B-B14F-4D97-AF65-F5344CB8AC3E}">
        <p14:creationId xmlns:p14="http://schemas.microsoft.com/office/powerpoint/2010/main" val="67283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520081" y="539046"/>
            <a:ext cx="6939070" cy="554967"/>
          </a:xfrm>
        </p:spPr>
        <p:txBody>
          <a:bodyPr lIns="0" tIns="0" rIns="0" bIns="0" anchor="t" anchorCtr="0">
            <a:normAutofit/>
          </a:bodyPr>
          <a:lstStyle>
            <a:lvl1pPr algn="l">
              <a:lnSpc>
                <a:spcPct val="80000"/>
              </a:lnSpc>
              <a:defRPr sz="2800" b="1" i="0">
                <a:latin typeface="Rockwell"/>
              </a:defRPr>
            </a:lvl1pPr>
          </a:lstStyle>
          <a:p>
            <a:r>
              <a:rPr lang="en-AU" smtClean="0"/>
              <a:t>Click to edit Master title style</a:t>
            </a:r>
            <a:endParaRPr lang="en-US" dirty="0"/>
          </a:p>
        </p:txBody>
      </p:sp>
      <p:sp>
        <p:nvSpPr>
          <p:cNvPr id="3" name="Subtitle 2"/>
          <p:cNvSpPr>
            <a:spLocks noGrp="1"/>
          </p:cNvSpPr>
          <p:nvPr>
            <p:ph type="subTitle" idx="1" hasCustomPrompt="1"/>
          </p:nvPr>
        </p:nvSpPr>
        <p:spPr>
          <a:xfrm>
            <a:off x="900952" y="4137121"/>
            <a:ext cx="2342984" cy="1119166"/>
          </a:xfrm>
        </p:spPr>
        <p:txBody>
          <a:bodyPr lIns="0" tIns="0" rIns="0" bIns="0" anchor="t" anchorCtr="0">
            <a:normAutofit/>
          </a:bodyPr>
          <a:lstStyle>
            <a:lvl1pPr marL="0" indent="0" algn="l">
              <a:spcBef>
                <a:spcPts val="200"/>
              </a:spcBef>
              <a:buNone/>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style</a:t>
            </a:r>
            <a:endParaRPr lang="en-US" dirty="0"/>
          </a:p>
        </p:txBody>
      </p:sp>
    </p:spTree>
    <p:extLst>
      <p:ext uri="{BB962C8B-B14F-4D97-AF65-F5344CB8AC3E}">
        <p14:creationId xmlns:p14="http://schemas.microsoft.com/office/powerpoint/2010/main" val="400045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Rectangle 7"/>
          <p:cNvSpPr/>
          <p:nvPr userDrawn="1"/>
        </p:nvSpPr>
        <p:spPr>
          <a:xfrm>
            <a:off x="0" y="0"/>
            <a:ext cx="9144000" cy="6857999"/>
          </a:xfrm>
          <a:prstGeom prst="rect">
            <a:avLst/>
          </a:prstGeom>
          <a:noFill/>
          <a:ln w="152400" cap="sq" cmpd="sng">
            <a:solidFill>
              <a:srgbClr val="0778B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778B3"/>
              </a:solidFill>
            </a:endParaRPr>
          </a:p>
        </p:txBody>
      </p:sp>
      <p:sp>
        <p:nvSpPr>
          <p:cNvPr id="6" name="Content Placeholder 2"/>
          <p:cNvSpPr>
            <a:spLocks noGrp="1"/>
          </p:cNvSpPr>
          <p:nvPr>
            <p:ph idx="10" hasCustomPrompt="1"/>
          </p:nvPr>
        </p:nvSpPr>
        <p:spPr>
          <a:xfrm>
            <a:off x="4777888" y="88024"/>
            <a:ext cx="4274955" cy="6677237"/>
          </a:xfrm>
        </p:spPr>
        <p:txBody>
          <a:bodyPr lIns="0" rIns="0" bIns="0">
            <a:normAutofit/>
          </a:bodyPr>
          <a:lstStyle>
            <a:lvl1pPr>
              <a:buClrTx/>
              <a:defRPr sz="1800"/>
            </a:lvl1pPr>
            <a:lvl2pPr>
              <a:buClrTx/>
              <a:defRPr sz="1800"/>
            </a:lvl2pPr>
            <a:lvl3pPr>
              <a:buClrTx/>
              <a:defRPr sz="1800"/>
            </a:lvl3pPr>
            <a:lvl4pPr>
              <a:buClrTx/>
              <a:defRPr sz="1800"/>
            </a:lvl4pPr>
            <a:lvl5pPr marL="2057400" indent="-228600">
              <a:buClrTx/>
              <a:buFont typeface="Arial"/>
              <a:buChar char="•"/>
              <a:defRPr sz="1800"/>
            </a:lvl5pPr>
          </a:lstStyle>
          <a:p>
            <a:pPr lvl="0"/>
            <a:r>
              <a:rPr lang="en-US" dirty="0" smtClean="0"/>
              <a:t>Photo from file</a:t>
            </a:r>
            <a:endParaRPr lang="en-US" dirty="0"/>
          </a:p>
        </p:txBody>
      </p:sp>
      <p:sp>
        <p:nvSpPr>
          <p:cNvPr id="5" name="Content Placeholder 2"/>
          <p:cNvSpPr>
            <a:spLocks noGrp="1"/>
          </p:cNvSpPr>
          <p:nvPr>
            <p:ph idx="1" hasCustomPrompt="1"/>
          </p:nvPr>
        </p:nvSpPr>
        <p:spPr>
          <a:xfrm>
            <a:off x="900000" y="1861075"/>
            <a:ext cx="3752155" cy="3772452"/>
          </a:xfrm>
        </p:spPr>
        <p:txBody>
          <a:bodyPr lIns="0" rIns="0" bIns="0">
            <a:normAutofit/>
          </a:bodyPr>
          <a:lstStyle>
            <a:lvl1pPr marL="0" marR="0" indent="0" algn="l" defTabSz="457200" rtl="0" eaLnBrk="1" fontAlgn="auto" latinLnBrk="0" hangingPunct="1">
              <a:lnSpc>
                <a:spcPct val="100000"/>
              </a:lnSpc>
              <a:spcBef>
                <a:spcPts val="438"/>
              </a:spcBef>
              <a:spcAft>
                <a:spcPts val="0"/>
              </a:spcAft>
              <a:buClrTx/>
              <a:buSzTx/>
              <a:buFont typeface="Arial"/>
              <a:buNone/>
              <a:tabLst/>
              <a:defRPr sz="1800"/>
            </a:lvl1pPr>
            <a:lvl2pPr marL="457200" indent="0">
              <a:buClrTx/>
              <a:buNone/>
              <a:defRPr sz="1800"/>
            </a:lvl2pPr>
            <a:lvl3pPr marL="914400" indent="0">
              <a:buClrTx/>
              <a:buNone/>
              <a:defRPr sz="1800"/>
            </a:lvl3pPr>
            <a:lvl4pPr marL="1371600" indent="0">
              <a:buClrTx/>
              <a:buNone/>
              <a:defRPr sz="1800"/>
            </a:lvl4pPr>
            <a:lvl5pPr marL="1828800" indent="0">
              <a:buClrTx/>
              <a:buFont typeface="Arial"/>
              <a:buNone/>
              <a:defRPr sz="1800"/>
            </a:lvl5pPr>
          </a:lstStyle>
          <a:p>
            <a:pPr marL="0" marR="0" lvl="0" indent="0" algn="l" defTabSz="457200" rtl="0" eaLnBrk="1" fontAlgn="auto" latinLnBrk="0" hangingPunct="1">
              <a:lnSpc>
                <a:spcPct val="100000"/>
              </a:lnSpc>
              <a:spcBef>
                <a:spcPts val="438"/>
              </a:spcBef>
              <a:spcAft>
                <a:spcPts val="0"/>
              </a:spcAft>
              <a:buClrTx/>
              <a:buSzTx/>
              <a:buFont typeface="Arial"/>
              <a:buNone/>
              <a:tabLst/>
              <a:defRPr/>
            </a:pPr>
            <a:r>
              <a:rPr lang="en-AU" dirty="0" smtClean="0"/>
              <a:t>Click to edit text styles Click to edit Master text styles</a:t>
            </a:r>
          </a:p>
          <a:p>
            <a:pPr lvl="0"/>
            <a:endParaRPr lang="en-AU" dirty="0" smtClean="0"/>
          </a:p>
        </p:txBody>
      </p:sp>
      <p:sp>
        <p:nvSpPr>
          <p:cNvPr id="7" name="Title 1"/>
          <p:cNvSpPr>
            <a:spLocks noGrp="1"/>
          </p:cNvSpPr>
          <p:nvPr>
            <p:ph type="ctrTitle"/>
          </p:nvPr>
        </p:nvSpPr>
        <p:spPr>
          <a:xfrm>
            <a:off x="900951" y="835217"/>
            <a:ext cx="3625470" cy="812086"/>
          </a:xfrm>
        </p:spPr>
        <p:txBody>
          <a:bodyPr lIns="0" tIns="0" rIns="0" bIns="0" anchor="t" anchorCtr="0">
            <a:normAutofit/>
          </a:bodyPr>
          <a:lstStyle>
            <a:lvl1pPr algn="l">
              <a:defRPr sz="2500" b="1" i="0">
                <a:latin typeface="Rockwell"/>
              </a:defRPr>
            </a:lvl1pPr>
          </a:lstStyle>
          <a:p>
            <a:r>
              <a:rPr lang="en-AU" smtClean="0"/>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51" y="6030153"/>
            <a:ext cx="2056440" cy="332577"/>
          </a:xfrm>
          <a:prstGeom prst="rect">
            <a:avLst/>
          </a:prstGeom>
        </p:spPr>
      </p:pic>
    </p:spTree>
    <p:extLst>
      <p:ext uri="{BB962C8B-B14F-4D97-AF65-F5344CB8AC3E}">
        <p14:creationId xmlns:p14="http://schemas.microsoft.com/office/powerpoint/2010/main" val="321115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9936" y="2089162"/>
            <a:ext cx="7309664" cy="812086"/>
          </a:xfrm>
        </p:spPr>
        <p:txBody>
          <a:bodyPr lIns="0" tIns="0" rIns="0" bIns="0" anchor="t" anchorCtr="0">
            <a:normAutofit/>
          </a:bodyPr>
          <a:lstStyle>
            <a:lvl1pPr algn="ctr">
              <a:defRPr sz="4000" b="1" i="0">
                <a:solidFill>
                  <a:schemeClr val="tx1"/>
                </a:solidFill>
                <a:latin typeface="Rockwell"/>
              </a:defRPr>
            </a:lvl1pPr>
          </a:lstStyle>
          <a:p>
            <a:r>
              <a:rPr lang="en-AU" dirty="0" smtClean="0"/>
              <a:t>Click to edit section style</a:t>
            </a:r>
            <a:endParaRPr lang="en-US" dirty="0"/>
          </a:p>
        </p:txBody>
      </p:sp>
      <p:sp>
        <p:nvSpPr>
          <p:cNvPr id="3" name="Subtitle 2"/>
          <p:cNvSpPr>
            <a:spLocks noGrp="1"/>
          </p:cNvSpPr>
          <p:nvPr>
            <p:ph type="subTitle" idx="1" hasCustomPrompt="1"/>
          </p:nvPr>
        </p:nvSpPr>
        <p:spPr>
          <a:xfrm>
            <a:off x="913524" y="2901248"/>
            <a:ext cx="7316076" cy="456239"/>
          </a:xfrm>
        </p:spPr>
        <p:txBody>
          <a:bodyPr lIns="0" tIns="0" rIns="0" bIns="0" anchor="t" anchorCtr="0">
            <a:normAutofit/>
          </a:bodyPr>
          <a:lstStyle>
            <a:lvl1pPr marL="0" indent="0" algn="ctr">
              <a:spcBef>
                <a:spcPts val="200"/>
              </a:spcBef>
              <a:buNone/>
              <a:defRPr sz="2000" baseline="0">
                <a:solidFill>
                  <a:schemeClr val="bg1">
                    <a:lumMod val="50000"/>
                  </a:schemeClr>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introduction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936" y="6030153"/>
            <a:ext cx="1585283" cy="332577"/>
          </a:xfrm>
          <a:prstGeom prst="rect">
            <a:avLst/>
          </a:prstGeom>
        </p:spPr>
      </p:pic>
    </p:spTree>
    <p:extLst>
      <p:ext uri="{BB962C8B-B14F-4D97-AF65-F5344CB8AC3E}">
        <p14:creationId xmlns:p14="http://schemas.microsoft.com/office/powerpoint/2010/main" val="120299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9936" y="2089162"/>
            <a:ext cx="7428798" cy="812086"/>
          </a:xfrm>
        </p:spPr>
        <p:txBody>
          <a:bodyPr lIns="0" tIns="0" rIns="0" bIns="0" anchor="t" anchorCtr="0">
            <a:normAutofit/>
          </a:bodyPr>
          <a:lstStyle>
            <a:lvl1pPr algn="ctr">
              <a:defRPr sz="4000" b="1" i="0">
                <a:solidFill>
                  <a:srgbClr val="CF1C20"/>
                </a:solidFill>
                <a:latin typeface="Rockwell"/>
              </a:defRPr>
            </a:lvl1pPr>
          </a:lstStyle>
          <a:p>
            <a:r>
              <a:rPr lang="en-AU" dirty="0" smtClean="0"/>
              <a:t>Click to edit section style</a:t>
            </a:r>
            <a:endParaRPr lang="en-US" dirty="0"/>
          </a:p>
        </p:txBody>
      </p:sp>
      <p:sp>
        <p:nvSpPr>
          <p:cNvPr id="3" name="Subtitle 2"/>
          <p:cNvSpPr>
            <a:spLocks noGrp="1"/>
          </p:cNvSpPr>
          <p:nvPr>
            <p:ph type="subTitle" idx="1" hasCustomPrompt="1"/>
          </p:nvPr>
        </p:nvSpPr>
        <p:spPr>
          <a:xfrm>
            <a:off x="913524" y="2901248"/>
            <a:ext cx="7435210" cy="456239"/>
          </a:xfrm>
        </p:spPr>
        <p:txBody>
          <a:bodyPr lIns="0" tIns="0" rIns="0" bIns="0" anchor="t" anchorCtr="0">
            <a:normAutofit/>
          </a:bodyPr>
          <a:lstStyle>
            <a:lvl1pPr marL="0" indent="0" algn="ctr">
              <a:spcBef>
                <a:spcPts val="200"/>
              </a:spcBef>
              <a:buNone/>
              <a:defRPr sz="2000" baseline="0">
                <a:solidFill>
                  <a:schemeClr val="bg1">
                    <a:lumMod val="50000"/>
                  </a:schemeClr>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introduction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936" y="6030153"/>
            <a:ext cx="1585283" cy="332577"/>
          </a:xfrm>
          <a:prstGeom prst="rect">
            <a:avLst/>
          </a:prstGeom>
        </p:spPr>
      </p:pic>
    </p:spTree>
    <p:extLst>
      <p:ext uri="{BB962C8B-B14F-4D97-AF65-F5344CB8AC3E}">
        <p14:creationId xmlns:p14="http://schemas.microsoft.com/office/powerpoint/2010/main" val="157576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24" y="6030152"/>
            <a:ext cx="1585283" cy="332577"/>
          </a:xfrm>
          <a:prstGeom prst="rect">
            <a:avLst/>
          </a:prstGeom>
        </p:spPr>
      </p:pic>
      <p:sp>
        <p:nvSpPr>
          <p:cNvPr id="2" name="Title 1"/>
          <p:cNvSpPr>
            <a:spLocks noGrp="1"/>
          </p:cNvSpPr>
          <p:nvPr>
            <p:ph type="ctrTitle" hasCustomPrompt="1"/>
          </p:nvPr>
        </p:nvSpPr>
        <p:spPr>
          <a:xfrm>
            <a:off x="919936" y="2089162"/>
            <a:ext cx="7428798" cy="812086"/>
          </a:xfrm>
        </p:spPr>
        <p:txBody>
          <a:bodyPr lIns="0" tIns="0" rIns="0" bIns="0" anchor="t" anchorCtr="0">
            <a:normAutofit/>
          </a:bodyPr>
          <a:lstStyle>
            <a:lvl1pPr algn="ctr">
              <a:defRPr sz="4000" b="1" i="0">
                <a:solidFill>
                  <a:schemeClr val="bg1"/>
                </a:solidFill>
                <a:latin typeface="Rockwell"/>
              </a:defRPr>
            </a:lvl1pPr>
          </a:lstStyle>
          <a:p>
            <a:r>
              <a:rPr lang="en-AU" dirty="0" smtClean="0"/>
              <a:t>Click to edit section style</a:t>
            </a:r>
            <a:endParaRPr lang="en-US" dirty="0"/>
          </a:p>
        </p:txBody>
      </p:sp>
      <p:sp>
        <p:nvSpPr>
          <p:cNvPr id="3" name="Subtitle 2"/>
          <p:cNvSpPr>
            <a:spLocks noGrp="1"/>
          </p:cNvSpPr>
          <p:nvPr>
            <p:ph type="subTitle" idx="1" hasCustomPrompt="1"/>
          </p:nvPr>
        </p:nvSpPr>
        <p:spPr>
          <a:xfrm>
            <a:off x="913524" y="2901248"/>
            <a:ext cx="7435210" cy="456239"/>
          </a:xfrm>
        </p:spPr>
        <p:txBody>
          <a:bodyPr lIns="0" tIns="0" rIns="0" bIns="0" anchor="t" anchorCtr="0">
            <a:normAutofit/>
          </a:bodyPr>
          <a:lstStyle>
            <a:lvl1pPr marL="0" indent="0" algn="ctr">
              <a:spcBef>
                <a:spcPts val="200"/>
              </a:spcBef>
              <a:buNone/>
              <a:defRPr sz="2000" baseline="0">
                <a:solidFill>
                  <a:schemeClr val="bg1"/>
                </a:solidFill>
                <a:latin typeface="Rockwell"/>
                <a:cs typeface="Rockwe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introduction style</a:t>
            </a:r>
            <a:endParaRPr lang="en-US" dirty="0"/>
          </a:p>
        </p:txBody>
      </p:sp>
    </p:spTree>
    <p:extLst>
      <p:ext uri="{BB962C8B-B14F-4D97-AF65-F5344CB8AC3E}">
        <p14:creationId xmlns:p14="http://schemas.microsoft.com/office/powerpoint/2010/main" val="345469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000" y="1861075"/>
            <a:ext cx="7558200" cy="3772451"/>
          </a:xfrm>
        </p:spPr>
        <p:txBody>
          <a:bodyPr lIns="0" rIns="0" bIns="0">
            <a:normAutofit/>
          </a:bodyPr>
          <a:lstStyle>
            <a:lvl1pPr>
              <a:buClrTx/>
              <a:defRPr sz="2800"/>
            </a:lvl1pPr>
            <a:lvl2pPr marL="742950" indent="-285750">
              <a:buClrTx/>
              <a:buFont typeface="Courier New" panose="02070309020205020404" pitchFamily="49" charset="0"/>
              <a:buChar char="o"/>
              <a:defRPr sz="2400"/>
            </a:lvl2pPr>
            <a:lvl3pPr marL="1143000" indent="-228600">
              <a:buClrTx/>
              <a:buFont typeface="Wingdings" panose="05000000000000000000" pitchFamily="2" charset="2"/>
              <a:buChar char="§"/>
              <a:defRPr sz="1800"/>
            </a:lvl3pPr>
            <a:lvl4pPr>
              <a:buClrTx/>
              <a:defRPr sz="1800"/>
            </a:lvl4pPr>
            <a:lvl5pPr marL="2057400" indent="-228600">
              <a:buClrTx/>
              <a:buFont typeface="Arial"/>
              <a:buChar char="•"/>
              <a:defRPr sz="1800"/>
            </a:lvl5p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Title 1"/>
          <p:cNvSpPr>
            <a:spLocks noGrp="1"/>
          </p:cNvSpPr>
          <p:nvPr>
            <p:ph type="ctrTitle"/>
          </p:nvPr>
        </p:nvSpPr>
        <p:spPr>
          <a:xfrm>
            <a:off x="900951" y="835217"/>
            <a:ext cx="7558200" cy="812086"/>
          </a:xfrm>
        </p:spPr>
        <p:txBody>
          <a:bodyPr lIns="0" tIns="0" rIns="0" bIns="0" anchor="t" anchorCtr="0">
            <a:noAutofit/>
          </a:bodyPr>
          <a:lstStyle>
            <a:lvl1pPr algn="l">
              <a:defRPr sz="3600" b="1" i="0">
                <a:latin typeface="Rockwell"/>
              </a:defRPr>
            </a:lvl1pPr>
          </a:lstStyle>
          <a:p>
            <a:r>
              <a:rPr lang="en-AU"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936" y="6030153"/>
            <a:ext cx="1585283" cy="332577"/>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7476" y="5986891"/>
            <a:ext cx="1971675" cy="419100"/>
          </a:xfrm>
          <a:prstGeom prst="rect">
            <a:avLst/>
          </a:prstGeom>
        </p:spPr>
      </p:pic>
      <p:sp>
        <p:nvSpPr>
          <p:cNvPr id="6" name="Rectangle 5"/>
          <p:cNvSpPr/>
          <p:nvPr userDrawn="1"/>
        </p:nvSpPr>
        <p:spPr>
          <a:xfrm>
            <a:off x="0" y="0"/>
            <a:ext cx="9144000" cy="6857999"/>
          </a:xfrm>
          <a:prstGeom prst="rect">
            <a:avLst/>
          </a:prstGeom>
          <a:noFill/>
          <a:ln w="152400" cap="sq" cmpd="sng">
            <a:solidFill>
              <a:srgbClr val="CF1C2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439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0000" y="679040"/>
            <a:ext cx="7473880" cy="738597"/>
          </a:xfrm>
        </p:spPr>
        <p:txBody>
          <a:bodyPr lIns="0" tIns="0" rIns="0" bIns="0" anchor="t" anchorCtr="0">
            <a:normAutofit/>
          </a:bodyPr>
          <a:lstStyle>
            <a:lvl1pPr algn="l">
              <a:defRPr sz="2400" b="1">
                <a:latin typeface="Rockwell"/>
                <a:cs typeface="Rockwe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900000" y="1600200"/>
            <a:ext cx="3613848" cy="414649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790463" y="1600200"/>
            <a:ext cx="3583417" cy="414649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936" y="6030153"/>
            <a:ext cx="1585283" cy="332577"/>
          </a:xfrm>
          <a:prstGeom prst="rect">
            <a:avLst/>
          </a:prstGeom>
        </p:spPr>
      </p:pic>
    </p:spTree>
    <p:extLst>
      <p:ext uri="{BB962C8B-B14F-4D97-AF65-F5344CB8AC3E}">
        <p14:creationId xmlns:p14="http://schemas.microsoft.com/office/powerpoint/2010/main" val="44687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0951" y="679040"/>
            <a:ext cx="7422640" cy="738597"/>
          </a:xfrm>
        </p:spPr>
        <p:txBody>
          <a:bodyPr lIns="0" tIns="0" rIns="0" bIns="0" anchor="t" anchorCtr="0">
            <a:normAutofit/>
          </a:bodyPr>
          <a:lstStyle>
            <a:lvl1pPr algn="l">
              <a:defRPr sz="2400" b="1" i="0">
                <a:latin typeface="Rockwell"/>
              </a:defRPr>
            </a:lvl1pPr>
          </a:lstStyle>
          <a:p>
            <a:r>
              <a:rPr lang="en-AU" smtClean="0"/>
              <a:t>Click to edit Master title style</a:t>
            </a:r>
            <a:endParaRPr lang="en-US" dirty="0"/>
          </a:p>
        </p:txBody>
      </p:sp>
      <p:sp>
        <p:nvSpPr>
          <p:cNvPr id="3" name="Text Placeholder 2"/>
          <p:cNvSpPr>
            <a:spLocks noGrp="1"/>
          </p:cNvSpPr>
          <p:nvPr>
            <p:ph type="body" idx="1"/>
          </p:nvPr>
        </p:nvSpPr>
        <p:spPr>
          <a:xfrm>
            <a:off x="900951" y="1535113"/>
            <a:ext cx="3625469" cy="639762"/>
          </a:xfrm>
        </p:spPr>
        <p:txBody>
          <a:bodyPr lIns="0" tIns="0" rIns="0" bIns="0" anchor="t" anchorCtr="0">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900951" y="2174875"/>
            <a:ext cx="3625469" cy="3534100"/>
          </a:xfrm>
        </p:spPr>
        <p:txBody>
          <a:bodyPr lIns="0" tIns="0" rIns="0" bIns="0" anchor="t" anchorCtr="0">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758952" y="1535113"/>
            <a:ext cx="3564639" cy="639762"/>
          </a:xfrm>
        </p:spPr>
        <p:txBody>
          <a:bodyPr lIns="0" tIns="0" rIns="0" bIns="0" anchor="t" anchorCtr="0">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58952" y="2174875"/>
            <a:ext cx="3564639" cy="3534100"/>
          </a:xfrm>
        </p:spPr>
        <p:txBody>
          <a:bodyPr lIns="0" tIns="0" rIns="0" bIns="0" anchor="t" anchorCtr="0">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51" y="6030153"/>
            <a:ext cx="2056440" cy="332577"/>
          </a:xfrm>
          <a:prstGeom prst="rect">
            <a:avLst/>
          </a:prstGeom>
        </p:spPr>
      </p:pic>
    </p:spTree>
    <p:extLst>
      <p:ext uri="{BB962C8B-B14F-4D97-AF65-F5344CB8AC3E}">
        <p14:creationId xmlns:p14="http://schemas.microsoft.com/office/powerpoint/2010/main" val="99195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2"/>
          <p:cNvSpPr>
            <a:spLocks noGrp="1"/>
          </p:cNvSpPr>
          <p:nvPr>
            <p:ph idx="10" hasCustomPrompt="1"/>
          </p:nvPr>
        </p:nvSpPr>
        <p:spPr>
          <a:xfrm>
            <a:off x="4777888" y="88024"/>
            <a:ext cx="4274955" cy="6677237"/>
          </a:xfrm>
        </p:spPr>
        <p:txBody>
          <a:bodyPr lIns="0" rIns="0" bIns="0">
            <a:normAutofit/>
          </a:bodyPr>
          <a:lstStyle>
            <a:lvl1pPr>
              <a:buClrTx/>
              <a:defRPr sz="1800"/>
            </a:lvl1pPr>
            <a:lvl2pPr>
              <a:buClrTx/>
              <a:defRPr sz="1800"/>
            </a:lvl2pPr>
            <a:lvl3pPr>
              <a:buClrTx/>
              <a:defRPr sz="1800"/>
            </a:lvl3pPr>
            <a:lvl4pPr>
              <a:buClrTx/>
              <a:defRPr sz="1800"/>
            </a:lvl4pPr>
            <a:lvl5pPr marL="2057400" indent="-228600">
              <a:buClrTx/>
              <a:buFont typeface="Arial"/>
              <a:buChar char="•"/>
              <a:defRPr sz="1800"/>
            </a:lvl5pPr>
          </a:lstStyle>
          <a:p>
            <a:pPr lvl="0"/>
            <a:r>
              <a:rPr lang="en-US" dirty="0" smtClean="0"/>
              <a:t>Photo from file</a:t>
            </a:r>
            <a:endParaRPr lang="en-US" dirty="0"/>
          </a:p>
        </p:txBody>
      </p:sp>
      <p:sp>
        <p:nvSpPr>
          <p:cNvPr id="5" name="Content Placeholder 2"/>
          <p:cNvSpPr>
            <a:spLocks noGrp="1"/>
          </p:cNvSpPr>
          <p:nvPr>
            <p:ph idx="1" hasCustomPrompt="1"/>
          </p:nvPr>
        </p:nvSpPr>
        <p:spPr>
          <a:xfrm>
            <a:off x="900000" y="1861075"/>
            <a:ext cx="3752155" cy="3772452"/>
          </a:xfrm>
        </p:spPr>
        <p:txBody>
          <a:bodyPr lIns="0" rIns="0" bIns="0">
            <a:normAutofit/>
          </a:bodyPr>
          <a:lstStyle>
            <a:lvl1pPr marL="0" marR="0" indent="0" algn="l" defTabSz="457200" rtl="0" eaLnBrk="1" fontAlgn="auto" latinLnBrk="0" hangingPunct="1">
              <a:lnSpc>
                <a:spcPct val="100000"/>
              </a:lnSpc>
              <a:spcBef>
                <a:spcPts val="438"/>
              </a:spcBef>
              <a:spcAft>
                <a:spcPts val="0"/>
              </a:spcAft>
              <a:buClrTx/>
              <a:buSzTx/>
              <a:buFont typeface="Arial"/>
              <a:buNone/>
              <a:tabLst/>
              <a:defRPr sz="1800"/>
            </a:lvl1pPr>
            <a:lvl2pPr marL="457200" indent="0">
              <a:buClrTx/>
              <a:buNone/>
              <a:defRPr sz="1800"/>
            </a:lvl2pPr>
            <a:lvl3pPr marL="914400" indent="0">
              <a:buClrTx/>
              <a:buNone/>
              <a:defRPr sz="1800"/>
            </a:lvl3pPr>
            <a:lvl4pPr marL="1371600" indent="0">
              <a:buClrTx/>
              <a:buNone/>
              <a:defRPr sz="1800"/>
            </a:lvl4pPr>
            <a:lvl5pPr marL="1828800" indent="0">
              <a:buClrTx/>
              <a:buFont typeface="Arial"/>
              <a:buNone/>
              <a:defRPr sz="1800"/>
            </a:lvl5pPr>
          </a:lstStyle>
          <a:p>
            <a:pPr marL="0" marR="0" lvl="0" indent="0" algn="l" defTabSz="457200" rtl="0" eaLnBrk="1" fontAlgn="auto" latinLnBrk="0" hangingPunct="1">
              <a:lnSpc>
                <a:spcPct val="100000"/>
              </a:lnSpc>
              <a:spcBef>
                <a:spcPts val="438"/>
              </a:spcBef>
              <a:spcAft>
                <a:spcPts val="0"/>
              </a:spcAft>
              <a:buClrTx/>
              <a:buSzTx/>
              <a:buFont typeface="Arial"/>
              <a:buNone/>
              <a:tabLst/>
              <a:defRPr/>
            </a:pPr>
            <a:r>
              <a:rPr lang="en-AU" dirty="0" smtClean="0"/>
              <a:t>Click to edit text styles Click to edit Master text styles</a:t>
            </a:r>
          </a:p>
          <a:p>
            <a:pPr lvl="0"/>
            <a:endParaRPr lang="en-AU" dirty="0" smtClean="0"/>
          </a:p>
        </p:txBody>
      </p:sp>
      <p:sp>
        <p:nvSpPr>
          <p:cNvPr id="7" name="Title 1"/>
          <p:cNvSpPr>
            <a:spLocks noGrp="1"/>
          </p:cNvSpPr>
          <p:nvPr>
            <p:ph type="ctrTitle"/>
          </p:nvPr>
        </p:nvSpPr>
        <p:spPr>
          <a:xfrm>
            <a:off x="900951" y="835217"/>
            <a:ext cx="3625470" cy="812086"/>
          </a:xfrm>
        </p:spPr>
        <p:txBody>
          <a:bodyPr lIns="0" tIns="0" rIns="0" bIns="0" anchor="t" anchorCtr="0">
            <a:normAutofit/>
          </a:bodyPr>
          <a:lstStyle>
            <a:lvl1pPr algn="l">
              <a:defRPr sz="2500" b="1" i="0">
                <a:latin typeface="Rockwell"/>
              </a:defRPr>
            </a:lvl1pPr>
          </a:lstStyle>
          <a:p>
            <a:r>
              <a:rPr lang="en-AU"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936" y="6030153"/>
            <a:ext cx="1585283" cy="332577"/>
          </a:xfrm>
          <a:prstGeom prst="rect">
            <a:avLst/>
          </a:prstGeom>
        </p:spPr>
      </p:pic>
    </p:spTree>
    <p:extLst>
      <p:ext uri="{BB962C8B-B14F-4D97-AF65-F5344CB8AC3E}">
        <p14:creationId xmlns:p14="http://schemas.microsoft.com/office/powerpoint/2010/main" val="191133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7"/>
          <p:cNvSpPr/>
          <p:nvPr userDrawn="1"/>
        </p:nvSpPr>
        <p:spPr>
          <a:xfrm>
            <a:off x="0" y="0"/>
            <a:ext cx="9144000" cy="6857999"/>
          </a:xfrm>
          <a:prstGeom prst="rect">
            <a:avLst/>
          </a:prstGeom>
          <a:noFill/>
          <a:ln w="152400" cap="sq" cmpd="sng">
            <a:solidFill>
              <a:srgbClr val="00839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a:spLocks noGrp="1"/>
          </p:cNvSpPr>
          <p:nvPr>
            <p:ph idx="10" hasCustomPrompt="1"/>
          </p:nvPr>
        </p:nvSpPr>
        <p:spPr>
          <a:xfrm>
            <a:off x="4777888" y="88024"/>
            <a:ext cx="4274955" cy="6677237"/>
          </a:xfrm>
        </p:spPr>
        <p:txBody>
          <a:bodyPr lIns="0" rIns="0" bIns="0">
            <a:normAutofit/>
          </a:bodyPr>
          <a:lstStyle>
            <a:lvl1pPr>
              <a:buClrTx/>
              <a:defRPr sz="1800"/>
            </a:lvl1pPr>
            <a:lvl2pPr>
              <a:buClrTx/>
              <a:defRPr sz="1800"/>
            </a:lvl2pPr>
            <a:lvl3pPr>
              <a:buClrTx/>
              <a:defRPr sz="1800"/>
            </a:lvl3pPr>
            <a:lvl4pPr>
              <a:buClrTx/>
              <a:defRPr sz="1800"/>
            </a:lvl4pPr>
            <a:lvl5pPr marL="2057400" indent="-228600">
              <a:buClrTx/>
              <a:buFont typeface="Arial"/>
              <a:buChar char="•"/>
              <a:defRPr sz="1800"/>
            </a:lvl5pPr>
          </a:lstStyle>
          <a:p>
            <a:pPr lvl="0"/>
            <a:r>
              <a:rPr lang="en-US" dirty="0" smtClean="0"/>
              <a:t>Photo from file</a:t>
            </a:r>
            <a:endParaRPr lang="en-US" dirty="0"/>
          </a:p>
        </p:txBody>
      </p:sp>
      <p:sp>
        <p:nvSpPr>
          <p:cNvPr id="5" name="Content Placeholder 2"/>
          <p:cNvSpPr>
            <a:spLocks noGrp="1"/>
          </p:cNvSpPr>
          <p:nvPr>
            <p:ph idx="1" hasCustomPrompt="1"/>
          </p:nvPr>
        </p:nvSpPr>
        <p:spPr>
          <a:xfrm>
            <a:off x="900000" y="1861075"/>
            <a:ext cx="3752155" cy="3772452"/>
          </a:xfrm>
        </p:spPr>
        <p:txBody>
          <a:bodyPr lIns="0" rIns="0" bIns="0">
            <a:normAutofit/>
          </a:bodyPr>
          <a:lstStyle>
            <a:lvl1pPr marL="0" marR="0" indent="0" algn="l" defTabSz="457200" rtl="0" eaLnBrk="1" fontAlgn="auto" latinLnBrk="0" hangingPunct="1">
              <a:lnSpc>
                <a:spcPct val="100000"/>
              </a:lnSpc>
              <a:spcBef>
                <a:spcPts val="438"/>
              </a:spcBef>
              <a:spcAft>
                <a:spcPts val="0"/>
              </a:spcAft>
              <a:buClrTx/>
              <a:buSzTx/>
              <a:buFont typeface="Arial"/>
              <a:buNone/>
              <a:tabLst/>
              <a:defRPr sz="1800"/>
            </a:lvl1pPr>
            <a:lvl2pPr marL="457200" indent="0">
              <a:buClrTx/>
              <a:buNone/>
              <a:defRPr sz="1800"/>
            </a:lvl2pPr>
            <a:lvl3pPr marL="914400" indent="0">
              <a:buClrTx/>
              <a:buNone/>
              <a:defRPr sz="1800"/>
            </a:lvl3pPr>
            <a:lvl4pPr marL="1371600" indent="0">
              <a:buClrTx/>
              <a:buNone/>
              <a:defRPr sz="1800"/>
            </a:lvl4pPr>
            <a:lvl5pPr marL="1828800" indent="0">
              <a:buClrTx/>
              <a:buFont typeface="Arial"/>
              <a:buNone/>
              <a:defRPr sz="1800"/>
            </a:lvl5pPr>
          </a:lstStyle>
          <a:p>
            <a:pPr marL="0" marR="0" lvl="0" indent="0" algn="l" defTabSz="457200" rtl="0" eaLnBrk="1" fontAlgn="auto" latinLnBrk="0" hangingPunct="1">
              <a:lnSpc>
                <a:spcPct val="100000"/>
              </a:lnSpc>
              <a:spcBef>
                <a:spcPts val="438"/>
              </a:spcBef>
              <a:spcAft>
                <a:spcPts val="0"/>
              </a:spcAft>
              <a:buClrTx/>
              <a:buSzTx/>
              <a:buFont typeface="Arial"/>
              <a:buNone/>
              <a:tabLst/>
              <a:defRPr/>
            </a:pPr>
            <a:r>
              <a:rPr lang="en-AU" dirty="0" smtClean="0"/>
              <a:t>Click to edit text styles Click to edit Master text styles</a:t>
            </a:r>
          </a:p>
          <a:p>
            <a:pPr lvl="0"/>
            <a:endParaRPr lang="en-AU" dirty="0" smtClean="0"/>
          </a:p>
        </p:txBody>
      </p:sp>
      <p:sp>
        <p:nvSpPr>
          <p:cNvPr id="7" name="Title 1"/>
          <p:cNvSpPr>
            <a:spLocks noGrp="1"/>
          </p:cNvSpPr>
          <p:nvPr>
            <p:ph type="ctrTitle"/>
          </p:nvPr>
        </p:nvSpPr>
        <p:spPr>
          <a:xfrm>
            <a:off x="900951" y="835217"/>
            <a:ext cx="3625470" cy="812086"/>
          </a:xfrm>
        </p:spPr>
        <p:txBody>
          <a:bodyPr lIns="0" tIns="0" rIns="0" bIns="0" anchor="t" anchorCtr="0">
            <a:normAutofit/>
          </a:bodyPr>
          <a:lstStyle>
            <a:lvl1pPr algn="l">
              <a:defRPr sz="2500" b="1" i="0">
                <a:latin typeface="Rockwell"/>
              </a:defRPr>
            </a:lvl1pPr>
          </a:lstStyle>
          <a:p>
            <a:r>
              <a:rPr lang="en-AU" smtClean="0"/>
              <a:t>Click to edit Master 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51" y="6030153"/>
            <a:ext cx="2056440" cy="332577"/>
          </a:xfrm>
          <a:prstGeom prst="rect">
            <a:avLst/>
          </a:prstGeom>
        </p:spPr>
      </p:pic>
    </p:spTree>
    <p:extLst>
      <p:ext uri="{BB962C8B-B14F-4D97-AF65-F5344CB8AC3E}">
        <p14:creationId xmlns:p14="http://schemas.microsoft.com/office/powerpoint/2010/main" val="102523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950" y="779640"/>
            <a:ext cx="7322049" cy="637998"/>
          </a:xfrm>
          <a:prstGeom prst="rect">
            <a:avLst/>
          </a:prstGeom>
        </p:spPr>
        <p:txBody>
          <a:bodyPr vert="horz" lIns="0" tIns="0" rIns="0" bIns="0" rtlCol="0" anchor="t" anchorCtr="0">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900950" y="1600200"/>
            <a:ext cx="7322049" cy="4171649"/>
          </a:xfrm>
          <a:prstGeom prst="rect">
            <a:avLst/>
          </a:prstGeom>
        </p:spPr>
        <p:txBody>
          <a:bodyPr vert="horz" lIns="0" tIns="0" rIns="0" bIns="0" rtlCol="0" anchor="t" anchorCtr="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extLst>
      <p:ext uri="{BB962C8B-B14F-4D97-AF65-F5344CB8AC3E}">
        <p14:creationId xmlns:p14="http://schemas.microsoft.com/office/powerpoint/2010/main" val="4185644805"/>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49" r:id="rId3"/>
    <p:sldLayoutId id="2147483661" r:id="rId4"/>
    <p:sldLayoutId id="2147483650" r:id="rId5"/>
    <p:sldLayoutId id="2147483664" r:id="rId6"/>
    <p:sldLayoutId id="2147483653" r:id="rId7"/>
    <p:sldLayoutId id="2147483655" r:id="rId8"/>
    <p:sldLayoutId id="2147483659" r:id="rId9"/>
    <p:sldLayoutId id="2147483660" r:id="rId10"/>
  </p:sldLayoutIdLst>
  <p:txStyles>
    <p:titleStyle>
      <a:lvl1pPr algn="l" defTabSz="457200" rtl="0" eaLnBrk="1" latinLnBrk="0" hangingPunct="1">
        <a:spcBef>
          <a:spcPts val="438"/>
        </a:spcBef>
        <a:buNone/>
        <a:defRPr sz="2400" b="1" kern="1200">
          <a:solidFill>
            <a:schemeClr val="tx1"/>
          </a:solidFill>
          <a:latin typeface="Rockwell"/>
          <a:ea typeface="+mj-ea"/>
          <a:cs typeface="+mj-cs"/>
        </a:defRPr>
      </a:lvl1pPr>
    </p:titleStyle>
    <p:bodyStyle>
      <a:lvl1pPr marL="342900" indent="-342900" algn="l" defTabSz="457200" rtl="0" eaLnBrk="1" latinLnBrk="0" hangingPunct="1">
        <a:spcBef>
          <a:spcPts val="438"/>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ts val="438"/>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ts val="438"/>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438"/>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438"/>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536"/>
            <a:ext cx="9143999" cy="68574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52" y="5949281"/>
            <a:ext cx="1970778" cy="413450"/>
          </a:xfrm>
          <a:prstGeom prst="rect">
            <a:avLst/>
          </a:prstGeom>
        </p:spPr>
      </p:pic>
      <p:sp>
        <p:nvSpPr>
          <p:cNvPr id="5" name="Subtitle 4"/>
          <p:cNvSpPr>
            <a:spLocks noGrp="1"/>
          </p:cNvSpPr>
          <p:nvPr>
            <p:ph type="subTitle" idx="1"/>
          </p:nvPr>
        </p:nvSpPr>
        <p:spPr>
          <a:xfrm>
            <a:off x="303256" y="932665"/>
            <a:ext cx="8203435" cy="2496603"/>
          </a:xfrm>
        </p:spPr>
        <p:txBody>
          <a:bodyPr>
            <a:normAutofit/>
          </a:bodyPr>
          <a:lstStyle/>
          <a:p>
            <a:r>
              <a:rPr lang="en-GB" b="1" dirty="0"/>
              <a:t>Many brains make student learning lighter work: investigating peer-to-peer synchronous </a:t>
            </a:r>
            <a:r>
              <a:rPr lang="en-GB" b="1" dirty="0" smtClean="0"/>
              <a:t>engagement (PPSE) </a:t>
            </a:r>
            <a:r>
              <a:rPr lang="en-GB" b="1" dirty="0"/>
              <a:t>to engage the postgraduate online </a:t>
            </a:r>
            <a:r>
              <a:rPr lang="en-GB" b="1" dirty="0" smtClean="0"/>
              <a:t>student</a:t>
            </a:r>
          </a:p>
          <a:p>
            <a:endParaRPr lang="en-GB" b="1" dirty="0"/>
          </a:p>
          <a:p>
            <a:endParaRPr lang="en-AU" b="1" dirty="0"/>
          </a:p>
          <a:p>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840" y="5918870"/>
            <a:ext cx="1971675" cy="419100"/>
          </a:xfrm>
          <a:prstGeom prst="rect">
            <a:avLst/>
          </a:prstGeom>
        </p:spPr>
      </p:pic>
      <p:sp>
        <p:nvSpPr>
          <p:cNvPr id="7" name="Rectangle 6"/>
          <p:cNvSpPr/>
          <p:nvPr/>
        </p:nvSpPr>
        <p:spPr>
          <a:xfrm>
            <a:off x="2036620" y="2715490"/>
            <a:ext cx="7107380" cy="2267467"/>
          </a:xfrm>
          <a:prstGeom prst="rect">
            <a:avLst/>
          </a:prstGeom>
          <a:gradFill>
            <a:gsLst>
              <a:gs pos="8400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solidFill>
                <a:schemeClr val="tx1"/>
              </a:solidFill>
            </a:endParaRPr>
          </a:p>
          <a:p>
            <a:endParaRPr lang="en-GB" dirty="0">
              <a:solidFill>
                <a:schemeClr val="tx1"/>
              </a:solidFill>
            </a:endParaRPr>
          </a:p>
          <a:p>
            <a:r>
              <a:rPr lang="en-GB" dirty="0" smtClean="0">
                <a:solidFill>
                  <a:schemeClr val="tx1"/>
                </a:solidFill>
              </a:rPr>
              <a:t>Presenters</a:t>
            </a:r>
            <a:r>
              <a:rPr lang="en-GB" dirty="0">
                <a:solidFill>
                  <a:schemeClr val="tx1"/>
                </a:solidFill>
              </a:rPr>
              <a:t>: </a:t>
            </a:r>
            <a:endParaRPr lang="en-GB" dirty="0" smtClean="0">
              <a:solidFill>
                <a:schemeClr val="tx1"/>
              </a:solidFill>
            </a:endParaRPr>
          </a:p>
          <a:p>
            <a:endParaRPr lang="en-GB" dirty="0">
              <a:solidFill>
                <a:schemeClr val="tx1"/>
              </a:solidFill>
            </a:endParaRPr>
          </a:p>
          <a:p>
            <a:r>
              <a:rPr lang="en-AU" dirty="0" err="1">
                <a:solidFill>
                  <a:schemeClr val="tx1"/>
                </a:solidFill>
              </a:rPr>
              <a:t>Dr.</a:t>
            </a:r>
            <a:r>
              <a:rPr lang="en-AU" dirty="0">
                <a:solidFill>
                  <a:schemeClr val="tx1"/>
                </a:solidFill>
              </a:rPr>
              <a:t> Nazlee Siddiqui, Australian Institute of Health Services Management; Tasmanian School of Business and </a:t>
            </a:r>
            <a:r>
              <a:rPr lang="en-AU" dirty="0" smtClean="0">
                <a:solidFill>
                  <a:schemeClr val="tx1"/>
                </a:solidFill>
              </a:rPr>
              <a:t>Economics </a:t>
            </a:r>
          </a:p>
          <a:p>
            <a:endParaRPr lang="en-AU" dirty="0">
              <a:solidFill>
                <a:schemeClr val="tx1"/>
              </a:solidFill>
            </a:endParaRPr>
          </a:p>
          <a:p>
            <a:r>
              <a:rPr lang="en-AU" dirty="0">
                <a:solidFill>
                  <a:schemeClr val="tx1"/>
                </a:solidFill>
              </a:rPr>
              <a:t>Dr Kerryn Butler-Henderson, Australian Institute of Health Services Management; Tasmanian School of Business and Economics </a:t>
            </a:r>
            <a:r>
              <a:rPr lang="en-AU" dirty="0" smtClean="0">
                <a:solidFill>
                  <a:schemeClr val="tx1"/>
                </a:solidFill>
              </a:rPr>
              <a:t>(TSBE)</a:t>
            </a:r>
          </a:p>
          <a:p>
            <a:endParaRPr lang="en-AU"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479640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309" y="360219"/>
            <a:ext cx="7558200" cy="4428181"/>
          </a:xfrm>
        </p:spPr>
        <p:txBody>
          <a:bodyPr/>
          <a:lstStyle/>
          <a:p>
            <a:pPr marL="0" indent="0">
              <a:buNone/>
            </a:pPr>
            <a:r>
              <a:rPr lang="en-AU" dirty="0" smtClean="0"/>
              <a:t>References: </a:t>
            </a:r>
            <a:endParaRPr lang="en-AU" dirty="0"/>
          </a:p>
        </p:txBody>
      </p:sp>
      <p:sp>
        <p:nvSpPr>
          <p:cNvPr id="3" name="Title 2"/>
          <p:cNvSpPr>
            <a:spLocks noGrp="1"/>
          </p:cNvSpPr>
          <p:nvPr>
            <p:ph type="ctrTitle"/>
          </p:nvPr>
        </p:nvSpPr>
        <p:spPr>
          <a:xfrm>
            <a:off x="665423" y="710525"/>
            <a:ext cx="8201485" cy="5399329"/>
          </a:xfrm>
        </p:spPr>
        <p:txBody>
          <a:bodyPr/>
          <a:lstStyle/>
          <a:p>
            <a:r>
              <a:rPr lang="en-AU" sz="1400" dirty="0" smtClean="0">
                <a:latin typeface="Calibri" panose="020F0502020204030204" pitchFamily="34" charset="0"/>
                <a:cs typeface="Calibri" panose="020F0502020204030204" pitchFamily="34" charset="0"/>
              </a:rPr>
              <a:t>Biggs</a:t>
            </a:r>
            <a:r>
              <a:rPr lang="en-AU" sz="1400" dirty="0">
                <a:latin typeface="Calibri" panose="020F0502020204030204" pitchFamily="34" charset="0"/>
                <a:cs typeface="Calibri" panose="020F0502020204030204" pitchFamily="34" charset="0"/>
              </a:rPr>
              <a:t>, J., &amp; Tang, C. (2011). Teaching for quality learning at university: McGraw-Hill Education</a:t>
            </a:r>
            <a:r>
              <a:rPr lang="en-AU" sz="1400" dirty="0" smtClean="0">
                <a:latin typeface="Calibri" panose="020F0502020204030204" pitchFamily="34" charset="0"/>
                <a:cs typeface="Calibri" panose="020F0502020204030204" pitchFamily="34" charset="0"/>
              </a:rPr>
              <a:t>.</a:t>
            </a:r>
            <a:br>
              <a:rPr lang="en-AU" sz="1400" dirty="0" smtClean="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Bower, M., Kenney, J., </a:t>
            </a:r>
            <a:r>
              <a:rPr lang="en-AU" sz="1400" dirty="0" err="1">
                <a:latin typeface="Calibri" panose="020F0502020204030204" pitchFamily="34" charset="0"/>
                <a:cs typeface="Calibri" panose="020F0502020204030204" pitchFamily="34" charset="0"/>
              </a:rPr>
              <a:t>Dalgarno</a:t>
            </a:r>
            <a:r>
              <a:rPr lang="en-AU" sz="1400" dirty="0">
                <a:latin typeface="Calibri" panose="020F0502020204030204" pitchFamily="34" charset="0"/>
                <a:cs typeface="Calibri" panose="020F0502020204030204" pitchFamily="34" charset="0"/>
              </a:rPr>
              <a:t>, B., Lee, M., &amp; Kennedy, G. (2013). Blended synchronous learning: Patterns and principles for simultaneously engaging co-located and distributed learners. Paper presented at the 30th </a:t>
            </a:r>
            <a:r>
              <a:rPr lang="en-AU" sz="1400" dirty="0" err="1">
                <a:latin typeface="Calibri" panose="020F0502020204030204" pitchFamily="34" charset="0"/>
                <a:cs typeface="Calibri" panose="020F0502020204030204" pitchFamily="34" charset="0"/>
              </a:rPr>
              <a:t>Ascilite</a:t>
            </a:r>
            <a:r>
              <a:rPr lang="en-AU" sz="1400" dirty="0">
                <a:latin typeface="Calibri" panose="020F0502020204030204" pitchFamily="34" charset="0"/>
                <a:cs typeface="Calibri" panose="020F0502020204030204" pitchFamily="34" charset="0"/>
              </a:rPr>
              <a:t> Conference Macquarie University, Sydney. </a:t>
            </a:r>
            <a:r>
              <a:rPr lang="en-AU" sz="1400" dirty="0" smtClean="0">
                <a:latin typeface="Calibri" panose="020F0502020204030204" pitchFamily="34" charset="0"/>
                <a:cs typeface="Calibri" panose="020F0502020204030204" pitchFamily="34" charset="0"/>
              </a:rPr>
              <a:t/>
            </a:r>
            <a:br>
              <a:rPr lang="en-AU" sz="1400" dirty="0" smtClean="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Del Valle, R., &amp; Duffy, T. M. (2009). Online learning: Learner characteristics and their approaches to managing learning. Instructional Science, 37(2), 129-149. </a:t>
            </a:r>
            <a:br>
              <a:rPr lang="en-AU" sz="1400" dirty="0">
                <a:latin typeface="Calibri" panose="020F0502020204030204" pitchFamily="34" charset="0"/>
                <a:cs typeface="Calibri" panose="020F0502020204030204" pitchFamily="34" charset="0"/>
              </a:rPr>
            </a:br>
            <a:r>
              <a:rPr lang="en-AU" sz="1400" dirty="0" smtClean="0">
                <a:latin typeface="Calibri" panose="020F0502020204030204" pitchFamily="34" charset="0"/>
                <a:cs typeface="Calibri" panose="020F0502020204030204" pitchFamily="34" charset="0"/>
              </a:rPr>
              <a:t/>
            </a:r>
            <a:br>
              <a:rPr lang="en-AU" sz="1400" dirty="0" smtClean="0">
                <a:latin typeface="Calibri" panose="020F0502020204030204" pitchFamily="34" charset="0"/>
                <a:cs typeface="Calibri" panose="020F0502020204030204" pitchFamily="34" charset="0"/>
              </a:rPr>
            </a:br>
            <a:r>
              <a:rPr lang="en-AU" sz="1400" dirty="0" err="1" smtClean="0">
                <a:latin typeface="Calibri" panose="020F0502020204030204" pitchFamily="34" charset="0"/>
                <a:cs typeface="Calibri" panose="020F0502020204030204" pitchFamily="34" charset="0"/>
              </a:rPr>
              <a:t>Holzweiss</a:t>
            </a:r>
            <a:r>
              <a:rPr lang="en-AU" sz="1400" dirty="0">
                <a:latin typeface="Calibri" panose="020F0502020204030204" pitchFamily="34" charset="0"/>
                <a:cs typeface="Calibri" panose="020F0502020204030204" pitchFamily="34" charset="0"/>
              </a:rPr>
              <a:t>, P. C., Joyner, S. A., Fuller, M. B., Henderson, S., &amp; Young, R. (2014). Online graduate students’ perceptions of best learning experiences. Distance Education, 35(3), 311-323. </a:t>
            </a:r>
            <a:r>
              <a:rPr lang="en-AU" sz="1400" dirty="0" smtClean="0">
                <a:latin typeface="Calibri" panose="020F0502020204030204" pitchFamily="34" charset="0"/>
                <a:cs typeface="Calibri" panose="020F0502020204030204" pitchFamily="34" charset="0"/>
              </a:rPr>
              <a:t/>
            </a:r>
            <a:br>
              <a:rPr lang="en-AU" sz="1400" dirty="0" smtClean="0">
                <a:latin typeface="Calibri" panose="020F0502020204030204" pitchFamily="34" charset="0"/>
                <a:cs typeface="Calibri" panose="020F0502020204030204" pitchFamily="34" charset="0"/>
              </a:rPr>
            </a:br>
            <a:r>
              <a:rPr lang="en-AU" sz="1400" dirty="0" smtClean="0">
                <a:latin typeface="Calibri" panose="020F0502020204030204" pitchFamily="34" charset="0"/>
                <a:cs typeface="Calibri" panose="020F0502020204030204" pitchFamily="34" charset="0"/>
              </a:rPr>
              <a:t>doi:10.1080/01587919.2015.955262</a:t>
            </a:r>
            <a:br>
              <a:rPr lang="en-AU" sz="1400" dirty="0" smtClean="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smtClean="0">
                <a:latin typeface="Calibri" panose="020F0502020204030204" pitchFamily="34" charset="0"/>
                <a:cs typeface="Calibri" panose="020F0502020204030204" pitchFamily="34" charset="0"/>
              </a:rPr>
              <a:t>Lave</a:t>
            </a:r>
            <a:r>
              <a:rPr lang="en-AU" sz="1400" dirty="0">
                <a:latin typeface="Calibri" panose="020F0502020204030204" pitchFamily="34" charset="0"/>
                <a:cs typeface="Calibri" panose="020F0502020204030204" pitchFamily="34" charset="0"/>
              </a:rPr>
              <a:t>, J., &amp; Wenger, E. (1991). Situated Learning: Legitimate Peripheral Participation. Cambridge: Cambridge University Press</a:t>
            </a:r>
            <a:r>
              <a:rPr lang="en-AU" sz="1400" dirty="0" smtClean="0">
                <a:latin typeface="Calibri" panose="020F0502020204030204" pitchFamily="34" charset="0"/>
                <a:cs typeface="Calibri" panose="020F0502020204030204" pitchFamily="34" charset="0"/>
              </a:rPr>
              <a:t>.</a:t>
            </a:r>
            <a:br>
              <a:rPr lang="en-AU" sz="1400" dirty="0" smtClean="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err="1">
                <a:latin typeface="Calibri" panose="020F0502020204030204" pitchFamily="34" charset="0"/>
                <a:cs typeface="Calibri" panose="020F0502020204030204" pitchFamily="34" charset="0"/>
              </a:rPr>
              <a:t>MacNeill</a:t>
            </a:r>
            <a:r>
              <a:rPr lang="en-AU" sz="1400" dirty="0">
                <a:latin typeface="Calibri" panose="020F0502020204030204" pitchFamily="34" charset="0"/>
                <a:cs typeface="Calibri" panose="020F0502020204030204" pitchFamily="34" charset="0"/>
              </a:rPr>
              <a:t>, H., </a:t>
            </a:r>
            <a:r>
              <a:rPr lang="en-AU" sz="1400" dirty="0" err="1">
                <a:latin typeface="Calibri" panose="020F0502020204030204" pitchFamily="34" charset="0"/>
                <a:cs typeface="Calibri" panose="020F0502020204030204" pitchFamily="34" charset="0"/>
              </a:rPr>
              <a:t>Telner</a:t>
            </a:r>
            <a:r>
              <a:rPr lang="en-AU" sz="1400" dirty="0">
                <a:latin typeface="Calibri" panose="020F0502020204030204" pitchFamily="34" charset="0"/>
                <a:cs typeface="Calibri" panose="020F0502020204030204" pitchFamily="34" charset="0"/>
              </a:rPr>
              <a:t>, D., </a:t>
            </a:r>
            <a:r>
              <a:rPr lang="en-AU" sz="1400" dirty="0" err="1">
                <a:latin typeface="Calibri" panose="020F0502020204030204" pitchFamily="34" charset="0"/>
                <a:cs typeface="Calibri" panose="020F0502020204030204" pitchFamily="34" charset="0"/>
              </a:rPr>
              <a:t>Sparaggis-Agaliotis</a:t>
            </a:r>
            <a:r>
              <a:rPr lang="en-AU" sz="1400" dirty="0">
                <a:latin typeface="Calibri" panose="020F0502020204030204" pitchFamily="34" charset="0"/>
                <a:cs typeface="Calibri" panose="020F0502020204030204" pitchFamily="34" charset="0"/>
              </a:rPr>
              <a:t>, A., &amp; Hanna, E. (2014). All for one and one for all: understanding health professionals' experience in individual versus collaborative online learning. J </a:t>
            </a:r>
            <a:r>
              <a:rPr lang="en-AU" sz="1400" dirty="0" err="1">
                <a:latin typeface="Calibri" panose="020F0502020204030204" pitchFamily="34" charset="0"/>
                <a:cs typeface="Calibri" panose="020F0502020204030204" pitchFamily="34" charset="0"/>
              </a:rPr>
              <a:t>Contin</a:t>
            </a:r>
            <a:r>
              <a:rPr lang="en-AU" sz="1400" dirty="0">
                <a:latin typeface="Calibri" panose="020F0502020204030204" pitchFamily="34" charset="0"/>
                <a:cs typeface="Calibri" panose="020F0502020204030204" pitchFamily="34" charset="0"/>
              </a:rPr>
              <a:t> </a:t>
            </a:r>
            <a:r>
              <a:rPr lang="en-AU" sz="1400" dirty="0" err="1">
                <a:latin typeface="Calibri" panose="020F0502020204030204" pitchFamily="34" charset="0"/>
                <a:cs typeface="Calibri" panose="020F0502020204030204" pitchFamily="34" charset="0"/>
              </a:rPr>
              <a:t>Educ</a:t>
            </a:r>
            <a:r>
              <a:rPr lang="en-AU" sz="1400" dirty="0">
                <a:latin typeface="Calibri" panose="020F0502020204030204" pitchFamily="34" charset="0"/>
                <a:cs typeface="Calibri" panose="020F0502020204030204" pitchFamily="34" charset="0"/>
              </a:rPr>
              <a:t> Health Prof, 34(2), 102-111. </a:t>
            </a:r>
            <a:r>
              <a:rPr lang="en-AU" sz="1400" dirty="0" smtClean="0">
                <a:latin typeface="Calibri" panose="020F0502020204030204" pitchFamily="34" charset="0"/>
                <a:cs typeface="Calibri" panose="020F0502020204030204" pitchFamily="34" charset="0"/>
              </a:rPr>
              <a:t>doi:10.1002/chp.21226</a:t>
            </a:r>
            <a:br>
              <a:rPr lang="en-AU" sz="1400" dirty="0" smtClean="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err="1" smtClean="0">
                <a:latin typeface="Calibri" panose="020F0502020204030204" pitchFamily="34" charset="0"/>
                <a:cs typeface="Calibri" panose="020F0502020204030204" pitchFamily="34" charset="0"/>
              </a:rPr>
              <a:t>Vygotskii</a:t>
            </a:r>
            <a:r>
              <a:rPr lang="en-AU" sz="1400" dirty="0">
                <a:latin typeface="Calibri" panose="020F0502020204030204" pitchFamily="34" charset="0"/>
                <a:cs typeface="Calibri" panose="020F0502020204030204" pitchFamily="34" charset="0"/>
              </a:rPr>
              <a:t>, L. S. (1962). Thought and language. Cambridge: M.I.T. Press, Massachusetts Institute of Technology.</a:t>
            </a:r>
            <a:br>
              <a:rPr lang="en-AU" sz="1400" dirty="0">
                <a:latin typeface="Calibri" panose="020F0502020204030204" pitchFamily="34" charset="0"/>
                <a:cs typeface="Calibri" panose="020F0502020204030204" pitchFamily="34" charset="0"/>
              </a:rPr>
            </a:br>
            <a:r>
              <a:rPr lang="en-AU" sz="1400" dirty="0" smtClean="0">
                <a:latin typeface="Calibri" panose="020F0502020204030204" pitchFamily="34" charset="0"/>
                <a:cs typeface="Calibri" panose="020F0502020204030204" pitchFamily="34" charset="0"/>
              </a:rPr>
              <a:t/>
            </a:r>
            <a:br>
              <a:rPr lang="en-AU" sz="1400" dirty="0" smtClean="0">
                <a:latin typeface="Calibri" panose="020F0502020204030204" pitchFamily="34" charset="0"/>
                <a:cs typeface="Calibri" panose="020F0502020204030204" pitchFamily="34" charset="0"/>
              </a:rPr>
            </a:br>
            <a:r>
              <a:rPr lang="en-AU" sz="1400" dirty="0" smtClean="0">
                <a:latin typeface="Calibri" panose="020F0502020204030204" pitchFamily="34" charset="0"/>
                <a:cs typeface="Calibri" panose="020F0502020204030204" pitchFamily="34" charset="0"/>
              </a:rPr>
              <a:t>Watts</a:t>
            </a:r>
            <a:r>
              <a:rPr lang="en-AU" sz="1400" dirty="0">
                <a:latin typeface="Calibri" panose="020F0502020204030204" pitchFamily="34" charset="0"/>
                <a:cs typeface="Calibri" panose="020F0502020204030204" pitchFamily="34" charset="0"/>
              </a:rPr>
              <a:t>, H., </a:t>
            </a:r>
            <a:r>
              <a:rPr lang="en-AU" sz="1400" dirty="0" err="1">
                <a:latin typeface="Calibri" panose="020F0502020204030204" pitchFamily="34" charset="0"/>
                <a:cs typeface="Calibri" panose="020F0502020204030204" pitchFamily="34" charset="0"/>
              </a:rPr>
              <a:t>Malliris</a:t>
            </a:r>
            <a:r>
              <a:rPr lang="en-AU" sz="1400" dirty="0">
                <a:latin typeface="Calibri" panose="020F0502020204030204" pitchFamily="34" charset="0"/>
                <a:cs typeface="Calibri" panose="020F0502020204030204" pitchFamily="34" charset="0"/>
              </a:rPr>
              <a:t>, M., &amp; </a:t>
            </a:r>
            <a:r>
              <a:rPr lang="en-AU" sz="1400" dirty="0" err="1">
                <a:latin typeface="Calibri" panose="020F0502020204030204" pitchFamily="34" charset="0"/>
                <a:cs typeface="Calibri" panose="020F0502020204030204" pitchFamily="34" charset="0"/>
              </a:rPr>
              <a:t>Billingham</a:t>
            </a:r>
            <a:r>
              <a:rPr lang="en-AU" sz="1400" dirty="0">
                <a:latin typeface="Calibri" panose="020F0502020204030204" pitchFamily="34" charset="0"/>
                <a:cs typeface="Calibri" panose="020F0502020204030204" pitchFamily="34" charset="0"/>
              </a:rPr>
              <a:t>, O. (2015). Online Peer Assisted Learning: Reporting on practice. Journal of Peer Learning, 8(1), 85-104.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r>
              <a:rPr lang="en-AU" sz="1400" dirty="0">
                <a:latin typeface="Calibri" panose="020F0502020204030204" pitchFamily="34" charset="0"/>
                <a:cs typeface="Calibri" panose="020F0502020204030204" pitchFamily="34" charset="0"/>
              </a:rPr>
              <a:t/>
            </a:r>
            <a:br>
              <a:rPr lang="en-AU" sz="1400" dirty="0">
                <a:latin typeface="Calibri" panose="020F0502020204030204" pitchFamily="34" charset="0"/>
                <a:cs typeface="Calibri" panose="020F0502020204030204" pitchFamily="34" charset="0"/>
              </a:rPr>
            </a:br>
            <a:endParaRPr lang="en-AU"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0206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0000" y="914401"/>
            <a:ext cx="7558200" cy="4719126"/>
          </a:xfrm>
        </p:spPr>
        <p:txBody>
          <a:bodyPr/>
          <a:lstStyle/>
          <a:p>
            <a:pPr marL="0" indent="0">
              <a:buNone/>
            </a:pPr>
            <a:endParaRPr lang="en-AU" dirty="0" smtClean="0"/>
          </a:p>
          <a:p>
            <a:pPr marL="0" indent="0">
              <a:buNone/>
            </a:pPr>
            <a:endParaRPr lang="en-AU" dirty="0"/>
          </a:p>
          <a:p>
            <a:pPr marL="0" indent="0">
              <a:buNone/>
            </a:pPr>
            <a:endParaRPr lang="en-AU" dirty="0" smtClean="0"/>
          </a:p>
          <a:p>
            <a:pPr marL="0" indent="0" algn="ctr">
              <a:buNone/>
            </a:pPr>
            <a:r>
              <a:rPr lang="en-AU" sz="3600" i="1" dirty="0" smtClean="0"/>
              <a:t>Questions?</a:t>
            </a:r>
            <a:endParaRPr lang="en-AU" sz="3600" i="1" dirty="0"/>
          </a:p>
        </p:txBody>
      </p:sp>
    </p:spTree>
    <p:extLst>
      <p:ext uri="{BB962C8B-B14F-4D97-AF65-F5344CB8AC3E}">
        <p14:creationId xmlns:p14="http://schemas.microsoft.com/office/powerpoint/2010/main" val="78031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noFill/>
          <a:ln w="152400" cap="sq" cmpd="sng">
            <a:solidFill>
              <a:srgbClr val="CF1C2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p:txBody>
          <a:bodyPr>
            <a:normAutofit/>
          </a:bodyPr>
          <a:lstStyle/>
          <a:p>
            <a:pPr marL="0" indent="0">
              <a:buNone/>
            </a:pPr>
            <a:endParaRPr lang="en-AU" sz="2800" dirty="0" smtClean="0"/>
          </a:p>
          <a:p>
            <a:pPr marL="0" indent="0" algn="ctr">
              <a:buNone/>
            </a:pPr>
            <a:r>
              <a:rPr lang="en-AU" sz="2400" i="1" dirty="0" smtClean="0"/>
              <a:t>University </a:t>
            </a:r>
            <a:r>
              <a:rPr lang="en-AU" sz="2400" i="1" dirty="0"/>
              <a:t>of Tasmania wishes to acknowledge the </a:t>
            </a:r>
            <a:r>
              <a:rPr lang="en-AU" sz="2400" i="1" dirty="0" smtClean="0"/>
              <a:t>People</a:t>
            </a:r>
            <a:r>
              <a:rPr lang="en-AU" sz="2400" i="1" dirty="0"/>
              <a:t>, the traditional owners and custodians of the land upon which this campus was built.</a:t>
            </a:r>
          </a:p>
          <a:p>
            <a:pPr marL="0" indent="0">
              <a:buNone/>
            </a:pPr>
            <a:endParaRPr lang="en-AU" sz="2800" dirty="0"/>
          </a:p>
        </p:txBody>
      </p:sp>
      <p:sp>
        <p:nvSpPr>
          <p:cNvPr id="6" name="Title 5"/>
          <p:cNvSpPr>
            <a:spLocks noGrp="1"/>
          </p:cNvSpPr>
          <p:nvPr>
            <p:ph type="ctrTitle"/>
          </p:nvPr>
        </p:nvSpPr>
        <p:spPr/>
        <p:txBody>
          <a:bodyPr>
            <a:normAutofit fontScale="90000"/>
          </a:bodyPr>
          <a:lstStyle/>
          <a:p>
            <a:pPr algn="ctr"/>
            <a:r>
              <a:rPr lang="en-AU" dirty="0"/>
              <a:t>ACKNOWLEDGEMENT OF COUNTRY</a:t>
            </a:r>
            <a:endParaRPr lang="en-AU" sz="3600" dirty="0"/>
          </a:p>
        </p:txBody>
      </p:sp>
    </p:spTree>
    <p:extLst>
      <p:ext uri="{BB962C8B-B14F-4D97-AF65-F5344CB8AC3E}">
        <p14:creationId xmlns:p14="http://schemas.microsoft.com/office/powerpoint/2010/main" val="1488040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noFill/>
          <a:ln w="152400" cap="sq" cmpd="sng">
            <a:solidFill>
              <a:srgbClr val="CF1C2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p:txBody>
          <a:bodyPr>
            <a:normAutofit/>
          </a:bodyPr>
          <a:lstStyle/>
          <a:p>
            <a:r>
              <a:rPr lang="en-AU" dirty="0" smtClean="0"/>
              <a:t>What is PPSE </a:t>
            </a:r>
            <a:br>
              <a:rPr lang="en-AU" dirty="0" smtClean="0"/>
            </a:br>
            <a:endParaRPr lang="en-AU" sz="2800" dirty="0" smtClean="0"/>
          </a:p>
          <a:p>
            <a:r>
              <a:rPr lang="en-AU" dirty="0" smtClean="0"/>
              <a:t>PPSE and locally and globally engaged students in a postgraduate program</a:t>
            </a:r>
            <a:br>
              <a:rPr lang="en-AU" dirty="0" smtClean="0"/>
            </a:br>
            <a:endParaRPr lang="en-AU" dirty="0" smtClean="0"/>
          </a:p>
          <a:p>
            <a:r>
              <a:rPr lang="en-AU" dirty="0" smtClean="0"/>
              <a:t>Initial findings of a work in progress PPSE research</a:t>
            </a:r>
            <a:endParaRPr lang="en-AU" sz="2800" dirty="0" smtClean="0"/>
          </a:p>
          <a:p>
            <a:endParaRPr lang="en-AU" sz="2800" dirty="0"/>
          </a:p>
        </p:txBody>
      </p:sp>
      <p:sp>
        <p:nvSpPr>
          <p:cNvPr id="6" name="Title 5"/>
          <p:cNvSpPr>
            <a:spLocks noGrp="1"/>
          </p:cNvSpPr>
          <p:nvPr>
            <p:ph type="ctrTitle"/>
          </p:nvPr>
        </p:nvSpPr>
        <p:spPr/>
        <p:txBody>
          <a:bodyPr>
            <a:normAutofit/>
          </a:bodyPr>
          <a:lstStyle/>
          <a:p>
            <a:r>
              <a:rPr lang="en-AU" sz="3600" dirty="0" smtClean="0"/>
              <a:t>Outline</a:t>
            </a:r>
            <a:endParaRPr lang="en-AU" sz="3600" dirty="0"/>
          </a:p>
        </p:txBody>
      </p:sp>
    </p:spTree>
    <p:extLst>
      <p:ext uri="{BB962C8B-B14F-4D97-AF65-F5344CB8AC3E}">
        <p14:creationId xmlns:p14="http://schemas.microsoft.com/office/powerpoint/2010/main" val="3144115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635" y="1066800"/>
            <a:ext cx="8395856" cy="4987635"/>
          </a:xfrm>
        </p:spPr>
        <p:txBody>
          <a:bodyPr>
            <a:normAutofit fontScale="25000" lnSpcReduction="20000"/>
          </a:bodyPr>
          <a:lstStyle/>
          <a:p>
            <a:pPr marL="0" indent="0" algn="just">
              <a:buNone/>
            </a:pPr>
            <a:r>
              <a:rPr lang="en-AU" sz="8800" dirty="0" smtClean="0">
                <a:latin typeface="Calibri" panose="020F0502020204030204" pitchFamily="34" charset="0"/>
                <a:cs typeface="Calibri" panose="020F0502020204030204" pitchFamily="34" charset="0"/>
              </a:rPr>
              <a:t>Engagement </a:t>
            </a:r>
            <a:r>
              <a:rPr lang="en-AU" sz="8800" dirty="0">
                <a:latin typeface="Calibri" panose="020F0502020204030204" pitchFamily="34" charset="0"/>
                <a:cs typeface="Calibri" panose="020F0502020204030204" pitchFamily="34" charset="0"/>
              </a:rPr>
              <a:t>between students that is operated through online media (e.g. Collaborate Ultra at University of Tasmania), allowing students to work collaboratively in real-time</a:t>
            </a:r>
            <a:r>
              <a:rPr lang="en-AU" sz="8800" dirty="0" smtClean="0">
                <a:latin typeface="Calibri" panose="020F0502020204030204" pitchFamily="34" charset="0"/>
                <a:cs typeface="Calibri" panose="020F0502020204030204" pitchFamily="34" charset="0"/>
              </a:rPr>
              <a:t>, enjoying the social presence of peers, </a:t>
            </a:r>
            <a:r>
              <a:rPr lang="en-AU" sz="8800" dirty="0">
                <a:latin typeface="Calibri" panose="020F0502020204030204" pitchFamily="34" charset="0"/>
                <a:cs typeface="Calibri" panose="020F0502020204030204" pitchFamily="34" charset="0"/>
              </a:rPr>
              <a:t>in one–to-one or small groups</a:t>
            </a:r>
            <a:r>
              <a:rPr lang="en-AU" sz="8800" dirty="0" smtClean="0">
                <a:latin typeface="Calibri" panose="020F0502020204030204" pitchFamily="34" charset="0"/>
                <a:cs typeface="Calibri" panose="020F0502020204030204" pitchFamily="34" charset="0"/>
              </a:rPr>
              <a:t>.</a:t>
            </a:r>
          </a:p>
          <a:p>
            <a:pPr marL="0" indent="0" algn="just">
              <a:buNone/>
            </a:pPr>
            <a:endParaRPr lang="en-AU" sz="8800" dirty="0">
              <a:latin typeface="Calibri" panose="020F0502020204030204" pitchFamily="34" charset="0"/>
              <a:cs typeface="Calibri" panose="020F0502020204030204" pitchFamily="34" charset="0"/>
            </a:endParaRPr>
          </a:p>
          <a:p>
            <a:pPr marL="0" indent="0" algn="just">
              <a:buNone/>
            </a:pPr>
            <a:r>
              <a:rPr lang="en-AU" sz="8800" dirty="0">
                <a:latin typeface="Calibri" panose="020F0502020204030204" pitchFamily="34" charset="0"/>
                <a:cs typeface="Calibri" panose="020F0502020204030204" pitchFamily="34" charset="0"/>
              </a:rPr>
              <a:t>Social Constructivism (Vygotsky, </a:t>
            </a:r>
            <a:r>
              <a:rPr lang="en-AU" sz="8800" dirty="0" smtClean="0">
                <a:latin typeface="Calibri" panose="020F0502020204030204" pitchFamily="34" charset="0"/>
                <a:cs typeface="Calibri" panose="020F0502020204030204" pitchFamily="34" charset="0"/>
              </a:rPr>
              <a:t>1962):</a:t>
            </a:r>
            <a:endParaRPr lang="en-AU" sz="8800" dirty="0">
              <a:latin typeface="Calibri" panose="020F0502020204030204" pitchFamily="34" charset="0"/>
              <a:cs typeface="Calibri" panose="020F0502020204030204" pitchFamily="34" charset="0"/>
            </a:endParaRPr>
          </a:p>
          <a:p>
            <a:pPr marL="0" indent="0" algn="just">
              <a:buNone/>
            </a:pPr>
            <a:r>
              <a:rPr lang="en-AU" sz="8800" dirty="0">
                <a:latin typeface="Calibri" panose="020F0502020204030204" pitchFamily="34" charset="0"/>
                <a:cs typeface="Calibri" panose="020F0502020204030204" pitchFamily="34" charset="0"/>
              </a:rPr>
              <a:t> Students engage at a deeper level, as they help each other  in completion of assigned work and challenging each other’s knowledge in open and comfortable peer </a:t>
            </a:r>
            <a:r>
              <a:rPr lang="en-AU" sz="8800" dirty="0" smtClean="0">
                <a:latin typeface="Calibri" panose="020F0502020204030204" pitchFamily="34" charset="0"/>
                <a:cs typeface="Calibri" panose="020F0502020204030204" pitchFamily="34" charset="0"/>
              </a:rPr>
              <a:t>interactions. </a:t>
            </a:r>
          </a:p>
          <a:p>
            <a:pPr marL="0" indent="0" algn="just">
              <a:buNone/>
            </a:pPr>
            <a:endParaRPr lang="en-AU" sz="8800" dirty="0">
              <a:latin typeface="Calibri" panose="020F0502020204030204" pitchFamily="34" charset="0"/>
              <a:cs typeface="Calibri" panose="020F0502020204030204" pitchFamily="34" charset="0"/>
            </a:endParaRPr>
          </a:p>
          <a:p>
            <a:pPr marL="0" indent="0" algn="just">
              <a:buNone/>
            </a:pPr>
            <a:r>
              <a:rPr lang="en-AU" sz="8800" dirty="0" smtClean="0">
                <a:latin typeface="Calibri" panose="020F0502020204030204" pitchFamily="34" charset="0"/>
                <a:cs typeface="Calibri" panose="020F0502020204030204" pitchFamily="34" charset="0"/>
              </a:rPr>
              <a:t>Nature of task in PPSE is critical: </a:t>
            </a:r>
          </a:p>
          <a:p>
            <a:pPr marL="0" indent="0" algn="just">
              <a:buNone/>
            </a:pPr>
            <a:endParaRPr lang="en-AU" sz="8800" dirty="0">
              <a:latin typeface="Calibri" panose="020F0502020204030204" pitchFamily="34" charset="0"/>
              <a:cs typeface="Calibri" panose="020F0502020204030204" pitchFamily="34" charset="0"/>
            </a:endParaRPr>
          </a:p>
          <a:p>
            <a:pPr algn="just"/>
            <a:r>
              <a:rPr lang="en-AU" sz="8800" dirty="0">
                <a:latin typeface="Calibri" panose="020F0502020204030204" pitchFamily="34" charset="0"/>
                <a:cs typeface="Calibri" panose="020F0502020204030204" pitchFamily="34" charset="0"/>
              </a:rPr>
              <a:t> critical </a:t>
            </a:r>
            <a:r>
              <a:rPr lang="en-AU" sz="8800" dirty="0" smtClean="0">
                <a:latin typeface="Calibri" panose="020F0502020204030204" pitchFamily="34" charset="0"/>
                <a:cs typeface="Calibri" panose="020F0502020204030204" pitchFamily="34" charset="0"/>
              </a:rPr>
              <a:t>thinking and subjectivity</a:t>
            </a:r>
            <a:endParaRPr lang="en-AU" sz="8800" dirty="0">
              <a:latin typeface="Calibri" panose="020F0502020204030204" pitchFamily="34" charset="0"/>
              <a:cs typeface="Calibri" panose="020F0502020204030204" pitchFamily="34" charset="0"/>
            </a:endParaRPr>
          </a:p>
          <a:p>
            <a:pPr algn="just"/>
            <a:r>
              <a:rPr lang="en-AU" sz="8800" dirty="0" smtClean="0">
                <a:latin typeface="Calibri" panose="020F0502020204030204" pitchFamily="34" charset="0"/>
                <a:cs typeface="Calibri" panose="020F0502020204030204" pitchFamily="34" charset="0"/>
              </a:rPr>
              <a:t> </a:t>
            </a:r>
            <a:r>
              <a:rPr lang="en-AU" sz="8800" dirty="0">
                <a:latin typeface="Calibri" panose="020F0502020204030204" pitchFamily="34" charset="0"/>
                <a:cs typeface="Calibri" panose="020F0502020204030204" pitchFamily="34" charset="0"/>
              </a:rPr>
              <a:t>clear relevance to students’ topic of learning </a:t>
            </a:r>
            <a:endParaRPr lang="en-AU" sz="8800" dirty="0" smtClean="0">
              <a:latin typeface="Calibri" panose="020F0502020204030204" pitchFamily="34" charset="0"/>
              <a:cs typeface="Calibri" panose="020F0502020204030204" pitchFamily="34" charset="0"/>
            </a:endParaRPr>
          </a:p>
          <a:p>
            <a:pPr algn="just"/>
            <a:r>
              <a:rPr lang="en-AU" sz="8800" dirty="0" smtClean="0">
                <a:latin typeface="Calibri" panose="020F0502020204030204" pitchFamily="34" charset="0"/>
                <a:cs typeface="Calibri" panose="020F0502020204030204" pitchFamily="34" charset="0"/>
              </a:rPr>
              <a:t>Require collaboration</a:t>
            </a:r>
          </a:p>
          <a:p>
            <a:pPr marL="0" indent="0" algn="just">
              <a:buNone/>
            </a:pPr>
            <a:endParaRPr lang="en-AU" sz="3100" dirty="0">
              <a:latin typeface="Calibri" panose="020F0502020204030204" pitchFamily="34" charset="0"/>
              <a:cs typeface="Calibri" panose="020F0502020204030204" pitchFamily="34" charset="0"/>
            </a:endParaRPr>
          </a:p>
          <a:p>
            <a:pPr marL="0" indent="0" algn="just">
              <a:buNone/>
            </a:pPr>
            <a:endParaRPr lang="en-AU" sz="3100" dirty="0">
              <a:latin typeface="Calibri" panose="020F0502020204030204" pitchFamily="34" charset="0"/>
              <a:cs typeface="Calibri" panose="020F0502020204030204" pitchFamily="34" charset="0"/>
            </a:endParaRPr>
          </a:p>
          <a:p>
            <a:pPr marL="0" indent="0" algn="just">
              <a:buNone/>
            </a:pPr>
            <a:endParaRPr lang="en-AU" sz="2400" dirty="0" smtClean="0">
              <a:latin typeface="Calibri" panose="020F0502020204030204" pitchFamily="34" charset="0"/>
              <a:cs typeface="Calibri" panose="020F0502020204030204" pitchFamily="34" charset="0"/>
            </a:endParaRPr>
          </a:p>
          <a:p>
            <a:pPr marL="0" indent="0" algn="just">
              <a:buNone/>
            </a:pPr>
            <a:endParaRPr lang="en-AU" sz="2400" dirty="0">
              <a:latin typeface="Calibri" panose="020F0502020204030204" pitchFamily="34" charset="0"/>
              <a:cs typeface="Calibri" panose="020F0502020204030204" pitchFamily="34" charset="0"/>
            </a:endParaRPr>
          </a:p>
          <a:p>
            <a:pPr marL="0" indent="0" algn="just">
              <a:buNone/>
            </a:pPr>
            <a:endParaRPr lang="en-AU" sz="2400" dirty="0" smtClean="0">
              <a:latin typeface="Calibri" panose="020F0502020204030204" pitchFamily="34" charset="0"/>
              <a:cs typeface="Calibri" panose="020F0502020204030204" pitchFamily="34" charset="0"/>
            </a:endParaRPr>
          </a:p>
          <a:p>
            <a:pPr marL="0" indent="0">
              <a:buNone/>
            </a:pPr>
            <a:endParaRPr lang="en-AU" dirty="0">
              <a:latin typeface="Calibri" panose="020F0502020204030204" pitchFamily="34" charset="0"/>
              <a:cs typeface="Calibri" panose="020F0502020204030204" pitchFamily="34" charset="0"/>
            </a:endParaRPr>
          </a:p>
          <a:p>
            <a:pPr marL="0" indent="0">
              <a:buNone/>
            </a:pPr>
            <a:r>
              <a:rPr lang="en-AU" sz="2400" dirty="0" smtClean="0">
                <a:latin typeface="Calibri" panose="020F0502020204030204" pitchFamily="34" charset="0"/>
                <a:cs typeface="Calibri" panose="020F0502020204030204" pitchFamily="34" charset="0"/>
              </a:rPr>
              <a:t> </a:t>
            </a:r>
            <a:endParaRPr lang="en-AU" sz="2400" dirty="0">
              <a:latin typeface="Calibri" panose="020F0502020204030204" pitchFamily="34" charset="0"/>
              <a:cs typeface="Calibri" panose="020F0502020204030204" pitchFamily="34" charset="0"/>
            </a:endParaRPr>
          </a:p>
        </p:txBody>
      </p:sp>
      <p:sp>
        <p:nvSpPr>
          <p:cNvPr id="3" name="Title 2"/>
          <p:cNvSpPr>
            <a:spLocks noGrp="1"/>
          </p:cNvSpPr>
          <p:nvPr>
            <p:ph type="ctrTitle"/>
          </p:nvPr>
        </p:nvSpPr>
        <p:spPr>
          <a:xfrm>
            <a:off x="193963" y="411285"/>
            <a:ext cx="8015806" cy="812086"/>
          </a:xfrm>
        </p:spPr>
        <p:txBody>
          <a:bodyPr/>
          <a:lstStyle/>
          <a:p>
            <a:r>
              <a:rPr lang="en-AU" sz="2800" dirty="0" smtClean="0">
                <a:latin typeface="Calibri" panose="020F0502020204030204" pitchFamily="34" charset="0"/>
                <a:cs typeface="Calibri" panose="020F0502020204030204" pitchFamily="34" charset="0"/>
              </a:rPr>
              <a:t>What is peer to peer synchronous engagement (PPSE)</a:t>
            </a:r>
            <a:endParaRPr lang="en-AU"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503495" y="3521003"/>
            <a:ext cx="1992047" cy="1658650"/>
          </a:xfrm>
          <a:prstGeom prst="rect">
            <a:avLst/>
          </a:prstGeom>
        </p:spPr>
      </p:pic>
    </p:spTree>
    <p:extLst>
      <p:ext uri="{BB962C8B-B14F-4D97-AF65-F5344CB8AC3E}">
        <p14:creationId xmlns:p14="http://schemas.microsoft.com/office/powerpoint/2010/main" val="532789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7550851"/>
              </p:ext>
            </p:extLst>
          </p:nvPr>
        </p:nvGraphicFramePr>
        <p:xfrm>
          <a:off x="387496" y="1149927"/>
          <a:ext cx="8631814" cy="397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ctrTitle"/>
          </p:nvPr>
        </p:nvSpPr>
        <p:spPr>
          <a:xfrm>
            <a:off x="152400" y="322549"/>
            <a:ext cx="8140496" cy="1025333"/>
          </a:xfrm>
        </p:spPr>
        <p:txBody>
          <a:bodyPr/>
          <a:lstStyle/>
          <a:p>
            <a:r>
              <a:rPr lang="en-AU" sz="3000" dirty="0">
                <a:latin typeface="Calibri" panose="020F0502020204030204" pitchFamily="34" charset="0"/>
                <a:cs typeface="Calibri" panose="020F0502020204030204" pitchFamily="34" charset="0"/>
              </a:rPr>
              <a:t>PPSE experiment and student engagement</a:t>
            </a:r>
          </a:p>
        </p:txBody>
      </p:sp>
      <p:sp>
        <p:nvSpPr>
          <p:cNvPr id="6" name="TextBox 5"/>
          <p:cNvSpPr txBox="1"/>
          <p:nvPr/>
        </p:nvSpPr>
        <p:spPr>
          <a:xfrm>
            <a:off x="4592562" y="3801259"/>
            <a:ext cx="3589493" cy="129266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Does the PPSE make you think of ways to apply classroom learning to workplace scenarios? </a:t>
            </a:r>
            <a:endParaRPr lang="en-AU" sz="2000" dirty="0">
              <a:latin typeface="Calibri" panose="020F0502020204030204" pitchFamily="34" charset="0"/>
              <a:cs typeface="Calibri" panose="020F0502020204030204" pitchFamily="34" charset="0"/>
            </a:endParaRPr>
          </a:p>
          <a:p>
            <a:endParaRPr lang="en-AU" dirty="0"/>
          </a:p>
        </p:txBody>
      </p:sp>
      <p:sp>
        <p:nvSpPr>
          <p:cNvPr id="8" name="Rectangle 7"/>
          <p:cNvSpPr/>
          <p:nvPr/>
        </p:nvSpPr>
        <p:spPr>
          <a:xfrm>
            <a:off x="4613563" y="1484980"/>
            <a:ext cx="3956424" cy="1323439"/>
          </a:xfrm>
          <a:prstGeom prst="rect">
            <a:avLst/>
          </a:prstGeom>
        </p:spPr>
        <p:txBody>
          <a:bodyPr wrap="square">
            <a:spAutoFit/>
          </a:bodyPr>
          <a:lstStyle/>
          <a:p>
            <a:r>
              <a:rPr lang="en-US" sz="2000" dirty="0">
                <a:latin typeface="Calibri" panose="020F0502020204030204" pitchFamily="34" charset="0"/>
                <a:ea typeface="SimSun" panose="02010600030101010101" pitchFamily="2" charset="-122"/>
                <a:cs typeface="Arial" panose="020B0604020202020204" pitchFamily="34" charset="0"/>
              </a:rPr>
              <a:t>Does the PPSE motivate greater engagement with learning materials, discipline specific competencies?</a:t>
            </a:r>
            <a:endParaRPr lang="en-AU" sz="2000" dirty="0"/>
          </a:p>
        </p:txBody>
      </p:sp>
    </p:spTree>
    <p:extLst>
      <p:ext uri="{BB962C8B-B14F-4D97-AF65-F5344CB8AC3E}">
        <p14:creationId xmlns:p14="http://schemas.microsoft.com/office/powerpoint/2010/main" val="3100073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2915" y="665013"/>
            <a:ext cx="8686394" cy="5929746"/>
          </a:xfrm>
        </p:spPr>
        <p:txBody>
          <a:bodyPr>
            <a:normAutofit/>
          </a:bodyPr>
          <a:lstStyle/>
          <a:p>
            <a:r>
              <a:rPr lang="en-AU" sz="2000" dirty="0" smtClean="0">
                <a:latin typeface="Calibri" panose="020F0502020204030204" pitchFamily="34" charset="0"/>
                <a:cs typeface="Calibri" panose="020F0502020204030204" pitchFamily="34" charset="0"/>
              </a:rPr>
              <a:t>Postgraduate study of health services management, in a blended mode. Students are </a:t>
            </a:r>
            <a:r>
              <a:rPr lang="en-AU" sz="2000" dirty="0">
                <a:latin typeface="Calibri" panose="020F0502020204030204" pitchFamily="34" charset="0"/>
                <a:cs typeface="Calibri" panose="020F0502020204030204" pitchFamily="34" charset="0"/>
              </a:rPr>
              <a:t>working full-time, and often </a:t>
            </a:r>
            <a:r>
              <a:rPr lang="en-AU" sz="2000" dirty="0" smtClean="0">
                <a:latin typeface="Calibri" panose="020F0502020204030204" pitchFamily="34" charset="0"/>
                <a:cs typeface="Calibri" panose="020F0502020204030204" pitchFamily="34" charset="0"/>
              </a:rPr>
              <a:t>show symptoms </a:t>
            </a:r>
            <a:r>
              <a:rPr lang="en-AU" sz="2000" dirty="0">
                <a:latin typeface="Calibri" panose="020F0502020204030204" pitchFamily="34" charset="0"/>
                <a:cs typeface="Calibri" panose="020F0502020204030204" pitchFamily="34" charset="0"/>
              </a:rPr>
              <a:t>of minimalistic approach </a:t>
            </a:r>
          </a:p>
          <a:p>
            <a:r>
              <a:rPr lang="en-AU" sz="2000" dirty="0">
                <a:latin typeface="Calibri" panose="020F0502020204030204" pitchFamily="34" charset="0"/>
                <a:cs typeface="Calibri" panose="020F0502020204030204" pitchFamily="34" charset="0"/>
              </a:rPr>
              <a:t>Sydney vs. non-Sydney </a:t>
            </a:r>
            <a:r>
              <a:rPr lang="en-AU" sz="2000" dirty="0" smtClean="0">
                <a:latin typeface="Calibri" panose="020F0502020204030204" pitchFamily="34" charset="0"/>
                <a:cs typeface="Calibri" panose="020F0502020204030204" pitchFamily="34" charset="0"/>
              </a:rPr>
              <a:t>students</a:t>
            </a:r>
          </a:p>
          <a:p>
            <a:r>
              <a:rPr lang="en-AU" sz="2000" dirty="0" smtClean="0">
                <a:latin typeface="Calibri" panose="020F0502020204030204" pitchFamily="34" charset="0"/>
                <a:cs typeface="Calibri" panose="020F0502020204030204" pitchFamily="34" charset="0"/>
              </a:rPr>
              <a:t>A PPSE intervention was developed, in Accordance to literature and academic’s perspective</a:t>
            </a:r>
          </a:p>
          <a:p>
            <a:pPr marL="0" indent="0">
              <a:buNone/>
            </a:pPr>
            <a:r>
              <a:rPr lang="en-AU" sz="2900" dirty="0" smtClean="0">
                <a:latin typeface="Calibri" panose="020F0502020204030204" pitchFamily="34" charset="0"/>
                <a:cs typeface="Calibri" panose="020F0502020204030204" pitchFamily="34" charset="0"/>
              </a:rPr>
              <a:t> </a:t>
            </a:r>
            <a:r>
              <a:rPr lang="en-AU" sz="3200" b="1" dirty="0" smtClean="0">
                <a:latin typeface="Calibri" panose="020F0502020204030204" pitchFamily="34" charset="0"/>
                <a:ea typeface="+mj-ea"/>
                <a:cs typeface="Calibri" panose="020F0502020204030204" pitchFamily="34" charset="0"/>
              </a:rPr>
              <a:t>PPSE </a:t>
            </a:r>
            <a:r>
              <a:rPr lang="en-AU" sz="3200" b="1" dirty="0">
                <a:latin typeface="Calibri" panose="020F0502020204030204" pitchFamily="34" charset="0"/>
                <a:ea typeface="+mj-ea"/>
                <a:cs typeface="Calibri" panose="020F0502020204030204" pitchFamily="34" charset="0"/>
              </a:rPr>
              <a:t>experiment: </a:t>
            </a:r>
          </a:p>
          <a:p>
            <a:pPr marL="0" indent="0">
              <a:buNone/>
            </a:pPr>
            <a:r>
              <a:rPr lang="en-AU" sz="1800" dirty="0">
                <a:latin typeface="Calibri" panose="020F0502020204030204" pitchFamily="34" charset="0"/>
                <a:cs typeface="Calibri" panose="020F0502020204030204" pitchFamily="34" charset="0"/>
              </a:rPr>
              <a:t>Students in Human Resource Management unit, in a team of 3 students, join a collaborate session to discuss and submit a 300 word post, responding to questions that are tied to reading materials in the unit. </a:t>
            </a:r>
          </a:p>
          <a:p>
            <a:pPr marL="0" indent="0">
              <a:buNone/>
            </a:pPr>
            <a:endParaRPr lang="en-AU" sz="1800" dirty="0">
              <a:latin typeface="Calibri" panose="020F0502020204030204" pitchFamily="34" charset="0"/>
              <a:cs typeface="Calibri" panose="020F0502020204030204" pitchFamily="34" charset="0"/>
            </a:endParaRPr>
          </a:p>
          <a:p>
            <a:pPr marL="0" indent="0">
              <a:buNone/>
            </a:pPr>
            <a:r>
              <a:rPr lang="en-AU" sz="1800" dirty="0">
                <a:latin typeface="Calibri" panose="020F0502020204030204" pitchFamily="34" charset="0"/>
                <a:cs typeface="Calibri" panose="020F0502020204030204" pitchFamily="34" charset="0"/>
              </a:rPr>
              <a:t>Students are marked on two things: the  300 words post and the recorded collaborate session. </a:t>
            </a:r>
            <a:r>
              <a:rPr lang="en-AU" sz="1800" dirty="0" smtClean="0">
                <a:latin typeface="Calibri" panose="020F0502020204030204" pitchFamily="34" charset="0"/>
                <a:cs typeface="Calibri" panose="020F0502020204030204" pitchFamily="34" charset="0"/>
              </a:rPr>
              <a:t>Example </a:t>
            </a:r>
            <a:r>
              <a:rPr lang="en-AU" sz="1800" dirty="0">
                <a:latin typeface="Calibri" panose="020F0502020204030204" pitchFamily="34" charset="0"/>
                <a:cs typeface="Calibri" panose="020F0502020204030204" pitchFamily="34" charset="0"/>
              </a:rPr>
              <a:t>of questions are: </a:t>
            </a:r>
          </a:p>
          <a:p>
            <a:pPr marL="0" indent="0">
              <a:buNone/>
            </a:pPr>
            <a:r>
              <a:rPr lang="en-AU" sz="1800" dirty="0" smtClean="0">
                <a:latin typeface="Calibri" panose="020F0502020204030204" pitchFamily="34" charset="0"/>
                <a:cs typeface="Calibri" panose="020F0502020204030204" pitchFamily="34" charset="0"/>
              </a:rPr>
              <a:t>a</a:t>
            </a:r>
            <a:r>
              <a:rPr lang="en-AU" sz="1800" dirty="0">
                <a:latin typeface="Calibri" panose="020F0502020204030204" pitchFamily="34" charset="0"/>
                <a:cs typeface="Calibri" panose="020F0502020204030204" pitchFamily="34" charset="0"/>
              </a:rPr>
              <a:t>.	Describe organisational learning in the context of your organisation?  </a:t>
            </a:r>
          </a:p>
          <a:p>
            <a:pPr marL="0" indent="0">
              <a:buNone/>
            </a:pPr>
            <a:r>
              <a:rPr lang="en-AU" sz="1800" dirty="0">
                <a:latin typeface="Calibri" panose="020F0502020204030204" pitchFamily="34" charset="0"/>
                <a:cs typeface="Calibri" panose="020F0502020204030204" pitchFamily="34" charset="0"/>
              </a:rPr>
              <a:t>b.	As a team, please suggest one example of a good practise of organisational learning at team level in a health organisation? </a:t>
            </a:r>
            <a:endParaRPr lang="en-AU" sz="1800" dirty="0" smtClean="0">
              <a:latin typeface="Calibri" panose="020F0502020204030204" pitchFamily="34" charset="0"/>
              <a:cs typeface="Calibri" panose="020F0502020204030204" pitchFamily="34" charset="0"/>
            </a:endParaRPr>
          </a:p>
          <a:p>
            <a:endParaRPr lang="en-AU" sz="2400" dirty="0" smtClean="0">
              <a:latin typeface="Calibri" panose="020F0502020204030204" pitchFamily="34" charset="0"/>
              <a:cs typeface="Calibri" panose="020F0502020204030204" pitchFamily="34" charset="0"/>
            </a:endParaRPr>
          </a:p>
          <a:p>
            <a:endParaRPr lang="en-AU" sz="2400" dirty="0">
              <a:latin typeface="Calibri" panose="020F0502020204030204" pitchFamily="34" charset="0"/>
              <a:cs typeface="Calibri" panose="020F0502020204030204" pitchFamily="34" charset="0"/>
            </a:endParaRPr>
          </a:p>
          <a:p>
            <a:pPr marL="0" indent="0">
              <a:buNone/>
            </a:pPr>
            <a:endParaRPr lang="en-AU" dirty="0"/>
          </a:p>
        </p:txBody>
      </p:sp>
      <p:sp>
        <p:nvSpPr>
          <p:cNvPr id="3" name="Title 2"/>
          <p:cNvSpPr>
            <a:spLocks noGrp="1"/>
          </p:cNvSpPr>
          <p:nvPr>
            <p:ph type="ctrTitle"/>
          </p:nvPr>
        </p:nvSpPr>
        <p:spPr>
          <a:xfrm>
            <a:off x="332915" y="267180"/>
            <a:ext cx="7558200" cy="812086"/>
          </a:xfrm>
        </p:spPr>
        <p:txBody>
          <a:bodyPr/>
          <a:lstStyle/>
          <a:p>
            <a:r>
              <a:rPr lang="en-AU" sz="3000" dirty="0" smtClean="0">
                <a:latin typeface="Calibri" panose="020F0502020204030204" pitchFamily="34" charset="0"/>
                <a:cs typeface="Calibri" panose="020F0502020204030204" pitchFamily="34" charset="0"/>
              </a:rPr>
              <a:t>PPSE at AIHSM</a:t>
            </a:r>
            <a:endParaRPr lang="en-AU" sz="3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159297" y="2451185"/>
            <a:ext cx="2854036" cy="582110"/>
          </a:xfrm>
          <a:prstGeom prst="rect">
            <a:avLst/>
          </a:prstGeom>
        </p:spPr>
      </p:pic>
    </p:spTree>
    <p:extLst>
      <p:ext uri="{BB962C8B-B14F-4D97-AF65-F5344CB8AC3E}">
        <p14:creationId xmlns:p14="http://schemas.microsoft.com/office/powerpoint/2010/main" val="1043209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9169" y="429174"/>
            <a:ext cx="7558200" cy="812086"/>
          </a:xfrm>
        </p:spPr>
        <p:txBody>
          <a:bodyPr/>
          <a:lstStyle/>
          <a:p>
            <a:r>
              <a:rPr lang="en-AU" dirty="0" smtClean="0"/>
              <a:t>Initial findings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8901035"/>
              </p:ext>
            </p:extLst>
          </p:nvPr>
        </p:nvGraphicFramePr>
        <p:xfrm>
          <a:off x="865477" y="1814945"/>
          <a:ext cx="7558087" cy="4128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634836" y="1108364"/>
            <a:ext cx="2493819" cy="457200"/>
          </a:xfrm>
          <a:prstGeom prst="rect">
            <a:avLst/>
          </a:prstGeom>
          <a:gradFill>
            <a:gsLst>
              <a:gs pos="0">
                <a:schemeClr val="accent6">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smtClean="0">
                <a:solidFill>
                  <a:schemeClr val="tx1"/>
                </a:solidFill>
              </a:rPr>
              <a:t>Student’s view</a:t>
            </a:r>
            <a:endParaRPr lang="en-AU" b="1" dirty="0">
              <a:solidFill>
                <a:schemeClr val="tx1"/>
              </a:solidFill>
            </a:endParaRPr>
          </a:p>
        </p:txBody>
      </p:sp>
      <p:sp>
        <p:nvSpPr>
          <p:cNvPr id="8" name="Rectangle 7"/>
          <p:cNvSpPr/>
          <p:nvPr/>
        </p:nvSpPr>
        <p:spPr>
          <a:xfrm>
            <a:off x="5264322" y="1133249"/>
            <a:ext cx="2493819"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smtClean="0">
                <a:solidFill>
                  <a:schemeClr val="tx1"/>
                </a:solidFill>
              </a:rPr>
              <a:t>Academic’s view</a:t>
            </a:r>
            <a:endParaRPr lang="en-AU" b="1" dirty="0">
              <a:solidFill>
                <a:schemeClr val="tx1"/>
              </a:solidFill>
            </a:endParaRPr>
          </a:p>
        </p:txBody>
      </p:sp>
    </p:spTree>
    <p:extLst>
      <p:ext uri="{BB962C8B-B14F-4D97-AF65-F5344CB8AC3E}">
        <p14:creationId xmlns:p14="http://schemas.microsoft.com/office/powerpoint/2010/main" val="541088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351" y="1241259"/>
            <a:ext cx="8561704" cy="5298085"/>
          </a:xfrm>
        </p:spPr>
        <p:txBody>
          <a:bodyPr>
            <a:normAutofit fontScale="77500" lnSpcReduction="20000"/>
          </a:bodyPr>
          <a:lstStyle/>
          <a:p>
            <a:pPr marL="0" indent="0">
              <a:buNone/>
            </a:pPr>
            <a:r>
              <a:rPr lang="en-AU" sz="2000" dirty="0" smtClean="0"/>
              <a:t>OOPH: </a:t>
            </a:r>
          </a:p>
          <a:p>
            <a:pPr marL="0" indent="0" algn="just">
              <a:buNone/>
            </a:pPr>
            <a:r>
              <a:rPr lang="en-AU" sz="2400" dirty="0">
                <a:latin typeface="Calibri" panose="020F0502020204030204" pitchFamily="34" charset="0"/>
                <a:cs typeface="Calibri" panose="020F0502020204030204" pitchFamily="34" charset="0"/>
              </a:rPr>
              <a:t>Some of the program was quite metro centric obviously because it was a partnership with Sydney LHD, the program, so there was obviously key learning targets there. But the ability to, I guess flip that into a rural context was easy enough done when you had conversations about the differences or disparity that </a:t>
            </a:r>
            <a:r>
              <a:rPr lang="en-AU" sz="2400" dirty="0" smtClean="0">
                <a:latin typeface="Calibri" panose="020F0502020204030204" pitchFamily="34" charset="0"/>
                <a:cs typeface="Calibri" panose="020F0502020204030204" pitchFamily="34" charset="0"/>
              </a:rPr>
              <a:t>existed </a:t>
            </a:r>
            <a:r>
              <a:rPr lang="en-AU" sz="2400" dirty="0">
                <a:latin typeface="Calibri" panose="020F0502020204030204" pitchFamily="34" charset="0"/>
                <a:cs typeface="Calibri" panose="020F0502020204030204" pitchFamily="34" charset="0"/>
              </a:rPr>
              <a:t>between the two worlds</a:t>
            </a:r>
            <a:r>
              <a:rPr lang="en-AU" sz="2400" dirty="0" smtClean="0">
                <a:latin typeface="Calibri" panose="020F0502020204030204" pitchFamily="34" charset="0"/>
                <a:cs typeface="Calibri" panose="020F0502020204030204" pitchFamily="34" charset="0"/>
              </a:rPr>
              <a:t>.</a:t>
            </a:r>
          </a:p>
          <a:p>
            <a:pPr marL="0" indent="0" algn="just">
              <a:buNone/>
            </a:pPr>
            <a:endParaRPr lang="en-AU" sz="2400" dirty="0">
              <a:latin typeface="Calibri" panose="020F0502020204030204" pitchFamily="34" charset="0"/>
              <a:cs typeface="Calibri" panose="020F0502020204030204" pitchFamily="34" charset="0"/>
            </a:endParaRPr>
          </a:p>
          <a:p>
            <a:pPr marL="0" indent="0" algn="just">
              <a:buNone/>
            </a:pPr>
            <a:r>
              <a:rPr lang="en-AU" sz="2400" dirty="0">
                <a:latin typeface="Calibri" panose="020F0502020204030204" pitchFamily="34" charset="0"/>
                <a:cs typeface="Calibri" panose="020F0502020204030204" pitchFamily="34" charset="0"/>
              </a:rPr>
              <a:t>And I think if we can connect our future leaders and managers to this type of thinking, health or business management, will be a much better place going forward. Because there will be openness to shared learning and you know, taking on different views of how things could be done more easily or in a different context, at an organisational level</a:t>
            </a:r>
            <a:endParaRPr lang="en-AU" sz="2400" dirty="0" smtClean="0">
              <a:latin typeface="Calibri" panose="020F0502020204030204" pitchFamily="34" charset="0"/>
              <a:cs typeface="Calibri" panose="020F0502020204030204" pitchFamily="34" charset="0"/>
            </a:endParaRPr>
          </a:p>
          <a:p>
            <a:pPr marL="0" indent="0" algn="just">
              <a:buNone/>
            </a:pPr>
            <a:endParaRPr lang="en-AU" sz="2000" dirty="0" smtClean="0">
              <a:latin typeface="Calibri" panose="020F0502020204030204" pitchFamily="34" charset="0"/>
              <a:cs typeface="Calibri" panose="020F0502020204030204" pitchFamily="34" charset="0"/>
            </a:endParaRPr>
          </a:p>
          <a:p>
            <a:pPr marL="0" indent="0">
              <a:buNone/>
            </a:pPr>
            <a:r>
              <a:rPr lang="en-AU" sz="2000" dirty="0" smtClean="0">
                <a:latin typeface="Calibri" panose="020F0502020204030204" pitchFamily="34" charset="0"/>
                <a:cs typeface="Calibri" panose="020F0502020204030204" pitchFamily="34" charset="0"/>
              </a:rPr>
              <a:t>QGEN</a:t>
            </a:r>
            <a:r>
              <a:rPr lang="en-AU" sz="2000" dirty="0" smtClean="0">
                <a:latin typeface="Calibri" panose="020F0502020204030204" pitchFamily="34" charset="0"/>
                <a:cs typeface="Calibri" panose="020F0502020204030204" pitchFamily="34" charset="0"/>
              </a:rPr>
              <a:t>: </a:t>
            </a:r>
          </a:p>
          <a:p>
            <a:pPr marL="0" indent="0">
              <a:buNone/>
            </a:pPr>
            <a:endParaRPr lang="en-AU" sz="2000" dirty="0" smtClean="0">
              <a:latin typeface="Calibri" panose="020F0502020204030204" pitchFamily="34" charset="0"/>
              <a:cs typeface="Calibri" panose="020F0502020204030204" pitchFamily="34" charset="0"/>
            </a:endParaRPr>
          </a:p>
          <a:p>
            <a:pPr marL="0" indent="0">
              <a:buNone/>
            </a:pPr>
            <a:r>
              <a:rPr lang="en-AU" sz="2400" dirty="0" smtClean="0">
                <a:latin typeface="Calibri" panose="020F0502020204030204" pitchFamily="34" charset="0"/>
                <a:cs typeface="Calibri" panose="020F0502020204030204" pitchFamily="34" charset="0"/>
              </a:rPr>
              <a:t>The </a:t>
            </a:r>
            <a:r>
              <a:rPr lang="en-AU" sz="2400" dirty="0">
                <a:latin typeface="Calibri" panose="020F0502020204030204" pitchFamily="34" charset="0"/>
                <a:cs typeface="Calibri" panose="020F0502020204030204" pitchFamily="34" charset="0"/>
              </a:rPr>
              <a:t>other aspect </a:t>
            </a:r>
            <a:r>
              <a:rPr lang="en-AU" sz="2400" dirty="0" smtClean="0">
                <a:latin typeface="Calibri" panose="020F0502020204030204" pitchFamily="34" charset="0"/>
                <a:cs typeface="Calibri" panose="020F0502020204030204" pitchFamily="34" charset="0"/>
              </a:rPr>
              <a:t>of PPSE, which is </a:t>
            </a:r>
            <a:r>
              <a:rPr lang="en-AU" sz="2400" dirty="0">
                <a:latin typeface="Calibri" panose="020F0502020204030204" pitchFamily="34" charset="0"/>
                <a:cs typeface="Calibri" panose="020F0502020204030204" pitchFamily="34" charset="0"/>
              </a:rPr>
              <a:t>bit more </a:t>
            </a:r>
            <a:r>
              <a:rPr lang="en-AU" sz="2400" dirty="0" smtClean="0">
                <a:latin typeface="Calibri" panose="020F0502020204030204" pitchFamily="34" charset="0"/>
                <a:cs typeface="Calibri" panose="020F0502020204030204" pitchFamily="34" charset="0"/>
              </a:rPr>
              <a:t>dynamic, </a:t>
            </a:r>
            <a:r>
              <a:rPr lang="en-AU" sz="2400" dirty="0">
                <a:latin typeface="Calibri" panose="020F0502020204030204" pitchFamily="34" charset="0"/>
                <a:cs typeface="Calibri" panose="020F0502020204030204" pitchFamily="34" charset="0"/>
              </a:rPr>
              <a:t>is you'll obviously get their responses in real time and then </a:t>
            </a:r>
            <a:r>
              <a:rPr lang="en-AU" sz="2400" dirty="0" smtClean="0">
                <a:latin typeface="Calibri" panose="020F0502020204030204" pitchFamily="34" charset="0"/>
                <a:cs typeface="Calibri" panose="020F0502020204030204" pitchFamily="34" charset="0"/>
              </a:rPr>
              <a:t>, </a:t>
            </a:r>
            <a:r>
              <a:rPr lang="en-AU" sz="2400" dirty="0">
                <a:latin typeface="Calibri" panose="020F0502020204030204" pitchFamily="34" charset="0"/>
                <a:cs typeface="Calibri" panose="020F0502020204030204" pitchFamily="34" charset="0"/>
              </a:rPr>
              <a:t>again it depends what kind of learner you are, but if you're someone that learns by discussing things, it’s an easy way of learning because you have that discussion with someone, they can give you ideas, you can bounce off that.</a:t>
            </a:r>
            <a:r>
              <a:rPr lang="en-AU" sz="2400" dirty="0" smtClean="0">
                <a:latin typeface="Calibri" panose="020F0502020204030204" pitchFamily="34" charset="0"/>
                <a:cs typeface="Calibri" panose="020F0502020204030204" pitchFamily="34" charset="0"/>
              </a:rPr>
              <a:t/>
            </a:r>
            <a:br>
              <a:rPr lang="en-AU" sz="2400" dirty="0" smtClean="0">
                <a:latin typeface="Calibri" panose="020F0502020204030204" pitchFamily="34" charset="0"/>
                <a:cs typeface="Calibri" panose="020F0502020204030204" pitchFamily="34" charset="0"/>
              </a:rPr>
            </a:br>
            <a:endParaRPr lang="en-AU" sz="2400" dirty="0" smtClean="0">
              <a:latin typeface="Calibri" panose="020F0502020204030204" pitchFamily="34" charset="0"/>
              <a:cs typeface="Calibri" panose="020F0502020204030204" pitchFamily="34" charset="0"/>
            </a:endParaRPr>
          </a:p>
          <a:p>
            <a:pPr marL="0" indent="0" algn="just">
              <a:buNone/>
            </a:pPr>
            <a:endParaRPr lang="en-AU" sz="2000" dirty="0">
              <a:latin typeface="Calibri" panose="020F0502020204030204" pitchFamily="34" charset="0"/>
              <a:cs typeface="Calibri" panose="020F0502020204030204" pitchFamily="34" charset="0"/>
            </a:endParaRPr>
          </a:p>
        </p:txBody>
      </p:sp>
      <p:sp>
        <p:nvSpPr>
          <p:cNvPr id="3" name="Title 2"/>
          <p:cNvSpPr>
            <a:spLocks noGrp="1"/>
          </p:cNvSpPr>
          <p:nvPr>
            <p:ph type="ctrTitle"/>
          </p:nvPr>
        </p:nvSpPr>
        <p:spPr>
          <a:xfrm>
            <a:off x="693133" y="429174"/>
            <a:ext cx="7558200" cy="812086"/>
          </a:xfrm>
        </p:spPr>
        <p:txBody>
          <a:bodyPr/>
          <a:lstStyle/>
          <a:p>
            <a:r>
              <a:rPr lang="en-AU" dirty="0" smtClean="0"/>
              <a:t>Sample quotes from students</a:t>
            </a:r>
            <a:endParaRPr lang="en-AU" dirty="0"/>
          </a:p>
        </p:txBody>
      </p:sp>
    </p:spTree>
    <p:extLst>
      <p:ext uri="{BB962C8B-B14F-4D97-AF65-F5344CB8AC3E}">
        <p14:creationId xmlns:p14="http://schemas.microsoft.com/office/powerpoint/2010/main" val="3324480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327217"/>
            <a:ext cx="7190510" cy="1113656"/>
          </a:xfrm>
        </p:spPr>
        <p:txBody>
          <a:bodyPr>
            <a:normAutofit fontScale="90000"/>
          </a:bodyPr>
          <a:lstStyle/>
          <a:p>
            <a:r>
              <a:rPr lang="en-AU" sz="4400" dirty="0" smtClean="0">
                <a:latin typeface="Calibri" panose="020F0502020204030204" pitchFamily="34" charset="0"/>
                <a:cs typeface="Calibri" panose="020F0502020204030204" pitchFamily="34" charset="0"/>
              </a:rPr>
              <a:t>PPSE &amp; varying learning capacity of students </a:t>
            </a:r>
            <a:endParaRPr lang="en-AU" sz="4400" dirty="0">
              <a:latin typeface="Calibri" panose="020F0502020204030204" pitchFamily="34" charset="0"/>
              <a:cs typeface="Calibri" panose="020F0502020204030204" pitchFamily="34" charset="0"/>
            </a:endParaRPr>
          </a:p>
        </p:txBody>
      </p:sp>
      <p:sp>
        <p:nvSpPr>
          <p:cNvPr id="4" name="TextBox 3"/>
          <p:cNvSpPr txBox="1"/>
          <p:nvPr/>
        </p:nvSpPr>
        <p:spPr>
          <a:xfrm>
            <a:off x="609599" y="2170607"/>
            <a:ext cx="8340437" cy="3139321"/>
          </a:xfrm>
          <a:prstGeom prst="rect">
            <a:avLst/>
          </a:prstGeom>
          <a:noFill/>
        </p:spPr>
        <p:txBody>
          <a:bodyPr wrap="square" rtlCol="0">
            <a:spAutoFit/>
          </a:bodyPr>
          <a:lstStyle/>
          <a:p>
            <a:pPr marL="285750" indent="-285750">
              <a:buFont typeface="Arial" panose="020B0604020202020204" pitchFamily="34" charset="0"/>
              <a:buChar char="•"/>
            </a:pPr>
            <a:r>
              <a:rPr lang="en-AU" dirty="0" smtClean="0"/>
              <a:t>Different job positions allow different level of transferring of learning </a:t>
            </a:r>
            <a:br>
              <a:rPr lang="en-AU" dirty="0" smtClean="0"/>
            </a:br>
            <a:endParaRPr lang="en-AU" dirty="0" smtClean="0"/>
          </a:p>
          <a:p>
            <a:pPr marL="285750" indent="-285750">
              <a:buFont typeface="Arial" panose="020B0604020202020204" pitchFamily="34" charset="0"/>
              <a:buChar char="•"/>
            </a:pPr>
            <a:r>
              <a:rPr lang="en-AU" dirty="0" smtClean="0"/>
              <a:t>What type of learner the student is? Some learn better with discussion, but some others prefer to learn and reflect on their own</a:t>
            </a:r>
            <a:br>
              <a:rPr lang="en-AU" dirty="0" smtClean="0"/>
            </a:br>
            <a:endParaRPr lang="en-AU" dirty="0" smtClean="0"/>
          </a:p>
          <a:p>
            <a:pPr marL="285750" indent="-285750">
              <a:buFont typeface="Arial" panose="020B0604020202020204" pitchFamily="34" charset="0"/>
              <a:buChar char="•"/>
            </a:pPr>
            <a:r>
              <a:rPr lang="en-AU" dirty="0" smtClean="0"/>
              <a:t>The technology matters might be more difficult for remote students </a:t>
            </a:r>
            <a:br>
              <a:rPr lang="en-AU" dirty="0" smtClean="0"/>
            </a:br>
            <a:endParaRPr lang="en-AU" dirty="0" smtClean="0"/>
          </a:p>
          <a:p>
            <a:pPr marL="285750" indent="-285750">
              <a:buFont typeface="Arial" panose="020B0604020202020204" pitchFamily="34" charset="0"/>
              <a:buChar char="•"/>
            </a:pPr>
            <a:r>
              <a:rPr lang="en-AU" dirty="0" smtClean="0"/>
              <a:t>Does the student have openness to make constructive use of others’ feedback? This point came from the academics. </a:t>
            </a:r>
            <a:br>
              <a:rPr lang="en-AU" dirty="0" smtClean="0"/>
            </a:b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848625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search Wee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Managing Challenging Behaviours 15.13.13</Template>
  <TotalTime>1431</TotalTime>
  <Words>701</Words>
  <Application>Microsoft Office PowerPoint</Application>
  <PresentationFormat>On-screen Show (4:3)</PresentationFormat>
  <Paragraphs>86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SimSun</vt:lpstr>
      <vt:lpstr>Arial</vt:lpstr>
      <vt:lpstr>Calibri</vt:lpstr>
      <vt:lpstr>Courier New</vt:lpstr>
      <vt:lpstr>Rockwell</vt:lpstr>
      <vt:lpstr>Wingdings</vt:lpstr>
      <vt:lpstr>Research Week Template</vt:lpstr>
      <vt:lpstr>PowerPoint Presentation</vt:lpstr>
      <vt:lpstr>ACKNOWLEDGEMENT OF COUNTRY</vt:lpstr>
      <vt:lpstr>Outline</vt:lpstr>
      <vt:lpstr>What is peer to peer synchronous engagement (PPSE)</vt:lpstr>
      <vt:lpstr>PPSE experiment and student engagement</vt:lpstr>
      <vt:lpstr>PPSE at AIHSM</vt:lpstr>
      <vt:lpstr>Initial findings </vt:lpstr>
      <vt:lpstr>Sample quotes from students</vt:lpstr>
      <vt:lpstr>PPSE &amp; varying learning capacity of students </vt:lpstr>
      <vt:lpstr>Biggs, J., &amp; Tang, C. (2011). Teaching for quality learning at university: McGraw-Hill Education.  Bower, M., Kenney, J., Dalgarno, B., Lee, M., &amp; Kennedy, G. (2013). Blended synchronous learning: Patterns and principles for simultaneously engaging co-located and distributed learners. Paper presented at the 30th Ascilite Conference Macquarie University, Sydney.   Del Valle, R., &amp; Duffy, T. M. (2009). Online learning: Learner characteristics and their approaches to managing learning. Instructional Science, 37(2), 129-149.   Holzweiss, P. C., Joyner, S. A., Fuller, M. B., Henderson, S., &amp; Young, R. (2014). Online graduate students’ perceptions of best learning experiences. Distance Education, 35(3), 311-323.  doi:10.1080/01587919.2015.955262  Lave, J., &amp; Wenger, E. (1991). Situated Learning: Legitimate Peripheral Participation. Cambridge: Cambridge University Press.  MacNeill, H., Telner, D., Sparaggis-Agaliotis, A., &amp; Hanna, E. (2014). All for one and one for all: understanding health professionals' experience in individual versus collaborative online learning. J Contin Educ Health Prof, 34(2), 102-111. doi:10.1002/chp.21226  Vygotskii, L. S. (1962). Thought and language. Cambridge: M.I.T. Press, Massachusetts Institute of Technology.  Watts, H., Malliris, M., &amp; Billingham, O. (2015). Online Peer Assisted Learning: Reporting on practice. Journal of Peer Learning, 8(1), 85-104.         </vt:lpstr>
      <vt:lpstr>PowerPoint Presentation</vt:lpstr>
    </vt:vector>
  </TitlesOfParts>
  <Company>mcmoffatt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Masterbrand Title Page</dc:title>
  <dc:creator>Caitlin Moffatt</dc:creator>
  <cp:lastModifiedBy>Nazlee Siddiqui</cp:lastModifiedBy>
  <cp:revision>103</cp:revision>
  <dcterms:created xsi:type="dcterms:W3CDTF">2015-06-16T05:59:50Z</dcterms:created>
  <dcterms:modified xsi:type="dcterms:W3CDTF">2016-12-04T17:25:23Z</dcterms:modified>
</cp:coreProperties>
</file>