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4"/>
  </p:notesMasterIdLst>
  <p:handoutMasterIdLst>
    <p:handoutMasterId r:id="rId15"/>
  </p:handoutMasterIdLst>
  <p:sldIdLst>
    <p:sldId id="256" r:id="rId2"/>
    <p:sldId id="257" r:id="rId3"/>
    <p:sldId id="260" r:id="rId4"/>
    <p:sldId id="261" r:id="rId5"/>
    <p:sldId id="266" r:id="rId6"/>
    <p:sldId id="264" r:id="rId7"/>
    <p:sldId id="263" r:id="rId8"/>
    <p:sldId id="265" r:id="rId9"/>
    <p:sldId id="267" r:id="rId10"/>
    <p:sldId id="268" r:id="rId11"/>
    <p:sldId id="269" r:id="rId12"/>
    <p:sldId id="270" r:id="rId13"/>
  </p:sldIdLst>
  <p:sldSz cx="6858000" cy="51435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77372" autoAdjust="0"/>
  </p:normalViewPr>
  <p:slideViewPr>
    <p:cSldViewPr>
      <p:cViewPr varScale="1">
        <p:scale>
          <a:sx n="113" d="100"/>
          <a:sy n="113" d="100"/>
        </p:scale>
        <p:origin x="1794" y="102"/>
      </p:cViewPr>
      <p:guideLst>
        <p:guide orient="horz" pos="1620"/>
        <p:guide pos="2160"/>
      </p:guideLst>
    </p:cSldViewPr>
  </p:slideViewPr>
  <p:notesTextViewPr>
    <p:cViewPr>
      <p:scale>
        <a:sx n="1" d="1"/>
        <a:sy n="1" d="1"/>
      </p:scale>
      <p:origin x="0" y="0"/>
    </p:cViewPr>
  </p:notesTextViewPr>
  <p:notesViewPr>
    <p:cSldViewPr>
      <p:cViewPr varScale="1">
        <p:scale>
          <a:sx n="101" d="100"/>
          <a:sy n="101" d="100"/>
        </p:scale>
        <p:origin x="355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4EEDF9-B4E9-405F-847D-1CC9C244DE03}" type="slidenum">
              <a:rPr lang="en-AU" smtClean="0">
                <a:latin typeface="Arial" panose="020B0604020202020204" pitchFamily="34" charset="0"/>
                <a:cs typeface="Arial" panose="020B0604020202020204" pitchFamily="34" charset="0"/>
              </a:rPr>
              <a:t>‹#›</a:t>
            </a:fld>
            <a:endParaRPr lang="en-AU">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0924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8A1CE787-5912-4FD8-98D3-100E90259CAC}" type="datetimeFigureOut">
              <a:rPr lang="en-AU" smtClean="0"/>
              <a:pPr/>
              <a:t>5/12/2016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4C03438C-63EF-40F6-8E22-B06BF0BD39C8}" type="slidenum">
              <a:rPr lang="en-AU" smtClean="0"/>
              <a:pPr/>
              <a:t>‹#›</a:t>
            </a:fld>
            <a:endParaRPr lang="en-AU"/>
          </a:p>
        </p:txBody>
      </p:sp>
    </p:spTree>
    <p:extLst>
      <p:ext uri="{BB962C8B-B14F-4D97-AF65-F5344CB8AC3E}">
        <p14:creationId xmlns:p14="http://schemas.microsoft.com/office/powerpoint/2010/main" val="4022751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Introductions: Maree</a:t>
            </a:r>
            <a:r>
              <a:rPr lang="en-AU" baseline="0" dirty="0" smtClean="0"/>
              <a:t> and Annette</a:t>
            </a:r>
            <a:endParaRPr lang="en-AU" dirty="0" smtClean="0"/>
          </a:p>
          <a:p>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1</a:t>
            </a:fld>
            <a:endParaRPr lang="en-AU"/>
          </a:p>
        </p:txBody>
      </p:sp>
    </p:spTree>
    <p:extLst>
      <p:ext uri="{BB962C8B-B14F-4D97-AF65-F5344CB8AC3E}">
        <p14:creationId xmlns:p14="http://schemas.microsoft.com/office/powerpoint/2010/main" val="416120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Maree</a:t>
            </a:r>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10</a:t>
            </a:fld>
            <a:endParaRPr lang="en-AU"/>
          </a:p>
        </p:txBody>
      </p:sp>
    </p:spTree>
    <p:extLst>
      <p:ext uri="{BB962C8B-B14F-4D97-AF65-F5344CB8AC3E}">
        <p14:creationId xmlns:p14="http://schemas.microsoft.com/office/powerpoint/2010/main" val="248178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AU" dirty="0" smtClean="0"/>
              <a:t>Maree</a:t>
            </a:r>
          </a:p>
          <a:p>
            <a:r>
              <a:rPr lang="en-AU" dirty="0" smtClean="0"/>
              <a:t>Previously managed</a:t>
            </a:r>
            <a:r>
              <a:rPr lang="en-AU" baseline="0" dirty="0" smtClean="0"/>
              <a:t> on individual campuses by </a:t>
            </a:r>
            <a:r>
              <a:rPr lang="en-AU" baseline="0" dirty="0" smtClean="0"/>
              <a:t>lecturers </a:t>
            </a:r>
            <a:r>
              <a:rPr lang="en-AU" baseline="0" dirty="0" smtClean="0"/>
              <a:t>with an interest in supporting students</a:t>
            </a:r>
          </a:p>
          <a:p>
            <a:r>
              <a:rPr lang="en-AU" baseline="0" dirty="0" smtClean="0"/>
              <a:t>Several different models used</a:t>
            </a:r>
          </a:p>
          <a:p>
            <a:r>
              <a:rPr lang="en-AU" baseline="0" dirty="0" smtClean="0"/>
              <a:t>Teams collaborated to plan this session and included academics and student </a:t>
            </a:r>
            <a:r>
              <a:rPr lang="en-AU" baseline="0" dirty="0" smtClean="0"/>
              <a:t>advisors</a:t>
            </a:r>
          </a:p>
          <a:p>
            <a:r>
              <a:rPr lang="en-AU" baseline="0" dirty="0" smtClean="0"/>
              <a:t>With the roll out of the new BN and introduction of the new RN Standards for practice, these workshops were developed …</a:t>
            </a:r>
          </a:p>
          <a:p>
            <a:r>
              <a:rPr lang="en-AU" baseline="0" dirty="0" smtClean="0"/>
              <a:t>Whilst this year this was a QA activity in the T and L space, the feedback from students was very positive and we intend to repeat the workshops in 2017 and incorporate ethics approval so that we can disseminate this information further than UTAS teaching forum such as Teaching matters.</a:t>
            </a:r>
            <a:endParaRPr lang="en-AU" dirty="0"/>
          </a:p>
        </p:txBody>
      </p:sp>
      <p:sp>
        <p:nvSpPr>
          <p:cNvPr id="4" name="Slide Number Placeholder 3"/>
          <p:cNvSpPr>
            <a:spLocks noGrp="1"/>
          </p:cNvSpPr>
          <p:nvPr>
            <p:ph type="sldNum" sz="quarter" idx="10"/>
          </p:nvPr>
        </p:nvSpPr>
        <p:spPr/>
        <p:txBody>
          <a:bodyPr/>
          <a:lstStyle/>
          <a:p>
            <a:fld id="{99B5B697-8922-43FB-93CC-6AFA9E02C021}" type="slidenum">
              <a:rPr lang="en-AU" smtClean="0"/>
              <a:t>2</a:t>
            </a:fld>
            <a:endParaRPr lang="en-AU" dirty="0"/>
          </a:p>
        </p:txBody>
      </p:sp>
    </p:spTree>
    <p:extLst>
      <p:ext uri="{BB962C8B-B14F-4D97-AF65-F5344CB8AC3E}">
        <p14:creationId xmlns:p14="http://schemas.microsoft.com/office/powerpoint/2010/main" val="1053857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Maree</a:t>
            </a:r>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3</a:t>
            </a:fld>
            <a:endParaRPr lang="en-AU"/>
          </a:p>
        </p:txBody>
      </p:sp>
    </p:spTree>
    <p:extLst>
      <p:ext uri="{BB962C8B-B14F-4D97-AF65-F5344CB8AC3E}">
        <p14:creationId xmlns:p14="http://schemas.microsoft.com/office/powerpoint/2010/main" val="320249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Maree</a:t>
            </a:r>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4</a:t>
            </a:fld>
            <a:endParaRPr lang="en-AU"/>
          </a:p>
        </p:txBody>
      </p:sp>
    </p:spTree>
    <p:extLst>
      <p:ext uri="{BB962C8B-B14F-4D97-AF65-F5344CB8AC3E}">
        <p14:creationId xmlns:p14="http://schemas.microsoft.com/office/powerpoint/2010/main" val="3528723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Annette</a:t>
            </a:r>
          </a:p>
          <a:p>
            <a:r>
              <a:rPr lang="en-AU" dirty="0" smtClean="0"/>
              <a:t>A very important concept for</a:t>
            </a:r>
            <a:r>
              <a:rPr lang="en-AU" baseline="0" dirty="0" smtClean="0"/>
              <a:t> students to grasp </a:t>
            </a:r>
            <a:r>
              <a:rPr lang="en-AU" baseline="0" dirty="0" smtClean="0"/>
              <a:t>in terms of expectations before </a:t>
            </a:r>
            <a:r>
              <a:rPr lang="en-AU" baseline="0" dirty="0" smtClean="0"/>
              <a:t>they enter the practice setting is the change </a:t>
            </a:r>
            <a:r>
              <a:rPr lang="en-AU" baseline="0" dirty="0" smtClean="0"/>
              <a:t>of </a:t>
            </a:r>
            <a:r>
              <a:rPr lang="en-AU" baseline="0" dirty="0" smtClean="0"/>
              <a:t>their learning.</a:t>
            </a:r>
          </a:p>
          <a:p>
            <a:r>
              <a:rPr lang="en-AU" baseline="0" dirty="0" smtClean="0"/>
              <a:t>University – student centred – student learning is the priority and multiple supports are put in place for the student to learn.</a:t>
            </a:r>
          </a:p>
          <a:p>
            <a:r>
              <a:rPr lang="en-AU" baseline="0" dirty="0" smtClean="0"/>
              <a:t>In PEP – the patient is the priority, and although </a:t>
            </a:r>
            <a:r>
              <a:rPr lang="en-AU" baseline="0" dirty="0" smtClean="0"/>
              <a:t>their supervisors </a:t>
            </a:r>
            <a:r>
              <a:rPr lang="en-AU" baseline="0" dirty="0" smtClean="0"/>
              <a:t>want to facilitate </a:t>
            </a:r>
            <a:r>
              <a:rPr lang="en-AU" baseline="0" dirty="0" err="1" smtClean="0"/>
              <a:t>theirr</a:t>
            </a:r>
            <a:r>
              <a:rPr lang="en-AU" baseline="0" dirty="0" smtClean="0"/>
              <a:t> </a:t>
            </a:r>
            <a:r>
              <a:rPr lang="en-AU" baseline="0" dirty="0" smtClean="0"/>
              <a:t>learning in practice, the patient must come first.</a:t>
            </a:r>
          </a:p>
          <a:p>
            <a:r>
              <a:rPr lang="en-AU" baseline="0" dirty="0" smtClean="0"/>
              <a:t>So there will be times when staff cannot allow </a:t>
            </a:r>
            <a:r>
              <a:rPr lang="en-AU" baseline="0" dirty="0" smtClean="0"/>
              <a:t>the student </a:t>
            </a:r>
            <a:r>
              <a:rPr lang="en-AU" baseline="0" dirty="0" smtClean="0"/>
              <a:t>to perform a skill or take time to teach </a:t>
            </a:r>
            <a:r>
              <a:rPr lang="en-AU" baseline="0" dirty="0" smtClean="0"/>
              <a:t>them </a:t>
            </a:r>
            <a:r>
              <a:rPr lang="en-AU" baseline="0" dirty="0" smtClean="0"/>
              <a:t>as the patient needs immediate care for whatever reason.</a:t>
            </a:r>
          </a:p>
          <a:p>
            <a:r>
              <a:rPr lang="en-AU" baseline="0" dirty="0" smtClean="0"/>
              <a:t>This is something that some students struggle with, and feel disadvantaged when their learning needs are not prioritised by staff.</a:t>
            </a:r>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5</a:t>
            </a:fld>
            <a:endParaRPr lang="en-AU"/>
          </a:p>
        </p:txBody>
      </p:sp>
    </p:spTree>
    <p:extLst>
      <p:ext uri="{BB962C8B-B14F-4D97-AF65-F5344CB8AC3E}">
        <p14:creationId xmlns:p14="http://schemas.microsoft.com/office/powerpoint/2010/main" val="3000535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Annette</a:t>
            </a:r>
          </a:p>
          <a:p>
            <a:r>
              <a:rPr lang="en-AU" dirty="0" smtClean="0"/>
              <a:t>We asked the students to write on different</a:t>
            </a:r>
            <a:r>
              <a:rPr lang="en-AU" baseline="0" dirty="0" smtClean="0"/>
              <a:t> coloured post its one thing most looking forward to in PEP, and one thing least looking forward to.</a:t>
            </a:r>
            <a:endParaRPr lang="en-AU" dirty="0" smtClean="0"/>
          </a:p>
          <a:p>
            <a:r>
              <a:rPr lang="en-AU" dirty="0" smtClean="0"/>
              <a:t>We quickly collated </a:t>
            </a:r>
            <a:r>
              <a:rPr lang="en-AU" dirty="0" smtClean="0"/>
              <a:t>them into </a:t>
            </a:r>
            <a:r>
              <a:rPr lang="en-AU" dirty="0" smtClean="0"/>
              <a:t>groups of similar thoughts and feelings</a:t>
            </a:r>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6</a:t>
            </a:fld>
            <a:endParaRPr lang="en-AU"/>
          </a:p>
        </p:txBody>
      </p:sp>
    </p:spTree>
    <p:extLst>
      <p:ext uri="{BB962C8B-B14F-4D97-AF65-F5344CB8AC3E}">
        <p14:creationId xmlns:p14="http://schemas.microsoft.com/office/powerpoint/2010/main" val="2499959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Annette</a:t>
            </a:r>
            <a:endParaRPr lang="en-AU" dirty="0" smtClean="0"/>
          </a:p>
          <a:p>
            <a:endParaRPr lang="en-AU" baseline="0" dirty="0" smtClean="0"/>
          </a:p>
          <a:p>
            <a:r>
              <a:rPr lang="en-AU" baseline="0" dirty="0" smtClean="0"/>
              <a:t>Within </a:t>
            </a:r>
            <a:r>
              <a:rPr lang="en-AU" baseline="0" dirty="0" smtClean="0"/>
              <a:t>the nursing literature the exposure to ‘real-life’ patients provides a completely different medium to learning compared to what occurs in the classroom and students do consider that PEP offers the most learning and opportunity within the degree.  Confirmation of career path is also a key factor.  Research shows that the quality of a students first experience in PEP can ‘make or break’ both their career choice or set an expectation (positive or negative) or all subsequent PEP that follow it.</a:t>
            </a:r>
          </a:p>
          <a:p>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7</a:t>
            </a:fld>
            <a:endParaRPr lang="en-AU"/>
          </a:p>
        </p:txBody>
      </p:sp>
    </p:spTree>
    <p:extLst>
      <p:ext uri="{BB962C8B-B14F-4D97-AF65-F5344CB8AC3E}">
        <p14:creationId xmlns:p14="http://schemas.microsoft.com/office/powerpoint/2010/main" val="3787199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ＭＳ Ｐゴシック" charset="0"/>
                <a:cs typeface="ＭＳ Ｐゴシック" charset="0"/>
              </a:rPr>
              <a:t>Annette</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ＭＳ Ｐゴシック" charset="0"/>
                <a:cs typeface="ＭＳ Ｐゴシック" charset="0"/>
              </a:rPr>
              <a:t>Anxiety/nervousness of being in a new environment. Fear of the unknown-where to go/travelling</a:t>
            </a:r>
            <a:r>
              <a:rPr lang="en-US" sz="1200" kern="1200" baseline="0" dirty="0" smtClean="0">
                <a:solidFill>
                  <a:schemeClr val="tx1"/>
                </a:solidFill>
                <a:effectLst/>
                <a:latin typeface="Arial" panose="020B0604020202020204" pitchFamily="34" charset="0"/>
                <a:ea typeface="ＭＳ Ｐゴシック" charset="0"/>
                <a:cs typeface="ＭＳ Ｐゴシック" charset="0"/>
              </a:rPr>
              <a:t> (logistics), clinical culture/expectations,</a:t>
            </a:r>
            <a:endParaRPr lang="en-AU" sz="1200" kern="1200" dirty="0" smtClean="0">
              <a:solidFill>
                <a:schemeClr val="tx1"/>
              </a:solidFill>
              <a:effectLst/>
              <a:latin typeface="Arial" panose="020B0604020202020204" pitchFamily="34" charset="0"/>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ＭＳ Ｐゴシック" charset="0"/>
                <a:cs typeface="ＭＳ Ｐゴシック" charset="0"/>
              </a:rPr>
              <a:t>Not knowing what is expected of them – what knowledge they should recall</a:t>
            </a:r>
            <a:endParaRPr lang="en-AU" sz="1200" kern="1200" dirty="0" smtClean="0">
              <a:solidFill>
                <a:schemeClr val="tx1"/>
              </a:solidFill>
              <a:effectLst/>
              <a:latin typeface="Arial" panose="020B0604020202020204" pitchFamily="34" charset="0"/>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ＭＳ Ｐゴシック" charset="0"/>
                <a:cs typeface="ＭＳ Ｐゴシック" charset="0"/>
              </a:rPr>
              <a:t>Being put on the spot and not knowing what I’m </a:t>
            </a:r>
            <a:r>
              <a:rPr lang="en-US" sz="1200" kern="1200" dirty="0" smtClean="0">
                <a:solidFill>
                  <a:schemeClr val="tx1"/>
                </a:solidFill>
                <a:effectLst/>
                <a:latin typeface="Arial" panose="020B0604020202020204" pitchFamily="34" charset="0"/>
                <a:ea typeface="ＭＳ Ｐゴシック" charset="0"/>
                <a:cs typeface="ＭＳ Ｐゴシック" charset="0"/>
              </a:rPr>
              <a:t>doing</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ＭＳ Ｐゴシック" charset="0"/>
                <a:cs typeface="ＭＳ Ｐゴシック" charset="0"/>
              </a:rPr>
              <a:t>Unknown</a:t>
            </a:r>
            <a:r>
              <a:rPr lang="en-US" sz="1200" kern="1200" baseline="0" dirty="0" smtClean="0">
                <a:solidFill>
                  <a:schemeClr val="tx1"/>
                </a:solidFill>
                <a:effectLst/>
                <a:latin typeface="Arial" panose="020B0604020202020204" pitchFamily="34" charset="0"/>
                <a:ea typeface="ＭＳ Ｐゴシック" charset="0"/>
                <a:cs typeface="ＭＳ Ｐゴシック" charset="0"/>
              </a:rPr>
              <a:t> feelings when confronted or overwhelmed by exhaustion, death, bodily fluids – Poo </a:t>
            </a:r>
            <a:r>
              <a:rPr lang="en-US" sz="1200" kern="1200" baseline="0" dirty="0" err="1" smtClean="0">
                <a:solidFill>
                  <a:schemeClr val="tx1"/>
                </a:solidFill>
                <a:effectLst/>
                <a:latin typeface="Arial" panose="020B0604020202020204" pitchFamily="34" charset="0"/>
                <a:ea typeface="ＭＳ Ｐゴシック" charset="0"/>
                <a:cs typeface="ＭＳ Ｐゴシック" charset="0"/>
              </a:rPr>
              <a:t>emojis</a:t>
            </a:r>
            <a:r>
              <a:rPr lang="en-US" sz="1200" kern="1200" baseline="0" dirty="0" smtClean="0">
                <a:solidFill>
                  <a:schemeClr val="tx1"/>
                </a:solidFill>
                <a:effectLst/>
                <a:latin typeface="Arial" panose="020B0604020202020204" pitchFamily="34" charset="0"/>
                <a:ea typeface="ＭＳ Ｐゴシック" charset="0"/>
                <a:cs typeface="ＭＳ Ｐゴシック" charset="0"/>
              </a:rPr>
              <a:t> and sketches were found on several </a:t>
            </a:r>
            <a:r>
              <a:rPr lang="en-US" sz="1200" kern="1200" baseline="0" dirty="0" err="1" smtClean="0">
                <a:solidFill>
                  <a:schemeClr val="tx1"/>
                </a:solidFill>
                <a:effectLst/>
                <a:latin typeface="Arial" panose="020B0604020202020204" pitchFamily="34" charset="0"/>
                <a:ea typeface="ＭＳ Ｐゴシック" charset="0"/>
                <a:cs typeface="ＭＳ Ｐゴシック" charset="0"/>
              </a:rPr>
              <a:t>postits</a:t>
            </a:r>
            <a:endParaRPr lang="en-US" sz="1200" kern="1200" dirty="0" smtClean="0">
              <a:solidFill>
                <a:schemeClr val="tx1"/>
              </a:solidFill>
              <a:effectLst/>
              <a:latin typeface="Arial" panose="020B0604020202020204" pitchFamily="34" charset="0"/>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Arial" panose="020B0604020202020204" pitchFamily="34" charset="0"/>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ＭＳ Ｐゴシック" charset="0"/>
                <a:cs typeface="ＭＳ Ｐゴシック" charset="0"/>
              </a:rPr>
              <a:t>Making mistakes – hurting a patient or getting into trouble</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ＭＳ Ｐゴシック" charset="0"/>
                <a:cs typeface="ＭＳ Ｐゴシック" charset="0"/>
              </a:rPr>
              <a:t>Negative</a:t>
            </a:r>
            <a:r>
              <a:rPr lang="en-US" sz="1200" kern="1200" baseline="0" dirty="0" smtClean="0">
                <a:solidFill>
                  <a:schemeClr val="tx1"/>
                </a:solidFill>
                <a:effectLst/>
                <a:latin typeface="Arial" panose="020B0604020202020204" pitchFamily="34" charset="0"/>
                <a:ea typeface="ＭＳ Ｐゴシック" charset="0"/>
                <a:cs typeface="ＭＳ Ｐゴシック" charset="0"/>
              </a:rPr>
              <a:t> supervisors ‘ mean nurses” – interestingly they have not yet had a PEP experience so where does this fear come from</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Arial" panose="020B0604020202020204" pitchFamily="34" charset="0"/>
                <a:ea typeface="ＭＳ Ｐゴシック" charset="0"/>
                <a:cs typeface="ＭＳ Ｐゴシック" charset="0"/>
              </a:rPr>
              <a:t>Confirmation of career choice – this is also in the ‘most looking forward to’ section.  Students here were concerned that their experience would inform them that this is not their career of choice.</a:t>
            </a:r>
            <a:endParaRPr lang="en-AU" sz="1200" kern="1200" dirty="0" smtClean="0">
              <a:solidFill>
                <a:schemeClr val="tx1"/>
              </a:solidFill>
              <a:effectLst/>
              <a:latin typeface="Arial" panose="020B0604020202020204" pitchFamily="34" charset="0"/>
              <a:ea typeface="ＭＳ Ｐゴシック" charset="0"/>
              <a:cs typeface="ＭＳ Ｐゴシック" charset="0"/>
            </a:endParaRPr>
          </a:p>
          <a:p>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8</a:t>
            </a:fld>
            <a:endParaRPr lang="en-AU"/>
          </a:p>
        </p:txBody>
      </p:sp>
    </p:spTree>
    <p:extLst>
      <p:ext uri="{BB962C8B-B14F-4D97-AF65-F5344CB8AC3E}">
        <p14:creationId xmlns:p14="http://schemas.microsoft.com/office/powerpoint/2010/main" val="1143953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Maree</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Common scenarios were presented which closely aligned to the themes articulated by </a:t>
            </a:r>
            <a:r>
              <a:rPr lang="en-GB" dirty="0" smtClean="0"/>
              <a:t>students – roll play, small group discussion</a:t>
            </a:r>
            <a:endParaRPr lang="en-AU" dirty="0" smtClean="0"/>
          </a:p>
          <a:p>
            <a:endParaRPr lang="en-AU" dirty="0" smtClean="0"/>
          </a:p>
          <a:p>
            <a:r>
              <a:rPr lang="en-AU" dirty="0" smtClean="0"/>
              <a:t>Link</a:t>
            </a:r>
            <a:r>
              <a:rPr lang="en-AU" baseline="0" dirty="0" smtClean="0"/>
              <a:t> to ‘fear of making mistakes’ - w</a:t>
            </a:r>
            <a:r>
              <a:rPr lang="en-AU" dirty="0" smtClean="0"/>
              <a:t>ant them to feel sure about scope and safe</a:t>
            </a:r>
            <a:r>
              <a:rPr lang="en-AU" baseline="0" dirty="0" smtClean="0"/>
              <a:t> in their </a:t>
            </a:r>
            <a:r>
              <a:rPr lang="en-AU" dirty="0" smtClean="0"/>
              <a:t>decision making</a:t>
            </a:r>
          </a:p>
          <a:p>
            <a:r>
              <a:rPr lang="en-AU" dirty="0" smtClean="0"/>
              <a:t>Prof</a:t>
            </a:r>
            <a:r>
              <a:rPr lang="en-AU" baseline="0" dirty="0" smtClean="0"/>
              <a:t> relationships &amp; feedback – links to negative preceptors &amp; how to demonstrate knowledge (didn’t worry students as much but our experience – it is an issue in PEP therefore </a:t>
            </a:r>
            <a:r>
              <a:rPr lang="en-AU" baseline="0" dirty="0" err="1" smtClean="0"/>
              <a:t>preempting</a:t>
            </a:r>
            <a:r>
              <a:rPr lang="en-AU" baseline="0" dirty="0" smtClean="0"/>
              <a:t>).</a:t>
            </a:r>
          </a:p>
          <a:p>
            <a:endParaRPr lang="en-AU" dirty="0"/>
          </a:p>
        </p:txBody>
      </p:sp>
      <p:sp>
        <p:nvSpPr>
          <p:cNvPr id="4" name="Slide Number Placeholder 3"/>
          <p:cNvSpPr>
            <a:spLocks noGrp="1"/>
          </p:cNvSpPr>
          <p:nvPr>
            <p:ph type="sldNum" sz="quarter" idx="10"/>
          </p:nvPr>
        </p:nvSpPr>
        <p:spPr/>
        <p:txBody>
          <a:bodyPr/>
          <a:lstStyle/>
          <a:p>
            <a:fld id="{4C03438C-63EF-40F6-8E22-B06BF0BD39C8}" type="slidenum">
              <a:rPr lang="en-AU" smtClean="0"/>
              <a:pPr/>
              <a:t>9</a:t>
            </a:fld>
            <a:endParaRPr lang="en-AU"/>
          </a:p>
        </p:txBody>
      </p:sp>
    </p:spTree>
    <p:extLst>
      <p:ext uri="{BB962C8B-B14F-4D97-AF65-F5344CB8AC3E}">
        <p14:creationId xmlns:p14="http://schemas.microsoft.com/office/powerpoint/2010/main" val="1601706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4634" y="1597822"/>
            <a:ext cx="6588732" cy="1102519"/>
          </a:xfrm>
        </p:spPr>
        <p:txBody>
          <a:bodyPr>
            <a:normAutofit/>
          </a:bodyPr>
          <a:lstStyle>
            <a:lvl1pPr algn="ctr">
              <a:defRPr sz="3200" b="1">
                <a:solidFill>
                  <a:schemeClr val="accent6"/>
                </a:solidFill>
                <a:latin typeface="Rockwell" panose="02060603020205020403" pitchFamily="18" charset="0"/>
              </a:defRPr>
            </a:lvl1pPr>
          </a:lstStyle>
          <a:p>
            <a:r>
              <a:rPr lang="en-US" smtClean="0"/>
              <a:t>Click to edit Master title style</a:t>
            </a:r>
            <a:endParaRPr lang="en-AU" dirty="0"/>
          </a:p>
        </p:txBody>
      </p:sp>
      <p:sp>
        <p:nvSpPr>
          <p:cNvPr id="3" name="Subtitle 2"/>
          <p:cNvSpPr>
            <a:spLocks noGrp="1"/>
          </p:cNvSpPr>
          <p:nvPr>
            <p:ph type="subTitle" idx="1"/>
          </p:nvPr>
        </p:nvSpPr>
        <p:spPr>
          <a:xfrm>
            <a:off x="1028700" y="2914650"/>
            <a:ext cx="4800600" cy="1314450"/>
          </a:xfrm>
        </p:spPr>
        <p:txBody>
          <a:bodyPr anchor="ctr" anchorCtr="0">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4" name="Date Placeholder 3"/>
          <p:cNvSpPr>
            <a:spLocks noGrp="1"/>
          </p:cNvSpPr>
          <p:nvPr>
            <p:ph type="dt" sz="half" idx="10"/>
          </p:nvPr>
        </p:nvSpPr>
        <p:spPr>
          <a:xfrm>
            <a:off x="5049180" y="4803998"/>
            <a:ext cx="513438" cy="273844"/>
          </a:xfrm>
        </p:spPr>
        <p:txBody>
          <a:bodyPr/>
          <a:lstStyle>
            <a:lvl1pPr>
              <a:defRPr/>
            </a:lvl1pPr>
          </a:lstStyle>
          <a:p>
            <a:fld id="{C9C0C966-BC64-4C11-8E83-393312400649}" type="datetime1">
              <a:rPr lang="en-AU" smtClean="0"/>
              <a:pPr/>
              <a:t>5/12/2016</a:t>
            </a:fld>
            <a:endParaRPr lang="en-AU" dirty="0"/>
          </a:p>
        </p:txBody>
      </p:sp>
      <p:sp>
        <p:nvSpPr>
          <p:cNvPr id="5" name="Footer Placeholder 4"/>
          <p:cNvSpPr>
            <a:spLocks noGrp="1"/>
          </p:cNvSpPr>
          <p:nvPr>
            <p:ph type="ftr" sz="quarter" idx="11"/>
          </p:nvPr>
        </p:nvSpPr>
        <p:spPr>
          <a:xfrm>
            <a:off x="1916832" y="4803998"/>
            <a:ext cx="3132348" cy="273844"/>
          </a:xfrm>
        </p:spPr>
        <p:txBody>
          <a:bodyPr/>
          <a:lstStyle>
            <a:lvl1pPr>
              <a:defRPr/>
            </a:lvl1pPr>
          </a:lstStyle>
          <a:p>
            <a:endParaRPr lang="en-AU" dirty="0"/>
          </a:p>
        </p:txBody>
      </p:sp>
      <p:sp>
        <p:nvSpPr>
          <p:cNvPr id="6" name="Slide Number Placeholder 5"/>
          <p:cNvSpPr>
            <a:spLocks noGrp="1"/>
          </p:cNvSpPr>
          <p:nvPr>
            <p:ph type="sldNum" sz="quarter" idx="12"/>
          </p:nvPr>
        </p:nvSpPr>
        <p:spPr>
          <a:xfrm>
            <a:off x="1376772" y="4803998"/>
            <a:ext cx="540060" cy="273844"/>
          </a:xfrm>
        </p:spPr>
        <p:txBody>
          <a:bodyPr/>
          <a:lstStyle>
            <a:lvl1pPr>
              <a:defRPr/>
            </a:lvl1pPr>
          </a:lstStyle>
          <a:p>
            <a:fld id="{428DD2C2-8F72-465F-A219-5F353CB48A2B}" type="slidenum">
              <a:rPr lang="en-AU" smtClean="0"/>
              <a:pPr/>
              <a:t>‹#›</a:t>
            </a:fld>
            <a:endParaRPr lang="en-AU" dirty="0"/>
          </a:p>
        </p:txBody>
      </p:sp>
      <p:pic>
        <p:nvPicPr>
          <p:cNvPr id="9" name="Picture 8"/>
          <p:cNvPicPr>
            <a:picLocks noChangeAspect="1"/>
          </p:cNvPicPr>
          <p:nvPr userDrawn="1"/>
        </p:nvPicPr>
        <p:blipFill>
          <a:blip r:embed="rId2"/>
          <a:stretch>
            <a:fillRect/>
          </a:stretch>
        </p:blipFill>
        <p:spPr>
          <a:xfrm>
            <a:off x="1073653" y="645470"/>
            <a:ext cx="2024825" cy="425196"/>
          </a:xfrm>
          <a:prstGeom prst="rect">
            <a:avLst/>
          </a:prstGeom>
        </p:spPr>
      </p:pic>
      <p:sp>
        <p:nvSpPr>
          <p:cNvPr id="7" name="TextBox 6"/>
          <p:cNvSpPr txBox="1"/>
          <p:nvPr userDrawn="1"/>
        </p:nvSpPr>
        <p:spPr>
          <a:xfrm>
            <a:off x="3732118" y="627535"/>
            <a:ext cx="2505194" cy="461665"/>
          </a:xfrm>
          <a:prstGeom prst="rect">
            <a:avLst/>
          </a:prstGeom>
          <a:noFill/>
          <a:ln>
            <a:noFill/>
          </a:ln>
        </p:spPr>
        <p:txBody>
          <a:bodyPr wrap="square" rtlCol="0">
            <a:spAutoFit/>
          </a:bodyPr>
          <a:lstStyle/>
          <a:p>
            <a:r>
              <a:rPr lang="en-US" sz="1200" b="1" dirty="0" smtClean="0">
                <a:latin typeface="Rockwell" panose="02060603020205020403" pitchFamily="18" charset="0"/>
              </a:rPr>
              <a:t>SCHOOL</a:t>
            </a:r>
            <a:r>
              <a:rPr lang="en-US" sz="1200" b="1" baseline="0" dirty="0" smtClean="0">
                <a:latin typeface="Rockwell" panose="02060603020205020403" pitchFamily="18" charset="0"/>
              </a:rPr>
              <a:t> OF HEALTH SCIENCES</a:t>
            </a:r>
            <a:endParaRPr lang="en-AU" sz="1200" b="1" dirty="0">
              <a:latin typeface="Rockwell" panose="02060603020205020403" pitchFamily="18" charset="0"/>
            </a:endParaRPr>
          </a:p>
        </p:txBody>
      </p:sp>
      <p:cxnSp>
        <p:nvCxnSpPr>
          <p:cNvPr id="11" name="Straight Connector 10"/>
          <p:cNvCxnSpPr/>
          <p:nvPr userDrawn="1"/>
        </p:nvCxnSpPr>
        <p:spPr>
          <a:xfrm>
            <a:off x="3699030" y="645470"/>
            <a:ext cx="0" cy="44372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9326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fld id="{B6FA2925-64E1-4DC5-A8BA-74553C67DE1D}" type="datetime1">
              <a:rPr lang="en-AU" smtClean="0"/>
              <a:pPr/>
              <a:t>5/12/2016</a:t>
            </a:fld>
            <a:endParaRPr lang="en-AU" dirty="0"/>
          </a:p>
        </p:txBody>
      </p:sp>
      <p:sp>
        <p:nvSpPr>
          <p:cNvPr id="5" name="Footer Placeholder 4"/>
          <p:cNvSpPr>
            <a:spLocks noGrp="1"/>
          </p:cNvSpPr>
          <p:nvPr>
            <p:ph type="ftr" sz="quarter" idx="11"/>
          </p:nvPr>
        </p:nvSpPr>
        <p:spPr/>
        <p:txBody>
          <a:bodyPr/>
          <a:lstStyle>
            <a:lvl1pPr>
              <a:defRPr/>
            </a:lvl1pPr>
          </a:lstStyle>
          <a:p>
            <a:endParaRPr lang="en-AU" dirty="0"/>
          </a:p>
        </p:txBody>
      </p:sp>
      <p:sp>
        <p:nvSpPr>
          <p:cNvPr id="6" name="Slide Number Placeholder 5"/>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99823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79"/>
            <a:ext cx="1543050" cy="4388644"/>
          </a:xfrm>
        </p:spPr>
        <p:txBody>
          <a:bodyPr vert="eaVert"/>
          <a:lstStyle/>
          <a:p>
            <a:r>
              <a:rPr lang="en-US" smtClean="0"/>
              <a:t>Click to edit Master title style</a:t>
            </a:r>
            <a:endParaRPr lang="en-AU" dirty="0"/>
          </a:p>
        </p:txBody>
      </p:sp>
      <p:sp>
        <p:nvSpPr>
          <p:cNvPr id="3" name="Vertical Text Placeholder 2"/>
          <p:cNvSpPr>
            <a:spLocks noGrp="1"/>
          </p:cNvSpPr>
          <p:nvPr>
            <p:ph type="body" orient="vert" idx="1"/>
          </p:nvPr>
        </p:nvSpPr>
        <p:spPr>
          <a:xfrm>
            <a:off x="342900" y="205979"/>
            <a:ext cx="4514850" cy="43886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fld id="{FBA02BF0-C453-4AC0-848A-DC24B25F9317}" type="datetime1">
              <a:rPr lang="en-AU" smtClean="0"/>
              <a:pPr/>
              <a:t>5/12/2016</a:t>
            </a:fld>
            <a:endParaRPr lang="en-AU" dirty="0"/>
          </a:p>
        </p:txBody>
      </p:sp>
      <p:sp>
        <p:nvSpPr>
          <p:cNvPr id="5" name="Footer Placeholder 4"/>
          <p:cNvSpPr>
            <a:spLocks noGrp="1"/>
          </p:cNvSpPr>
          <p:nvPr>
            <p:ph type="ftr" sz="quarter" idx="11"/>
          </p:nvPr>
        </p:nvSpPr>
        <p:spPr/>
        <p:txBody>
          <a:bodyPr/>
          <a:lstStyle>
            <a:lvl1pPr>
              <a:defRPr/>
            </a:lvl1pPr>
          </a:lstStyle>
          <a:p>
            <a:endParaRPr lang="en-AU" dirty="0"/>
          </a:p>
        </p:txBody>
      </p:sp>
      <p:sp>
        <p:nvSpPr>
          <p:cNvPr id="6" name="Slide Number Placeholder 5"/>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72553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58316"/>
            <a:ext cx="6434472" cy="857250"/>
          </a:xfrm>
        </p:spPr>
        <p:txBody>
          <a:bodyPr wrap="square">
            <a:normAutofit/>
          </a:bodyPr>
          <a:lstStyle>
            <a:lvl1pPr>
              <a:defRPr sz="2800"/>
            </a:lvl1pPr>
          </a:lstStyle>
          <a:p>
            <a:r>
              <a:rPr lang="en-US" smtClean="0"/>
              <a:t>Click to edit Master title style</a:t>
            </a:r>
            <a:endParaRPr lang="en-AU"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normAutofit/>
          </a:bodyPr>
          <a:lstStyle>
            <a:lvl1pPr algn="l">
              <a:defRPr sz="600">
                <a:latin typeface="Rockwell" panose="02060603020205020403" pitchFamily="18" charset="0"/>
                <a:cs typeface="Times New Roman" panose="02020603050405020304" pitchFamily="18" charset="0"/>
              </a:defRPr>
            </a:lvl1pPr>
          </a:lstStyle>
          <a:p>
            <a:endParaRPr lang="en-AU" dirty="0"/>
          </a:p>
        </p:txBody>
      </p:sp>
      <p:sp>
        <p:nvSpPr>
          <p:cNvPr id="6" name="Slide Number Placeholder 5"/>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39265027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noAutofit/>
          </a:bodyPr>
          <a:lstStyle>
            <a:lvl1pPr algn="l">
              <a:defRPr sz="2400" b="1" cap="all"/>
            </a:lvl1pPr>
          </a:lstStyle>
          <a:p>
            <a:r>
              <a:rPr lang="en-US" smtClean="0"/>
              <a:t>Click to edit Master title style</a:t>
            </a:r>
            <a:endParaRPr lang="en-AU" dirty="0"/>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fld id="{ADC5024A-5BC2-40DF-BBA8-329970E7AE30}" type="datetime1">
              <a:rPr lang="en-AU" smtClean="0"/>
              <a:pPr/>
              <a:t>5/12/2016</a:t>
            </a:fld>
            <a:endParaRPr lang="en-AU" dirty="0"/>
          </a:p>
        </p:txBody>
      </p:sp>
      <p:sp>
        <p:nvSpPr>
          <p:cNvPr id="5" name="Footer Placeholder 4"/>
          <p:cNvSpPr>
            <a:spLocks noGrp="1"/>
          </p:cNvSpPr>
          <p:nvPr>
            <p:ph type="ftr" sz="quarter" idx="11"/>
          </p:nvPr>
        </p:nvSpPr>
        <p:spPr/>
        <p:txBody>
          <a:bodyPr/>
          <a:lstStyle>
            <a:lvl1pPr>
              <a:defRPr/>
            </a:lvl1pPr>
          </a:lstStyle>
          <a:p>
            <a:endParaRPr lang="en-AU" dirty="0"/>
          </a:p>
        </p:txBody>
      </p:sp>
      <p:sp>
        <p:nvSpPr>
          <p:cNvPr id="6" name="Slide Number Placeholder 5"/>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120512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58316"/>
            <a:ext cx="6434472" cy="857250"/>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342900" y="915566"/>
            <a:ext cx="3028950" cy="37444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3486150" y="915566"/>
            <a:ext cx="3028950" cy="37444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fld id="{A0199575-8C70-494F-B4E9-7073BABD3E0A}" type="datetime1">
              <a:rPr lang="en-AU" smtClean="0"/>
              <a:pPr/>
              <a:t>5/12/2016</a:t>
            </a:fld>
            <a:endParaRPr lang="en-AU" dirty="0"/>
          </a:p>
        </p:txBody>
      </p:sp>
      <p:sp>
        <p:nvSpPr>
          <p:cNvPr id="6" name="Footer Placeholder 5"/>
          <p:cNvSpPr>
            <a:spLocks noGrp="1"/>
          </p:cNvSpPr>
          <p:nvPr>
            <p:ph type="ftr" sz="quarter" idx="11"/>
          </p:nvPr>
        </p:nvSpPr>
        <p:spPr/>
        <p:txBody>
          <a:bodyPr/>
          <a:lstStyle>
            <a:lvl1pPr>
              <a:defRPr/>
            </a:lvl1pPr>
          </a:lstStyle>
          <a:p>
            <a:endParaRPr lang="en-AU" dirty="0"/>
          </a:p>
        </p:txBody>
      </p:sp>
      <p:sp>
        <p:nvSpPr>
          <p:cNvPr id="7" name="Slide Number Placeholder 6"/>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34954502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342900" y="915566"/>
            <a:ext cx="3030141" cy="47982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42900" y="1419622"/>
            <a:ext cx="3030141" cy="3240360"/>
          </a:xfrm>
        </p:spPr>
        <p:txBody>
          <a:bodyPr>
            <a:normAutofit/>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3483773" y="915566"/>
            <a:ext cx="3031331" cy="47982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483773" y="1419622"/>
            <a:ext cx="3031331" cy="3240360"/>
          </a:xfrm>
        </p:spPr>
        <p:txBody>
          <a:bodyPr>
            <a:normAutofit/>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fld id="{6CDCB206-9C08-4EB2-A468-C8145A05C570}" type="datetime1">
              <a:rPr lang="en-AU" smtClean="0"/>
              <a:pPr/>
              <a:t>5/12/2016</a:t>
            </a:fld>
            <a:endParaRPr lang="en-AU" dirty="0"/>
          </a:p>
        </p:txBody>
      </p:sp>
      <p:sp>
        <p:nvSpPr>
          <p:cNvPr id="8" name="Footer Placeholder 7"/>
          <p:cNvSpPr>
            <a:spLocks noGrp="1"/>
          </p:cNvSpPr>
          <p:nvPr>
            <p:ph type="ftr" sz="quarter" idx="11"/>
          </p:nvPr>
        </p:nvSpPr>
        <p:spPr/>
        <p:txBody>
          <a:bodyPr/>
          <a:lstStyle>
            <a:lvl1pPr>
              <a:defRPr/>
            </a:lvl1pPr>
          </a:lstStyle>
          <a:p>
            <a:endParaRPr lang="en-AU" dirty="0"/>
          </a:p>
        </p:txBody>
      </p:sp>
      <p:sp>
        <p:nvSpPr>
          <p:cNvPr id="9" name="Slide Number Placeholder 8"/>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10936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Date Placeholder 2"/>
          <p:cNvSpPr>
            <a:spLocks noGrp="1"/>
          </p:cNvSpPr>
          <p:nvPr>
            <p:ph type="dt" sz="half" idx="10"/>
          </p:nvPr>
        </p:nvSpPr>
        <p:spPr/>
        <p:txBody>
          <a:bodyPr/>
          <a:lstStyle>
            <a:lvl1pPr>
              <a:defRPr/>
            </a:lvl1pPr>
          </a:lstStyle>
          <a:p>
            <a:fld id="{51031B75-D338-4112-B7EC-745CC5C86B7A}" type="datetime1">
              <a:rPr lang="en-AU" smtClean="0"/>
              <a:pPr/>
              <a:t>5/12/2016</a:t>
            </a:fld>
            <a:endParaRPr lang="en-AU" dirty="0"/>
          </a:p>
        </p:txBody>
      </p:sp>
      <p:sp>
        <p:nvSpPr>
          <p:cNvPr id="4" name="Footer Placeholder 3"/>
          <p:cNvSpPr>
            <a:spLocks noGrp="1"/>
          </p:cNvSpPr>
          <p:nvPr>
            <p:ph type="ftr" sz="quarter" idx="11"/>
          </p:nvPr>
        </p:nvSpPr>
        <p:spPr/>
        <p:txBody>
          <a:bodyPr/>
          <a:lstStyle>
            <a:lvl1pPr>
              <a:defRPr/>
            </a:lvl1pPr>
          </a:lstStyle>
          <a:p>
            <a:endParaRPr lang="en-AU" dirty="0"/>
          </a:p>
        </p:txBody>
      </p:sp>
      <p:sp>
        <p:nvSpPr>
          <p:cNvPr id="5" name="Slide Number Placeholder 4"/>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113452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DDD66D0-0C13-44A1-8F6F-6B842B15A3AC}" type="datetime1">
              <a:rPr lang="en-AU" smtClean="0"/>
              <a:pPr/>
              <a:t>5/12/2016</a:t>
            </a:fld>
            <a:endParaRPr lang="en-AU" dirty="0"/>
          </a:p>
        </p:txBody>
      </p:sp>
      <p:sp>
        <p:nvSpPr>
          <p:cNvPr id="3" name="Footer Placeholder 2"/>
          <p:cNvSpPr>
            <a:spLocks noGrp="1"/>
          </p:cNvSpPr>
          <p:nvPr>
            <p:ph type="ftr" sz="quarter" idx="11"/>
          </p:nvPr>
        </p:nvSpPr>
        <p:spPr/>
        <p:txBody>
          <a:bodyPr/>
          <a:lstStyle>
            <a:lvl1pPr>
              <a:defRPr/>
            </a:lvl1pPr>
          </a:lstStyle>
          <a:p>
            <a:endParaRPr lang="en-AU" dirty="0"/>
          </a:p>
        </p:txBody>
      </p:sp>
      <p:sp>
        <p:nvSpPr>
          <p:cNvPr id="4" name="Slide Number Placeholder 3"/>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40267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204787"/>
            <a:ext cx="2256235" cy="871538"/>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2681287" y="204791"/>
            <a:ext cx="3833813"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342902" y="1076328"/>
            <a:ext cx="2256235"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fld id="{B8E71933-27DA-4E8B-8BE5-6A87434BA133}" type="datetime1">
              <a:rPr lang="en-AU" smtClean="0"/>
              <a:pPr/>
              <a:t>5/12/2016</a:t>
            </a:fld>
            <a:endParaRPr lang="en-AU" dirty="0"/>
          </a:p>
        </p:txBody>
      </p:sp>
      <p:sp>
        <p:nvSpPr>
          <p:cNvPr id="6" name="Footer Placeholder 5"/>
          <p:cNvSpPr>
            <a:spLocks noGrp="1"/>
          </p:cNvSpPr>
          <p:nvPr>
            <p:ph type="ftr" sz="quarter" idx="11"/>
          </p:nvPr>
        </p:nvSpPr>
        <p:spPr/>
        <p:txBody>
          <a:bodyPr/>
          <a:lstStyle>
            <a:lvl1pPr>
              <a:defRPr/>
            </a:lvl1pPr>
          </a:lstStyle>
          <a:p>
            <a:endParaRPr lang="en-AU" dirty="0"/>
          </a:p>
        </p:txBody>
      </p:sp>
      <p:sp>
        <p:nvSpPr>
          <p:cNvPr id="7" name="Slide Number Placeholder 6"/>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383930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344216" y="459581"/>
            <a:ext cx="41148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344216" y="4025506"/>
            <a:ext cx="41148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fld id="{83318DAD-B353-46B7-92E7-8E9F3E5DC551}" type="datetime1">
              <a:rPr lang="en-AU" smtClean="0"/>
              <a:pPr/>
              <a:t>5/12/2016</a:t>
            </a:fld>
            <a:endParaRPr lang="en-AU" dirty="0"/>
          </a:p>
        </p:txBody>
      </p:sp>
      <p:sp>
        <p:nvSpPr>
          <p:cNvPr id="6" name="Footer Placeholder 5"/>
          <p:cNvSpPr>
            <a:spLocks noGrp="1"/>
          </p:cNvSpPr>
          <p:nvPr>
            <p:ph type="ftr" sz="quarter" idx="11"/>
          </p:nvPr>
        </p:nvSpPr>
        <p:spPr/>
        <p:txBody>
          <a:bodyPr/>
          <a:lstStyle>
            <a:lvl1pPr>
              <a:defRPr/>
            </a:lvl1pPr>
          </a:lstStyle>
          <a:p>
            <a:endParaRPr lang="en-AU" dirty="0"/>
          </a:p>
        </p:txBody>
      </p:sp>
      <p:sp>
        <p:nvSpPr>
          <p:cNvPr id="7" name="Slide Number Placeholder 6"/>
          <p:cNvSpPr>
            <a:spLocks noGrp="1"/>
          </p:cNvSpPr>
          <p:nvPr>
            <p:ph type="sldNum" sz="quarter" idx="12"/>
          </p:nvPr>
        </p:nvSpPr>
        <p:spPr/>
        <p:txBody>
          <a:bodyPr/>
          <a:lstStyle>
            <a:lvl1pPr>
              <a:defRPr/>
            </a:lvl1pPr>
          </a:lstStyle>
          <a:p>
            <a:fld id="{428DD2C2-8F72-465F-A219-5F353CB48A2B}" type="slidenum">
              <a:rPr lang="en-AU" smtClean="0"/>
              <a:pPr/>
              <a:t>‹#›</a:t>
            </a:fld>
            <a:endParaRPr lang="en-AU" dirty="0"/>
          </a:p>
        </p:txBody>
      </p:sp>
    </p:spTree>
    <p:extLst>
      <p:ext uri="{BB962C8B-B14F-4D97-AF65-F5344CB8AC3E}">
        <p14:creationId xmlns:p14="http://schemas.microsoft.com/office/powerpoint/2010/main" val="143156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58316"/>
            <a:ext cx="6172200" cy="857250"/>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342900" y="915566"/>
            <a:ext cx="6172200" cy="37444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2"/>
          </p:nvPr>
        </p:nvSpPr>
        <p:spPr>
          <a:xfrm>
            <a:off x="5885030" y="4736927"/>
            <a:ext cx="630070" cy="273844"/>
          </a:xfrm>
          <a:prstGeom prst="rect">
            <a:avLst/>
          </a:prstGeom>
        </p:spPr>
        <p:txBody>
          <a:bodyPr vert="horz" lIns="91440" tIns="45720" rIns="91440" bIns="45720" rtlCol="0" anchor="ctr"/>
          <a:lstStyle>
            <a:lvl1pPr algn="l">
              <a:defRPr sz="600">
                <a:solidFill>
                  <a:schemeClr val="tx1">
                    <a:tint val="75000"/>
                  </a:schemeClr>
                </a:solidFill>
                <a:latin typeface="Rockwell" panose="02060603020205020403" pitchFamily="18" charset="0"/>
                <a:cs typeface="Times New Roman" panose="02020603050405020304" pitchFamily="18" charset="0"/>
              </a:defRPr>
            </a:lvl1pPr>
          </a:lstStyle>
          <a:p>
            <a:fld id="{0028D104-3C60-4820-8948-43521600D7E3}" type="datetime1">
              <a:rPr lang="en-AU" smtClean="0"/>
              <a:pPr/>
              <a:t>5/12/2016</a:t>
            </a:fld>
            <a:endParaRPr lang="en-AU" dirty="0"/>
          </a:p>
        </p:txBody>
      </p:sp>
      <p:sp>
        <p:nvSpPr>
          <p:cNvPr id="5" name="Footer Placeholder 4"/>
          <p:cNvSpPr>
            <a:spLocks noGrp="1"/>
          </p:cNvSpPr>
          <p:nvPr>
            <p:ph type="ftr" sz="quarter" idx="3"/>
          </p:nvPr>
        </p:nvSpPr>
        <p:spPr>
          <a:xfrm>
            <a:off x="2752682" y="4736927"/>
            <a:ext cx="3132348" cy="273844"/>
          </a:xfrm>
          <a:prstGeom prst="rect">
            <a:avLst/>
          </a:prstGeom>
        </p:spPr>
        <p:txBody>
          <a:bodyPr vert="horz" lIns="91440" tIns="45720" rIns="91440" bIns="45720" rtlCol="0" anchor="ctr"/>
          <a:lstStyle>
            <a:lvl1pPr algn="l">
              <a:defRPr sz="600">
                <a:solidFill>
                  <a:schemeClr val="tx1">
                    <a:tint val="75000"/>
                  </a:schemeClr>
                </a:solidFill>
                <a:latin typeface="Rockwell" panose="02060603020205020403" pitchFamily="18" charset="0"/>
                <a:cs typeface="Times New Roman" panose="02020603050405020304" pitchFamily="18" charset="0"/>
              </a:defRPr>
            </a:lvl1pPr>
          </a:lstStyle>
          <a:p>
            <a:endParaRPr lang="en-AU" dirty="0"/>
          </a:p>
        </p:txBody>
      </p:sp>
      <p:sp>
        <p:nvSpPr>
          <p:cNvPr id="6" name="Slide Number Placeholder 5"/>
          <p:cNvSpPr>
            <a:spLocks noGrp="1"/>
          </p:cNvSpPr>
          <p:nvPr>
            <p:ph type="sldNum" sz="quarter" idx="4"/>
          </p:nvPr>
        </p:nvSpPr>
        <p:spPr>
          <a:xfrm>
            <a:off x="2212622" y="4736927"/>
            <a:ext cx="540060" cy="273844"/>
          </a:xfrm>
          <a:prstGeom prst="rect">
            <a:avLst/>
          </a:prstGeom>
        </p:spPr>
        <p:txBody>
          <a:bodyPr vert="horz" lIns="91440" tIns="45720" rIns="91440" bIns="45720" rtlCol="0" anchor="ctr"/>
          <a:lstStyle>
            <a:lvl1pPr algn="l">
              <a:defRPr sz="600">
                <a:solidFill>
                  <a:schemeClr val="tx1">
                    <a:tint val="75000"/>
                  </a:schemeClr>
                </a:solidFill>
                <a:latin typeface="Rockwell" panose="02060603020205020403" pitchFamily="18" charset="0"/>
                <a:cs typeface="Times New Roman" panose="02020603050405020304" pitchFamily="18" charset="0"/>
              </a:defRPr>
            </a:lvl1pPr>
          </a:lstStyle>
          <a:p>
            <a:fld id="{428DD2C2-8F72-465F-A219-5F353CB48A2B}" type="slidenum">
              <a:rPr lang="en-AU" smtClean="0"/>
              <a:pPr/>
              <a:t>‹#›</a:t>
            </a:fld>
            <a:endParaRPr lang="en-AU" dirty="0"/>
          </a:p>
        </p:txBody>
      </p:sp>
      <p:pic>
        <p:nvPicPr>
          <p:cNvPr id="9" name="Picture 8"/>
          <p:cNvPicPr>
            <a:picLocks noChangeAspect="1"/>
          </p:cNvPicPr>
          <p:nvPr userDrawn="1"/>
        </p:nvPicPr>
        <p:blipFill>
          <a:blip r:embed="rId13"/>
          <a:stretch>
            <a:fillRect/>
          </a:stretch>
        </p:blipFill>
        <p:spPr>
          <a:xfrm>
            <a:off x="342900" y="4821795"/>
            <a:ext cx="899922" cy="188976"/>
          </a:xfrm>
          <a:prstGeom prst="rect">
            <a:avLst/>
          </a:prstGeom>
        </p:spPr>
      </p:pic>
    </p:spTree>
    <p:extLst>
      <p:ext uri="{BB962C8B-B14F-4D97-AF65-F5344CB8AC3E}">
        <p14:creationId xmlns:p14="http://schemas.microsoft.com/office/powerpoint/2010/main" val="97309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accent6"/>
          </a:solidFill>
          <a:latin typeface="Rockwell" panose="020606030202050204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Prep for PEP</a:t>
            </a:r>
            <a:endParaRPr lang="en-AU" dirty="0"/>
          </a:p>
        </p:txBody>
      </p:sp>
      <p:sp>
        <p:nvSpPr>
          <p:cNvPr id="3" name="Subtitle 2"/>
          <p:cNvSpPr>
            <a:spLocks noGrp="1"/>
          </p:cNvSpPr>
          <p:nvPr>
            <p:ph type="subTitle" idx="1"/>
          </p:nvPr>
        </p:nvSpPr>
        <p:spPr>
          <a:xfrm>
            <a:off x="476672" y="2859782"/>
            <a:ext cx="5832648" cy="1314450"/>
          </a:xfrm>
        </p:spPr>
        <p:txBody>
          <a:bodyPr/>
          <a:lstStyle/>
          <a:p>
            <a:r>
              <a:rPr lang="en-AU" dirty="0" smtClean="0"/>
              <a:t>Maree Bauld, John Cooper, Annette Saunders, Danielle Williams</a:t>
            </a:r>
            <a:endParaRPr lang="en-AU" dirty="0"/>
          </a:p>
        </p:txBody>
      </p:sp>
    </p:spTree>
    <p:extLst>
      <p:ext uri="{BB962C8B-B14F-4D97-AF65-F5344CB8AC3E}">
        <p14:creationId xmlns:p14="http://schemas.microsoft.com/office/powerpoint/2010/main" val="352485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Top Tips for PEP</a:t>
            </a:r>
          </a:p>
        </p:txBody>
      </p:sp>
      <p:sp>
        <p:nvSpPr>
          <p:cNvPr id="3" name="Content Placeholder 2"/>
          <p:cNvSpPr>
            <a:spLocks noGrp="1"/>
          </p:cNvSpPr>
          <p:nvPr>
            <p:ph idx="1"/>
          </p:nvPr>
        </p:nvSpPr>
        <p:spPr/>
        <p:txBody>
          <a:bodyPr>
            <a:normAutofit fontScale="92500" lnSpcReduction="10000"/>
          </a:bodyPr>
          <a:lstStyle/>
          <a:p>
            <a:r>
              <a:rPr lang="en-AU" dirty="0"/>
              <a:t>Talk to patients! </a:t>
            </a:r>
          </a:p>
          <a:p>
            <a:pPr lvl="1"/>
            <a:r>
              <a:rPr lang="en-AU" dirty="0"/>
              <a:t>Ask about their life, their illness, their experience of being a patient</a:t>
            </a:r>
          </a:p>
          <a:p>
            <a:pPr lvl="1"/>
            <a:r>
              <a:rPr lang="en-AU" dirty="0"/>
              <a:t>This is your chance to learn by being immersed in placement</a:t>
            </a:r>
          </a:p>
          <a:p>
            <a:pPr lvl="1"/>
            <a:endParaRPr lang="en-AU" dirty="0"/>
          </a:p>
          <a:p>
            <a:r>
              <a:rPr lang="en-AU" dirty="0"/>
              <a:t>Be professional</a:t>
            </a:r>
          </a:p>
          <a:p>
            <a:r>
              <a:rPr lang="en-AU" dirty="0"/>
              <a:t>Be involved</a:t>
            </a:r>
          </a:p>
          <a:p>
            <a:r>
              <a:rPr lang="en-AU" dirty="0"/>
              <a:t>Know your scope of practice</a:t>
            </a:r>
          </a:p>
          <a:p>
            <a:r>
              <a:rPr lang="en-AU" dirty="0"/>
              <a:t>Maintain communication with supervising staff</a:t>
            </a:r>
          </a:p>
          <a:p>
            <a:endParaRPr lang="en-AU" dirty="0"/>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dirty="0"/>
              <a:t>School of Health Sciences</a:t>
            </a:r>
          </a:p>
        </p:txBody>
      </p:sp>
      <p:sp>
        <p:nvSpPr>
          <p:cNvPr id="6" name="Slide Number Placeholder 5"/>
          <p:cNvSpPr>
            <a:spLocks noGrp="1"/>
          </p:cNvSpPr>
          <p:nvPr>
            <p:ph type="sldNum" sz="quarter" idx="12"/>
          </p:nvPr>
        </p:nvSpPr>
        <p:spPr/>
        <p:txBody>
          <a:bodyPr/>
          <a:lstStyle/>
          <a:p>
            <a:fld id="{428DD2C2-8F72-465F-A219-5F353CB48A2B}" type="slidenum">
              <a:rPr lang="en-AU" smtClean="0"/>
              <a:pPr/>
              <a:t>10</a:t>
            </a:fld>
            <a:endParaRPr lang="en-AU" dirty="0"/>
          </a:p>
        </p:txBody>
      </p:sp>
    </p:spTree>
    <p:extLst>
      <p:ext uri="{BB962C8B-B14F-4D97-AF65-F5344CB8AC3E}">
        <p14:creationId xmlns:p14="http://schemas.microsoft.com/office/powerpoint/2010/main" val="283573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a:t>Grealish, L. &amp; Ranse, K. 2009. An exploratory study of first year nursing students' learning in the clinical workplace. </a:t>
            </a:r>
            <a:r>
              <a:rPr lang="en-AU" i="1" dirty="0"/>
              <a:t>Contemporary nurse,</a:t>
            </a:r>
            <a:r>
              <a:rPr lang="en-AU" dirty="0"/>
              <a:t> 33</a:t>
            </a:r>
            <a:r>
              <a:rPr lang="en-AU" b="1" dirty="0"/>
              <a:t>,</a:t>
            </a:r>
            <a:r>
              <a:rPr lang="en-AU" dirty="0"/>
              <a:t> 80-92.</a:t>
            </a:r>
          </a:p>
          <a:p>
            <a:pPr marL="0" indent="0">
              <a:buNone/>
            </a:pPr>
            <a:r>
              <a:rPr lang="en-AU" dirty="0"/>
              <a:t>McCabe, C. &amp; Timmins, F. 2003. Teaching assertiveness to undergraduate nursing students. </a:t>
            </a:r>
            <a:r>
              <a:rPr lang="en-AU" i="1" dirty="0"/>
              <a:t>Nurse education in practice</a:t>
            </a:r>
            <a:r>
              <a:rPr lang="en-AU" dirty="0"/>
              <a:t>, Newspaper Article.</a:t>
            </a:r>
          </a:p>
          <a:p>
            <a:pPr marL="0" indent="0">
              <a:buNone/>
            </a:pPr>
            <a:r>
              <a:rPr lang="en-AU" dirty="0"/>
              <a:t>McGarry, J., Aubeeluck, J., Simpson, A. &amp; Williams, C. 2009. Nursing student’s experiences of care. </a:t>
            </a:r>
            <a:r>
              <a:rPr lang="en-AU" i="1" dirty="0"/>
              <a:t>Nursing Older People,</a:t>
            </a:r>
            <a:r>
              <a:rPr lang="en-AU" dirty="0"/>
              <a:t> 21</a:t>
            </a:r>
            <a:r>
              <a:rPr lang="en-AU" b="1" dirty="0"/>
              <a:t>,</a:t>
            </a:r>
            <a:r>
              <a:rPr lang="en-AU" dirty="0"/>
              <a:t> 17-22.</a:t>
            </a:r>
          </a:p>
          <a:p>
            <a:pPr marL="0" indent="0">
              <a:buNone/>
            </a:pPr>
            <a:r>
              <a:rPr lang="en-AU" dirty="0"/>
              <a:t>White, J. 1999. The impact of clinical experiences during pre-registration diploma in nursing courses on initial career choice. </a:t>
            </a:r>
            <a:r>
              <a:rPr lang="en-AU" i="1" dirty="0"/>
              <a:t>Journal of nursing management,</a:t>
            </a:r>
            <a:r>
              <a:rPr lang="en-AU" dirty="0"/>
              <a:t> 7</a:t>
            </a:r>
            <a:r>
              <a:rPr lang="en-AU" b="1" dirty="0"/>
              <a:t>,</a:t>
            </a:r>
            <a:r>
              <a:rPr lang="en-AU" dirty="0"/>
              <a:t> 157.</a:t>
            </a:r>
          </a:p>
          <a:p>
            <a:endParaRPr lang="en-AU" dirty="0"/>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dirty="0"/>
              <a:t>School of Health Sciences</a:t>
            </a:r>
          </a:p>
        </p:txBody>
      </p:sp>
      <p:sp>
        <p:nvSpPr>
          <p:cNvPr id="6" name="Slide Number Placeholder 5"/>
          <p:cNvSpPr>
            <a:spLocks noGrp="1"/>
          </p:cNvSpPr>
          <p:nvPr>
            <p:ph type="sldNum" sz="quarter" idx="12"/>
          </p:nvPr>
        </p:nvSpPr>
        <p:spPr/>
        <p:txBody>
          <a:bodyPr/>
          <a:lstStyle/>
          <a:p>
            <a:fld id="{428DD2C2-8F72-465F-A219-5F353CB48A2B}" type="slidenum">
              <a:rPr lang="en-AU" smtClean="0"/>
              <a:pPr/>
              <a:t>11</a:t>
            </a:fld>
            <a:endParaRPr lang="en-AU" dirty="0"/>
          </a:p>
        </p:txBody>
      </p:sp>
    </p:spTree>
    <p:extLst>
      <p:ext uri="{BB962C8B-B14F-4D97-AF65-F5344CB8AC3E}">
        <p14:creationId xmlns:p14="http://schemas.microsoft.com/office/powerpoint/2010/main" val="64715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pPr algn="ctr"/>
            <a:r>
              <a:rPr lang="en-AU" dirty="0" smtClean="0"/>
              <a:t>QUESTIONS?</a:t>
            </a:r>
            <a:endParaRPr lang="en-AU" dirty="0"/>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smtClean="0"/>
              <a:t>School of Health Sciences</a:t>
            </a:r>
            <a:endParaRPr lang="en-AU" dirty="0"/>
          </a:p>
        </p:txBody>
      </p:sp>
      <p:sp>
        <p:nvSpPr>
          <p:cNvPr id="6" name="Slide Number Placeholder 5"/>
          <p:cNvSpPr>
            <a:spLocks noGrp="1"/>
          </p:cNvSpPr>
          <p:nvPr>
            <p:ph type="sldNum" sz="quarter" idx="12"/>
          </p:nvPr>
        </p:nvSpPr>
        <p:spPr/>
        <p:txBody>
          <a:bodyPr/>
          <a:lstStyle/>
          <a:p>
            <a:fld id="{428DD2C2-8F72-465F-A219-5F353CB48A2B}" type="slidenum">
              <a:rPr lang="en-AU" smtClean="0"/>
              <a:pPr/>
              <a:t>12</a:t>
            </a:fld>
            <a:endParaRPr lang="en-AU" dirty="0"/>
          </a:p>
        </p:txBody>
      </p:sp>
      <p:sp>
        <p:nvSpPr>
          <p:cNvPr id="17" name="AutoShape 2" descr="Image result for QUESTI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24" name="Content Placeholder 23"/>
          <p:cNvPicPr>
            <a:picLocks noGrp="1" noChangeAspect="1"/>
          </p:cNvPicPr>
          <p:nvPr>
            <p:ph idx="1"/>
          </p:nvPr>
        </p:nvPicPr>
        <p:blipFill>
          <a:blip r:embed="rId2"/>
          <a:stretch>
            <a:fillRect/>
          </a:stretch>
        </p:blipFill>
        <p:spPr>
          <a:xfrm>
            <a:off x="620688" y="1275607"/>
            <a:ext cx="5688632" cy="3312368"/>
          </a:xfrm>
          <a:prstGeom prst="rect">
            <a:avLst/>
          </a:prstGeom>
        </p:spPr>
      </p:pic>
    </p:spTree>
    <p:extLst>
      <p:ext uri="{BB962C8B-B14F-4D97-AF65-F5344CB8AC3E}">
        <p14:creationId xmlns:p14="http://schemas.microsoft.com/office/powerpoint/2010/main" val="281620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AU" dirty="0" smtClean="0"/>
              <a:t>Prep for PEP Workshops</a:t>
            </a:r>
            <a:endParaRPr lang="en-AU" dirty="0"/>
          </a:p>
        </p:txBody>
      </p:sp>
      <p:sp>
        <p:nvSpPr>
          <p:cNvPr id="3" name="Content Placeholder 2"/>
          <p:cNvSpPr>
            <a:spLocks noGrp="1"/>
          </p:cNvSpPr>
          <p:nvPr>
            <p:ph idx="1"/>
          </p:nvPr>
        </p:nvSpPr>
        <p:spPr/>
        <p:txBody>
          <a:bodyPr>
            <a:normAutofit fontScale="92500" lnSpcReduction="20000"/>
          </a:bodyPr>
          <a:lstStyle/>
          <a:p>
            <a:r>
              <a:rPr lang="en-AU" dirty="0"/>
              <a:t>Delivered on 3 sites to first year nursing students</a:t>
            </a:r>
          </a:p>
          <a:p>
            <a:r>
              <a:rPr lang="en-GB" dirty="0"/>
              <a:t>Launceston (79), Hobart (100) and Sydney (24). </a:t>
            </a:r>
          </a:p>
          <a:p>
            <a:r>
              <a:rPr lang="en-GB" dirty="0"/>
              <a:t>1/ 3 cohort</a:t>
            </a:r>
          </a:p>
          <a:p>
            <a:r>
              <a:rPr lang="en-GB" dirty="0"/>
              <a:t>this year the team collaborated to provide a structured and reciprocal session for all students.</a:t>
            </a:r>
          </a:p>
          <a:p>
            <a:r>
              <a:rPr lang="en-GB" dirty="0"/>
              <a:t>The collaboration involved Academics and Student Advisors for each campus.</a:t>
            </a:r>
          </a:p>
          <a:p>
            <a:r>
              <a:rPr lang="en-AU" dirty="0"/>
              <a:t>Students attended on a voluntary basis</a:t>
            </a:r>
          </a:p>
        </p:txBody>
      </p:sp>
      <p:sp>
        <p:nvSpPr>
          <p:cNvPr id="17" name="Date Placeholder 16"/>
          <p:cNvSpPr>
            <a:spLocks noGrp="1"/>
          </p:cNvSpPr>
          <p:nvPr>
            <p:ph type="dt" sz="half" idx="10"/>
          </p:nvPr>
        </p:nvSpPr>
        <p:spPr/>
        <p:txBody>
          <a:bodyPr/>
          <a:lstStyle/>
          <a:p>
            <a:fld id="{B0B7ACC2-FAC2-44FA-974A-6A0017C75A4B}" type="datetime1">
              <a:rPr lang="en-AU" smtClean="0"/>
              <a:t>5/12/2016</a:t>
            </a:fld>
            <a:endParaRPr lang="en-AU" dirty="0"/>
          </a:p>
        </p:txBody>
      </p:sp>
      <p:sp>
        <p:nvSpPr>
          <p:cNvPr id="18" name="Footer Placeholder 17"/>
          <p:cNvSpPr>
            <a:spLocks noGrp="1"/>
          </p:cNvSpPr>
          <p:nvPr>
            <p:ph type="ftr" sz="quarter" idx="11"/>
          </p:nvPr>
        </p:nvSpPr>
        <p:spPr/>
        <p:txBody>
          <a:bodyPr/>
          <a:lstStyle/>
          <a:p>
            <a:r>
              <a:rPr lang="en-AU" dirty="0" smtClean="0"/>
              <a:t>School of Health Sciences.</a:t>
            </a:r>
            <a:endParaRPr lang="en-AU" dirty="0"/>
          </a:p>
        </p:txBody>
      </p:sp>
      <p:sp>
        <p:nvSpPr>
          <p:cNvPr id="11" name="Slide Number Placeholder 10"/>
          <p:cNvSpPr>
            <a:spLocks noGrp="1"/>
          </p:cNvSpPr>
          <p:nvPr>
            <p:ph type="sldNum" sz="quarter" idx="12"/>
          </p:nvPr>
        </p:nvSpPr>
        <p:spPr/>
        <p:txBody>
          <a:bodyPr/>
          <a:lstStyle/>
          <a:p>
            <a:fld id="{428DD2C2-8F72-465F-A219-5F353CB48A2B}" type="slidenum">
              <a:rPr lang="en-AU" smtClean="0"/>
              <a:pPr/>
              <a:t>2</a:t>
            </a:fld>
            <a:endParaRPr lang="en-AU" dirty="0"/>
          </a:p>
        </p:txBody>
      </p:sp>
    </p:spTree>
    <p:extLst>
      <p:ext uri="{BB962C8B-B14F-4D97-AF65-F5344CB8AC3E}">
        <p14:creationId xmlns:p14="http://schemas.microsoft.com/office/powerpoint/2010/main" val="2109404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did!</a:t>
            </a:r>
            <a:endParaRPr lang="en-AU" dirty="0"/>
          </a:p>
        </p:txBody>
      </p:sp>
      <p:sp>
        <p:nvSpPr>
          <p:cNvPr id="3" name="Content Placeholder 2"/>
          <p:cNvSpPr>
            <a:spLocks noGrp="1"/>
          </p:cNvSpPr>
          <p:nvPr>
            <p:ph idx="1"/>
          </p:nvPr>
        </p:nvSpPr>
        <p:spPr/>
        <p:txBody>
          <a:bodyPr/>
          <a:lstStyle/>
          <a:p>
            <a:r>
              <a:rPr lang="en-AU" dirty="0"/>
              <a:t>Preparation for PEP icebreaker</a:t>
            </a:r>
          </a:p>
          <a:p>
            <a:endParaRPr lang="en-AU" dirty="0"/>
          </a:p>
          <a:p>
            <a:r>
              <a:rPr lang="en-AU" dirty="0"/>
              <a:t>Expectations</a:t>
            </a:r>
          </a:p>
          <a:p>
            <a:endParaRPr lang="en-AU" dirty="0"/>
          </a:p>
          <a:p>
            <a:r>
              <a:rPr lang="en-AU" dirty="0"/>
              <a:t>RN Standards for Practice</a:t>
            </a:r>
          </a:p>
          <a:p>
            <a:endParaRPr lang="en-AU" dirty="0"/>
          </a:p>
          <a:p>
            <a:r>
              <a:rPr lang="en-AU" dirty="0"/>
              <a:t>PEP Scenarios</a:t>
            </a:r>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dirty="0"/>
              <a:t>School of Health Sciences</a:t>
            </a:r>
          </a:p>
        </p:txBody>
      </p:sp>
      <p:sp>
        <p:nvSpPr>
          <p:cNvPr id="6" name="Slide Number Placeholder 5"/>
          <p:cNvSpPr>
            <a:spLocks noGrp="1"/>
          </p:cNvSpPr>
          <p:nvPr>
            <p:ph type="sldNum" sz="quarter" idx="12"/>
          </p:nvPr>
        </p:nvSpPr>
        <p:spPr/>
        <p:txBody>
          <a:bodyPr/>
          <a:lstStyle/>
          <a:p>
            <a:fld id="{428DD2C2-8F72-465F-A219-5F353CB48A2B}" type="slidenum">
              <a:rPr lang="en-AU" smtClean="0"/>
              <a:pPr/>
              <a:t>3</a:t>
            </a:fld>
            <a:endParaRPr lang="en-AU" dirty="0"/>
          </a:p>
        </p:txBody>
      </p:sp>
    </p:spTree>
    <p:extLst>
      <p:ext uri="{BB962C8B-B14F-4D97-AF65-F5344CB8AC3E}">
        <p14:creationId xmlns:p14="http://schemas.microsoft.com/office/powerpoint/2010/main" val="2984464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Expectations</a:t>
            </a:r>
            <a:endParaRPr lang="en-AU" dirty="0"/>
          </a:p>
        </p:txBody>
      </p:sp>
      <p:sp>
        <p:nvSpPr>
          <p:cNvPr id="3" name="Content Placeholder 2"/>
          <p:cNvSpPr>
            <a:spLocks noGrp="1"/>
          </p:cNvSpPr>
          <p:nvPr>
            <p:ph idx="1"/>
          </p:nvPr>
        </p:nvSpPr>
        <p:spPr/>
        <p:txBody>
          <a:bodyPr/>
          <a:lstStyle/>
          <a:p>
            <a:r>
              <a:rPr lang="en-AU" dirty="0"/>
              <a:t>Professional</a:t>
            </a:r>
          </a:p>
          <a:p>
            <a:pPr lvl="1"/>
            <a:r>
              <a:rPr lang="en-AU" dirty="0"/>
              <a:t>RN Standards for Practice</a:t>
            </a:r>
          </a:p>
          <a:p>
            <a:r>
              <a:rPr lang="en-AU" dirty="0"/>
              <a:t>Facility</a:t>
            </a:r>
          </a:p>
          <a:p>
            <a:pPr lvl="1"/>
            <a:r>
              <a:rPr lang="en-AU" dirty="0"/>
              <a:t>WIL placement agreements</a:t>
            </a:r>
          </a:p>
          <a:p>
            <a:r>
              <a:rPr lang="en-AU" dirty="0"/>
              <a:t>University</a:t>
            </a:r>
          </a:p>
          <a:p>
            <a:pPr lvl="1"/>
            <a:r>
              <a:rPr lang="en-AU" dirty="0"/>
              <a:t>Faculty of Health PEP Code of Professional &amp; Ethical Conduct</a:t>
            </a:r>
          </a:p>
          <a:p>
            <a:r>
              <a:rPr lang="en-AU" dirty="0"/>
              <a:t>Student</a:t>
            </a:r>
          </a:p>
          <a:p>
            <a:pPr lvl="1"/>
            <a:r>
              <a:rPr lang="en-AU" dirty="0"/>
              <a:t>Code of Conduct teaching &amp; learning</a:t>
            </a:r>
          </a:p>
          <a:p>
            <a:endParaRPr lang="en-AU" dirty="0"/>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dirty="0"/>
              <a:t>School of Health Sciences</a:t>
            </a:r>
          </a:p>
        </p:txBody>
      </p:sp>
      <p:sp>
        <p:nvSpPr>
          <p:cNvPr id="6" name="Slide Number Placeholder 5"/>
          <p:cNvSpPr>
            <a:spLocks noGrp="1"/>
          </p:cNvSpPr>
          <p:nvPr>
            <p:ph type="sldNum" sz="quarter" idx="12"/>
          </p:nvPr>
        </p:nvSpPr>
        <p:spPr/>
        <p:txBody>
          <a:bodyPr/>
          <a:lstStyle/>
          <a:p>
            <a:fld id="{428DD2C2-8F72-465F-A219-5F353CB48A2B}" type="slidenum">
              <a:rPr lang="en-AU" smtClean="0"/>
              <a:pPr/>
              <a:t>4</a:t>
            </a:fld>
            <a:endParaRPr lang="en-AU" dirty="0"/>
          </a:p>
        </p:txBody>
      </p:sp>
    </p:spTree>
    <p:extLst>
      <p:ext uri="{BB962C8B-B14F-4D97-AF65-F5344CB8AC3E}">
        <p14:creationId xmlns:p14="http://schemas.microsoft.com/office/powerpoint/2010/main" val="49270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Practice Lens</a:t>
            </a:r>
            <a:endParaRPr lang="en-AU" dirty="0"/>
          </a:p>
        </p:txBody>
      </p:sp>
      <p:sp>
        <p:nvSpPr>
          <p:cNvPr id="3" name="Content Placeholder 2"/>
          <p:cNvSpPr>
            <a:spLocks noGrp="1"/>
          </p:cNvSpPr>
          <p:nvPr>
            <p:ph idx="1"/>
          </p:nvPr>
        </p:nvSpPr>
        <p:spPr/>
        <p:txBody>
          <a:bodyPr/>
          <a:lstStyle/>
          <a:p>
            <a:r>
              <a:rPr lang="en-AU" dirty="0"/>
              <a:t>University: student centred</a:t>
            </a:r>
          </a:p>
          <a:p>
            <a:endParaRPr lang="en-AU" dirty="0" smtClean="0"/>
          </a:p>
          <a:p>
            <a:r>
              <a:rPr lang="en-AU" dirty="0" smtClean="0"/>
              <a:t>PEP</a:t>
            </a:r>
            <a:r>
              <a:rPr lang="en-AU" dirty="0"/>
              <a:t>: Person centred </a:t>
            </a:r>
          </a:p>
          <a:p>
            <a:endParaRPr lang="en-AU" dirty="0"/>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dirty="0"/>
              <a:t>School of Health Sciences</a:t>
            </a:r>
          </a:p>
        </p:txBody>
      </p:sp>
      <p:sp>
        <p:nvSpPr>
          <p:cNvPr id="6" name="Slide Number Placeholder 5"/>
          <p:cNvSpPr>
            <a:spLocks noGrp="1"/>
          </p:cNvSpPr>
          <p:nvPr>
            <p:ph type="sldNum" sz="quarter" idx="12"/>
          </p:nvPr>
        </p:nvSpPr>
        <p:spPr/>
        <p:txBody>
          <a:bodyPr/>
          <a:lstStyle/>
          <a:p>
            <a:fld id="{428DD2C2-8F72-465F-A219-5F353CB48A2B}" type="slidenum">
              <a:rPr lang="en-AU" smtClean="0"/>
              <a:pPr/>
              <a:t>5</a:t>
            </a:fld>
            <a:endParaRPr lang="en-AU" dirty="0"/>
          </a:p>
        </p:txBody>
      </p:sp>
      <p:pic>
        <p:nvPicPr>
          <p:cNvPr id="7" name="Picture 6"/>
          <p:cNvPicPr>
            <a:picLocks noChangeAspect="1"/>
          </p:cNvPicPr>
          <p:nvPr/>
        </p:nvPicPr>
        <p:blipFill>
          <a:blip r:embed="rId3"/>
          <a:stretch>
            <a:fillRect/>
          </a:stretch>
        </p:blipFill>
        <p:spPr>
          <a:xfrm>
            <a:off x="3883242" y="2355726"/>
            <a:ext cx="2057400" cy="1819275"/>
          </a:xfrm>
          <a:prstGeom prst="rect">
            <a:avLst/>
          </a:prstGeom>
        </p:spPr>
      </p:pic>
      <p:pic>
        <p:nvPicPr>
          <p:cNvPr id="8" name="Picture 7"/>
          <p:cNvPicPr>
            <a:picLocks noChangeAspect="1"/>
          </p:cNvPicPr>
          <p:nvPr/>
        </p:nvPicPr>
        <p:blipFill>
          <a:blip r:embed="rId4"/>
          <a:stretch>
            <a:fillRect/>
          </a:stretch>
        </p:blipFill>
        <p:spPr>
          <a:xfrm>
            <a:off x="764704" y="2503363"/>
            <a:ext cx="1447917" cy="1671638"/>
          </a:xfrm>
          <a:prstGeom prst="rect">
            <a:avLst/>
          </a:prstGeom>
        </p:spPr>
      </p:pic>
    </p:spTree>
    <p:extLst>
      <p:ext uri="{BB962C8B-B14F-4D97-AF65-F5344CB8AC3E}">
        <p14:creationId xmlns:p14="http://schemas.microsoft.com/office/powerpoint/2010/main" val="2885758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did</a:t>
            </a:r>
            <a:endParaRPr lang="en-AU" dirty="0"/>
          </a:p>
        </p:txBody>
      </p:sp>
      <p:sp>
        <p:nvSpPr>
          <p:cNvPr id="3" name="Content Placeholder 2"/>
          <p:cNvSpPr>
            <a:spLocks noGrp="1"/>
          </p:cNvSpPr>
          <p:nvPr>
            <p:ph idx="1"/>
          </p:nvPr>
        </p:nvSpPr>
        <p:spPr/>
        <p:txBody>
          <a:bodyPr/>
          <a:lstStyle/>
          <a:p>
            <a:r>
              <a:rPr lang="en-AU" dirty="0"/>
              <a:t>Preparation for PEP icebreaker</a:t>
            </a:r>
          </a:p>
          <a:p>
            <a:pPr lvl="1"/>
            <a:r>
              <a:rPr lang="en-AU" dirty="0"/>
              <a:t>Using Post it notes we asked:</a:t>
            </a:r>
          </a:p>
          <a:p>
            <a:pPr lvl="1"/>
            <a:r>
              <a:rPr lang="en-AU" dirty="0"/>
              <a:t>What are you most looking forward to?</a:t>
            </a:r>
          </a:p>
          <a:p>
            <a:pPr lvl="1"/>
            <a:r>
              <a:rPr lang="en-AU" dirty="0"/>
              <a:t>What are you least looking forward to?</a:t>
            </a:r>
          </a:p>
          <a:p>
            <a:endParaRPr lang="en-AU" dirty="0"/>
          </a:p>
        </p:txBody>
      </p:sp>
      <p:sp>
        <p:nvSpPr>
          <p:cNvPr id="4" name="Date Placeholder 3"/>
          <p:cNvSpPr>
            <a:spLocks noGrp="1"/>
          </p:cNvSpPr>
          <p:nvPr>
            <p:ph type="dt" sz="half" idx="10"/>
          </p:nvPr>
        </p:nvSpPr>
        <p:spPr/>
        <p:txBody>
          <a:bodyPr/>
          <a:lstStyle/>
          <a:p>
            <a:fld id="{3E848EEC-4C6E-4267-A3B2-8F0C032544F4}" type="datetime1">
              <a:rPr lang="en-AU" smtClean="0"/>
              <a:t>5/12/2016</a:t>
            </a:fld>
            <a:endParaRPr lang="en-AU" dirty="0"/>
          </a:p>
        </p:txBody>
      </p:sp>
      <p:sp>
        <p:nvSpPr>
          <p:cNvPr id="5" name="Footer Placeholder 4"/>
          <p:cNvSpPr>
            <a:spLocks noGrp="1"/>
          </p:cNvSpPr>
          <p:nvPr>
            <p:ph type="ftr" sz="quarter" idx="11"/>
          </p:nvPr>
        </p:nvSpPr>
        <p:spPr/>
        <p:txBody>
          <a:bodyPr/>
          <a:lstStyle/>
          <a:p>
            <a:r>
              <a:rPr lang="en-AU" smtClean="0"/>
              <a:t>School of Health Sciences</a:t>
            </a:r>
            <a:endParaRPr lang="en-AU" dirty="0"/>
          </a:p>
        </p:txBody>
      </p:sp>
      <p:sp>
        <p:nvSpPr>
          <p:cNvPr id="6" name="Slide Number Placeholder 5"/>
          <p:cNvSpPr>
            <a:spLocks noGrp="1"/>
          </p:cNvSpPr>
          <p:nvPr>
            <p:ph type="sldNum" sz="quarter" idx="12"/>
          </p:nvPr>
        </p:nvSpPr>
        <p:spPr/>
        <p:txBody>
          <a:bodyPr/>
          <a:lstStyle/>
          <a:p>
            <a:fld id="{428DD2C2-8F72-465F-A219-5F353CB48A2B}" type="slidenum">
              <a:rPr lang="en-AU" smtClean="0"/>
              <a:pPr/>
              <a:t>6</a:t>
            </a:fld>
            <a:endParaRPr lang="en-AU" dirty="0"/>
          </a:p>
        </p:txBody>
      </p:sp>
      <p:pic>
        <p:nvPicPr>
          <p:cNvPr id="8" name="Picture 7"/>
          <p:cNvPicPr>
            <a:picLocks noChangeAspect="1"/>
          </p:cNvPicPr>
          <p:nvPr/>
        </p:nvPicPr>
        <p:blipFill>
          <a:blip r:embed="rId3"/>
          <a:stretch>
            <a:fillRect/>
          </a:stretch>
        </p:blipFill>
        <p:spPr>
          <a:xfrm>
            <a:off x="1052736" y="2643758"/>
            <a:ext cx="4032448" cy="2367013"/>
          </a:xfrm>
          <a:prstGeom prst="rect">
            <a:avLst/>
          </a:prstGeom>
        </p:spPr>
      </p:pic>
    </p:spTree>
    <p:extLst>
      <p:ext uri="{BB962C8B-B14F-4D97-AF65-F5344CB8AC3E}">
        <p14:creationId xmlns:p14="http://schemas.microsoft.com/office/powerpoint/2010/main" val="1129392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discovered</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b="1" dirty="0"/>
              <a:t>Most looking forward to </a:t>
            </a:r>
          </a:p>
          <a:p>
            <a:pPr marL="0" indent="0">
              <a:buNone/>
            </a:pPr>
            <a:endParaRPr lang="en-AU" dirty="0"/>
          </a:p>
          <a:p>
            <a:pPr>
              <a:buFontTx/>
              <a:buChar char="-"/>
            </a:pPr>
            <a:r>
              <a:rPr lang="en-AU" dirty="0"/>
              <a:t>Theory into action </a:t>
            </a:r>
          </a:p>
          <a:p>
            <a:pPr marL="457200" lvl="1" indent="0">
              <a:buNone/>
            </a:pPr>
            <a:r>
              <a:rPr lang="en-AU" dirty="0" smtClean="0"/>
              <a:t>                                          </a:t>
            </a:r>
            <a:endParaRPr lang="en-AU" dirty="0"/>
          </a:p>
          <a:p>
            <a:pPr>
              <a:buFontTx/>
              <a:buChar char="-"/>
            </a:pPr>
            <a:r>
              <a:rPr lang="en-AU" dirty="0"/>
              <a:t>Real life experience</a:t>
            </a:r>
          </a:p>
          <a:p>
            <a:pPr>
              <a:buFontTx/>
              <a:buChar char="-"/>
            </a:pPr>
            <a:endParaRPr lang="en-AU" dirty="0"/>
          </a:p>
          <a:p>
            <a:pPr>
              <a:buFontTx/>
              <a:buChar char="-"/>
            </a:pPr>
            <a:r>
              <a:rPr lang="en-AU" dirty="0"/>
              <a:t>Confirmation of career path. </a:t>
            </a:r>
          </a:p>
          <a:p>
            <a:pPr marL="265113" lvl="1" indent="0">
              <a:buNone/>
            </a:pPr>
            <a:endParaRPr lang="en-AU" dirty="0"/>
          </a:p>
          <a:p>
            <a:pPr marL="334963"/>
            <a:r>
              <a:rPr lang="en-AU" dirty="0"/>
              <a:t>Meet new people</a:t>
            </a:r>
          </a:p>
          <a:p>
            <a:pPr marL="608013" lvl="1" indent="-342900"/>
            <a:r>
              <a:rPr lang="en-AU" dirty="0"/>
              <a:t>staff and patients</a:t>
            </a:r>
          </a:p>
          <a:p>
            <a:endParaRPr lang="en-AU" dirty="0"/>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dirty="0"/>
              <a:t>School of Health Sciences</a:t>
            </a:r>
          </a:p>
        </p:txBody>
      </p:sp>
      <p:sp>
        <p:nvSpPr>
          <p:cNvPr id="6" name="Slide Number Placeholder 5"/>
          <p:cNvSpPr>
            <a:spLocks noGrp="1"/>
          </p:cNvSpPr>
          <p:nvPr>
            <p:ph type="sldNum" sz="quarter" idx="12"/>
          </p:nvPr>
        </p:nvSpPr>
        <p:spPr/>
        <p:txBody>
          <a:bodyPr/>
          <a:lstStyle/>
          <a:p>
            <a:fld id="{428DD2C2-8F72-465F-A219-5F353CB48A2B}" type="slidenum">
              <a:rPr lang="en-AU" smtClean="0"/>
              <a:pPr/>
              <a:t>7</a:t>
            </a:fld>
            <a:endParaRPr lang="en-AU" dirty="0"/>
          </a:p>
        </p:txBody>
      </p:sp>
      <p:pic>
        <p:nvPicPr>
          <p:cNvPr id="7" name="Picture 6"/>
          <p:cNvPicPr>
            <a:picLocks noChangeAspect="1"/>
          </p:cNvPicPr>
          <p:nvPr/>
        </p:nvPicPr>
        <p:blipFill>
          <a:blip r:embed="rId3"/>
          <a:stretch>
            <a:fillRect/>
          </a:stretch>
        </p:blipFill>
        <p:spPr>
          <a:xfrm>
            <a:off x="3293436" y="3374852"/>
            <a:ext cx="3352800" cy="1362075"/>
          </a:xfrm>
          <a:prstGeom prst="rect">
            <a:avLst/>
          </a:prstGeom>
        </p:spPr>
      </p:pic>
    </p:spTree>
    <p:extLst>
      <p:ext uri="{BB962C8B-B14F-4D97-AF65-F5344CB8AC3E}">
        <p14:creationId xmlns:p14="http://schemas.microsoft.com/office/powerpoint/2010/main" val="362398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we discovered</a:t>
            </a:r>
          </a:p>
        </p:txBody>
      </p:sp>
      <p:sp>
        <p:nvSpPr>
          <p:cNvPr id="3" name="Content Placeholder 2"/>
          <p:cNvSpPr>
            <a:spLocks noGrp="1"/>
          </p:cNvSpPr>
          <p:nvPr>
            <p:ph idx="1"/>
          </p:nvPr>
        </p:nvSpPr>
        <p:spPr/>
        <p:txBody>
          <a:bodyPr>
            <a:normAutofit fontScale="92500" lnSpcReduction="10000"/>
          </a:bodyPr>
          <a:lstStyle/>
          <a:p>
            <a:pPr marL="0" indent="0">
              <a:buNone/>
            </a:pPr>
            <a:r>
              <a:rPr lang="en-AU" b="1" dirty="0"/>
              <a:t>Least looking forward to</a:t>
            </a:r>
            <a:r>
              <a:rPr lang="en-AU" b="1" dirty="0" smtClean="0"/>
              <a:t>:</a:t>
            </a:r>
            <a:endParaRPr lang="en-AU" dirty="0"/>
          </a:p>
          <a:p>
            <a:r>
              <a:rPr lang="en-AU" dirty="0"/>
              <a:t>The unknown:</a:t>
            </a:r>
          </a:p>
          <a:p>
            <a:pPr lvl="1"/>
            <a:r>
              <a:rPr lang="en-AU" dirty="0"/>
              <a:t>environment – ward, clinical situation, shift work, travel, community, no income</a:t>
            </a:r>
          </a:p>
          <a:p>
            <a:pPr lvl="1"/>
            <a:r>
              <a:rPr lang="en-AU" dirty="0"/>
              <a:t>expectations – knowledge, workload, </a:t>
            </a:r>
          </a:p>
          <a:p>
            <a:pPr lvl="1"/>
            <a:r>
              <a:rPr lang="en-AU" dirty="0"/>
              <a:t>feelings – confronted, not liking it, overwhelmed, exhausted, death, bodily fluids</a:t>
            </a:r>
          </a:p>
          <a:p>
            <a:r>
              <a:rPr lang="en-AU" dirty="0"/>
              <a:t>Making mistakes</a:t>
            </a:r>
          </a:p>
          <a:p>
            <a:pPr marL="334963"/>
            <a:r>
              <a:rPr lang="en-AU" dirty="0" smtClean="0"/>
              <a:t>Negative supervisors</a:t>
            </a:r>
            <a:endParaRPr lang="en-AU" dirty="0"/>
          </a:p>
          <a:p>
            <a:pPr marL="608013" lvl="1" indent="-342900"/>
            <a:r>
              <a:rPr lang="en-AU" dirty="0"/>
              <a:t>mean nurses, being judged </a:t>
            </a:r>
          </a:p>
          <a:p>
            <a:pPr marL="334963"/>
            <a:r>
              <a:rPr lang="en-AU" dirty="0"/>
              <a:t>Confirmation of career choice</a:t>
            </a:r>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dirty="0"/>
              <a:t>School of Health Sciences</a:t>
            </a:r>
          </a:p>
        </p:txBody>
      </p:sp>
      <p:sp>
        <p:nvSpPr>
          <p:cNvPr id="6" name="Slide Number Placeholder 5"/>
          <p:cNvSpPr>
            <a:spLocks noGrp="1"/>
          </p:cNvSpPr>
          <p:nvPr>
            <p:ph type="sldNum" sz="quarter" idx="12"/>
          </p:nvPr>
        </p:nvSpPr>
        <p:spPr/>
        <p:txBody>
          <a:bodyPr/>
          <a:lstStyle/>
          <a:p>
            <a:fld id="{428DD2C2-8F72-465F-A219-5F353CB48A2B}" type="slidenum">
              <a:rPr lang="en-AU" smtClean="0"/>
              <a:pPr/>
              <a:t>8</a:t>
            </a:fld>
            <a:endParaRPr lang="en-AU" dirty="0"/>
          </a:p>
        </p:txBody>
      </p:sp>
      <p:pic>
        <p:nvPicPr>
          <p:cNvPr id="7" name="Picture 6"/>
          <p:cNvPicPr>
            <a:picLocks noChangeAspect="1"/>
          </p:cNvPicPr>
          <p:nvPr/>
        </p:nvPicPr>
        <p:blipFill>
          <a:blip r:embed="rId3"/>
          <a:stretch>
            <a:fillRect/>
          </a:stretch>
        </p:blipFill>
        <p:spPr>
          <a:xfrm>
            <a:off x="4669408" y="3076575"/>
            <a:ext cx="2209800" cy="2066925"/>
          </a:xfrm>
          <a:prstGeom prst="rect">
            <a:avLst/>
          </a:prstGeom>
        </p:spPr>
      </p:pic>
    </p:spTree>
    <p:extLst>
      <p:ext uri="{BB962C8B-B14F-4D97-AF65-F5344CB8AC3E}">
        <p14:creationId xmlns:p14="http://schemas.microsoft.com/office/powerpoint/2010/main" val="2782621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PEP Scenario Themes</a:t>
            </a:r>
          </a:p>
        </p:txBody>
      </p:sp>
      <p:sp>
        <p:nvSpPr>
          <p:cNvPr id="3" name="Content Placeholder 2"/>
          <p:cNvSpPr>
            <a:spLocks noGrp="1"/>
          </p:cNvSpPr>
          <p:nvPr>
            <p:ph idx="1"/>
          </p:nvPr>
        </p:nvSpPr>
        <p:spPr/>
        <p:txBody>
          <a:bodyPr/>
          <a:lstStyle/>
          <a:p>
            <a:r>
              <a:rPr lang="en-AU" dirty="0"/>
              <a:t>Scope of Practice</a:t>
            </a:r>
          </a:p>
          <a:p>
            <a:r>
              <a:rPr lang="en-AU" dirty="0"/>
              <a:t>Developing Professional Relationships</a:t>
            </a:r>
          </a:p>
          <a:p>
            <a:r>
              <a:rPr lang="en-AU" dirty="0"/>
              <a:t>How to seek feedback</a:t>
            </a:r>
          </a:p>
          <a:p>
            <a:r>
              <a:rPr lang="en-AU" dirty="0"/>
              <a:t>The purpose of feedback in developing the professional  self</a:t>
            </a:r>
          </a:p>
          <a:p>
            <a:r>
              <a:rPr lang="en-AU" dirty="0"/>
              <a:t>How to demonstrate knowledge</a:t>
            </a:r>
          </a:p>
        </p:txBody>
      </p:sp>
      <p:sp>
        <p:nvSpPr>
          <p:cNvPr id="4" name="Date Placeholder 3"/>
          <p:cNvSpPr>
            <a:spLocks noGrp="1"/>
          </p:cNvSpPr>
          <p:nvPr>
            <p:ph type="dt" sz="half" idx="10"/>
          </p:nvPr>
        </p:nvSpPr>
        <p:spPr/>
        <p:txBody>
          <a:bodyPr/>
          <a:lstStyle/>
          <a:p>
            <a:fld id="{034A241F-0108-4E54-B5D6-12C5A81B21ED}" type="datetime1">
              <a:rPr lang="en-AU" smtClean="0"/>
              <a:pPr/>
              <a:t>5/12/2016</a:t>
            </a:fld>
            <a:endParaRPr lang="en-AU" dirty="0"/>
          </a:p>
        </p:txBody>
      </p:sp>
      <p:sp>
        <p:nvSpPr>
          <p:cNvPr id="5" name="Footer Placeholder 4"/>
          <p:cNvSpPr>
            <a:spLocks noGrp="1"/>
          </p:cNvSpPr>
          <p:nvPr>
            <p:ph type="ftr" sz="quarter" idx="11"/>
          </p:nvPr>
        </p:nvSpPr>
        <p:spPr/>
        <p:txBody>
          <a:bodyPr/>
          <a:lstStyle/>
          <a:p>
            <a:r>
              <a:rPr lang="en-AU" dirty="0"/>
              <a:t>School of Health Sciences</a:t>
            </a:r>
          </a:p>
        </p:txBody>
      </p:sp>
      <p:sp>
        <p:nvSpPr>
          <p:cNvPr id="6" name="Slide Number Placeholder 5"/>
          <p:cNvSpPr>
            <a:spLocks noGrp="1"/>
          </p:cNvSpPr>
          <p:nvPr>
            <p:ph type="sldNum" sz="quarter" idx="12"/>
          </p:nvPr>
        </p:nvSpPr>
        <p:spPr/>
        <p:txBody>
          <a:bodyPr/>
          <a:lstStyle/>
          <a:p>
            <a:fld id="{428DD2C2-8F72-465F-A219-5F353CB48A2B}" type="slidenum">
              <a:rPr lang="en-AU" smtClean="0"/>
              <a:pPr/>
              <a:t>9</a:t>
            </a:fld>
            <a:endParaRPr lang="en-AU" dirty="0"/>
          </a:p>
        </p:txBody>
      </p:sp>
    </p:spTree>
    <p:extLst>
      <p:ext uri="{BB962C8B-B14F-4D97-AF65-F5344CB8AC3E}">
        <p14:creationId xmlns:p14="http://schemas.microsoft.com/office/powerpoint/2010/main" val="2803853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XA### Unit Title&amp;quot;&quot;/&gt;&lt;property id=&quot;20307&quot; value=&quot;256&quot;/&gt;&lt;/object&gt;&lt;object type=&quot;3&quot; unique_id=&quot;10005&quot;&gt;&lt;property id=&quot;20148&quot; value=&quot;5&quot;/&gt;&lt;property id=&quot;20300&quot; value=&quot;Slide 2 - &amp;quot;Sample Heading – Text only&amp;quot;&quot;/&gt;&lt;property id=&quot;20307&quot; value=&quot;257&quot;/&gt;&lt;/object&gt;&lt;object type=&quot;3&quot; unique_id=&quot;10006&quot;&gt;&lt;property id=&quot;20148&quot; value=&quot;5&quot;/&gt;&lt;property id=&quot;20300&quot; value=&quot;Slide 3 - &amp;quot;Sample Heading – Text with image&amp;quot;&quot;/&gt;&lt;property id=&quot;20307&quot; value=&quot;258&quot;/&gt;&lt;/object&gt;&lt;object type=&quot;3&quot; unique_id=&quot;10007&quot;&gt;&lt;property id=&quot;20148&quot; value=&quot;5&quot;/&gt;&lt;property id=&quot;20300&quot; value=&quot;Slide 4 - &amp;quot;Sample Heading – Image only&amp;quot;&quot;/&gt;&lt;property id=&quot;20307&quot; value=&quot;259&quot;/&gt;&lt;/object&gt;&lt;/object&gt;&lt;/object&gt;&lt;/database&gt;"/>
  <p:tag name="SECTOMILLISECCONVERTED" val="1"/>
  <p:tag name="ISPRING_RESOURCE_PATHS_HASH_PRESENTER" val="88e5843ac49548b1a885b65e5dff3c749f32010"/>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03030"/>
      </a:dk2>
      <a:lt2>
        <a:srgbClr val="DEDEE0"/>
      </a:lt2>
      <a:accent1>
        <a:srgbClr val="8D1B21"/>
      </a:accent1>
      <a:accent2>
        <a:srgbClr val="726056"/>
      </a:accent2>
      <a:accent3>
        <a:srgbClr val="AC956E"/>
      </a:accent3>
      <a:accent4>
        <a:srgbClr val="808DA9"/>
      </a:accent4>
      <a:accent5>
        <a:srgbClr val="424E5B"/>
      </a:accent5>
      <a:accent6>
        <a:srgbClr val="8D1B21"/>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aching Powerpoint Presentation.potx" id="{714F3CD2-5C03-445D-9A20-AC95BAF8F14E}" vid="{8109A542-D3C1-4ECA-AD93-41770BCF02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SHS_Template_standard</Template>
  <TotalTime>0</TotalTime>
  <Words>1110</Words>
  <Application>Microsoft Office PowerPoint</Application>
  <PresentationFormat>Custom</PresentationFormat>
  <Paragraphs>156</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Rockwell</vt:lpstr>
      <vt:lpstr>Times New Roman</vt:lpstr>
      <vt:lpstr>Office Theme</vt:lpstr>
      <vt:lpstr>Prep for PEP</vt:lpstr>
      <vt:lpstr>Prep for PEP Workshops</vt:lpstr>
      <vt:lpstr>What we did!</vt:lpstr>
      <vt:lpstr>Expectations</vt:lpstr>
      <vt:lpstr>Practice Lens</vt:lpstr>
      <vt:lpstr>What we did</vt:lpstr>
      <vt:lpstr>What we discovered</vt:lpstr>
      <vt:lpstr>What we discovered</vt:lpstr>
      <vt:lpstr>PEP Scenario Themes</vt:lpstr>
      <vt:lpstr>Top Tips for PEP</vt:lpstr>
      <vt:lpstr>References</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2016-11-22T04:47:06Z</dcterms:created>
  <dcterms:modified xsi:type="dcterms:W3CDTF">2016-12-05T00:56:17Z</dcterms:modified>
</cp:coreProperties>
</file>