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8" r:id="rId3"/>
    <p:sldId id="266" r:id="rId4"/>
    <p:sldId id="259" r:id="rId5"/>
    <p:sldId id="262" r:id="rId6"/>
    <p:sldId id="263" r:id="rId7"/>
    <p:sldId id="264" r:id="rId8"/>
    <p:sldId id="260" r:id="rId9"/>
    <p:sldId id="267" r:id="rId10"/>
    <p:sldId id="268" r:id="rId11"/>
    <p:sldId id="265"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7E94F18-F1B1-4CB5-A4EA-72E5A7BC3265}">
          <p14:sldIdLst>
            <p14:sldId id="256"/>
            <p14:sldId id="258"/>
            <p14:sldId id="266"/>
            <p14:sldId id="259"/>
            <p14:sldId id="262"/>
            <p14:sldId id="263"/>
            <p14:sldId id="264"/>
            <p14:sldId id="260"/>
            <p14:sldId id="267"/>
            <p14:sldId id="268"/>
            <p14:sldId id="265"/>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683" autoAdjust="0"/>
  </p:normalViewPr>
  <p:slideViewPr>
    <p:cSldViewPr snapToGrid="0">
      <p:cViewPr varScale="1">
        <p:scale>
          <a:sx n="59" d="100"/>
          <a:sy n="59" d="100"/>
        </p:scale>
        <p:origin x="1713" y="4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B0F6E-47B1-4B7D-AD1A-D028A6A2308B}" type="datetimeFigureOut">
              <a:rPr lang="en-AU" smtClean="0"/>
              <a:t>7/12/2016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B80AF-1A14-4C7F-9513-6C8B12867263}" type="slidenum">
              <a:rPr lang="en-AU" smtClean="0"/>
              <a:t>‹#›</a:t>
            </a:fld>
            <a:endParaRPr lang="en-AU" dirty="0"/>
          </a:p>
        </p:txBody>
      </p:sp>
    </p:spTree>
    <p:extLst>
      <p:ext uri="{BB962C8B-B14F-4D97-AF65-F5344CB8AC3E}">
        <p14:creationId xmlns:p14="http://schemas.microsoft.com/office/powerpoint/2010/main" val="299736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1</a:t>
            </a:fld>
            <a:endParaRPr lang="en-AU" dirty="0"/>
          </a:p>
        </p:txBody>
      </p:sp>
    </p:spTree>
    <p:extLst>
      <p:ext uri="{BB962C8B-B14F-4D97-AF65-F5344CB8AC3E}">
        <p14:creationId xmlns:p14="http://schemas.microsoft.com/office/powerpoint/2010/main" val="301485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11</a:t>
            </a:fld>
            <a:endParaRPr lang="en-AU" dirty="0"/>
          </a:p>
        </p:txBody>
      </p:sp>
    </p:spTree>
    <p:extLst>
      <p:ext uri="{BB962C8B-B14F-4D97-AF65-F5344CB8AC3E}">
        <p14:creationId xmlns:p14="http://schemas.microsoft.com/office/powerpoint/2010/main" val="339955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12</a:t>
            </a:fld>
            <a:endParaRPr lang="en-AU" dirty="0"/>
          </a:p>
        </p:txBody>
      </p:sp>
    </p:spTree>
    <p:extLst>
      <p:ext uri="{BB962C8B-B14F-4D97-AF65-F5344CB8AC3E}">
        <p14:creationId xmlns:p14="http://schemas.microsoft.com/office/powerpoint/2010/main" val="99701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2</a:t>
            </a:fld>
            <a:endParaRPr lang="en-AU" dirty="0"/>
          </a:p>
        </p:txBody>
      </p:sp>
    </p:spTree>
    <p:extLst>
      <p:ext uri="{BB962C8B-B14F-4D97-AF65-F5344CB8AC3E}">
        <p14:creationId xmlns:p14="http://schemas.microsoft.com/office/powerpoint/2010/main" val="56250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3</a:t>
            </a:fld>
            <a:endParaRPr lang="en-AU" dirty="0"/>
          </a:p>
        </p:txBody>
      </p:sp>
    </p:spTree>
    <p:extLst>
      <p:ext uri="{BB962C8B-B14F-4D97-AF65-F5344CB8AC3E}">
        <p14:creationId xmlns:p14="http://schemas.microsoft.com/office/powerpoint/2010/main" val="25017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4</a:t>
            </a:fld>
            <a:endParaRPr lang="en-AU" dirty="0"/>
          </a:p>
        </p:txBody>
      </p:sp>
    </p:spTree>
    <p:extLst>
      <p:ext uri="{BB962C8B-B14F-4D97-AF65-F5344CB8AC3E}">
        <p14:creationId xmlns:p14="http://schemas.microsoft.com/office/powerpoint/2010/main" val="77899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5</a:t>
            </a:fld>
            <a:endParaRPr lang="en-AU" dirty="0"/>
          </a:p>
        </p:txBody>
      </p:sp>
    </p:spTree>
    <p:extLst>
      <p:ext uri="{BB962C8B-B14F-4D97-AF65-F5344CB8AC3E}">
        <p14:creationId xmlns:p14="http://schemas.microsoft.com/office/powerpoint/2010/main" val="34389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6</a:t>
            </a:fld>
            <a:endParaRPr lang="en-AU" dirty="0"/>
          </a:p>
        </p:txBody>
      </p:sp>
    </p:spTree>
    <p:extLst>
      <p:ext uri="{BB962C8B-B14F-4D97-AF65-F5344CB8AC3E}">
        <p14:creationId xmlns:p14="http://schemas.microsoft.com/office/powerpoint/2010/main" val="243545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7</a:t>
            </a:fld>
            <a:endParaRPr lang="en-AU" dirty="0"/>
          </a:p>
        </p:txBody>
      </p:sp>
    </p:spTree>
    <p:extLst>
      <p:ext uri="{BB962C8B-B14F-4D97-AF65-F5344CB8AC3E}">
        <p14:creationId xmlns:p14="http://schemas.microsoft.com/office/powerpoint/2010/main" val="265710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8</a:t>
            </a:fld>
            <a:endParaRPr lang="en-AU" dirty="0"/>
          </a:p>
        </p:txBody>
      </p:sp>
    </p:spTree>
    <p:extLst>
      <p:ext uri="{BB962C8B-B14F-4D97-AF65-F5344CB8AC3E}">
        <p14:creationId xmlns:p14="http://schemas.microsoft.com/office/powerpoint/2010/main" val="246486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7B80AF-1A14-4C7F-9513-6C8B12867263}" type="slidenum">
              <a:rPr lang="en-AU" smtClean="0"/>
              <a:t>9</a:t>
            </a:fld>
            <a:endParaRPr lang="en-AU" dirty="0"/>
          </a:p>
        </p:txBody>
      </p:sp>
    </p:spTree>
    <p:extLst>
      <p:ext uri="{BB962C8B-B14F-4D97-AF65-F5344CB8AC3E}">
        <p14:creationId xmlns:p14="http://schemas.microsoft.com/office/powerpoint/2010/main" val="128683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304227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204739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A4E632-790F-4A6B-A497-3A5B6BC7FF11}" type="slidenum">
              <a:rPr lang="en-AU" smtClean="0"/>
              <a:t>‹#›</a:t>
            </a:fld>
            <a:endParaRPr lang="en-A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571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158473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A4E632-790F-4A6B-A497-3A5B6BC7FF11}" type="slidenum">
              <a:rPr lang="en-AU" smtClean="0"/>
              <a:t>‹#›</a:t>
            </a:fld>
            <a:endParaRPr lang="en-A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699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313178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145409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9070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244300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403938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5806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289511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27201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345920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211779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F4F3175-7DE3-4442-8CE9-62C5BC5ED4C2}" type="datetimeFigureOut">
              <a:rPr lang="en-AU" smtClean="0"/>
              <a:t>7/12/2016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A4E632-790F-4A6B-A497-3A5B6BC7FF11}" type="slidenum">
              <a:rPr lang="en-AU" smtClean="0"/>
              <a:t>‹#›</a:t>
            </a:fld>
            <a:endParaRPr lang="en-AU" dirty="0"/>
          </a:p>
        </p:txBody>
      </p:sp>
    </p:spTree>
    <p:extLst>
      <p:ext uri="{BB962C8B-B14F-4D97-AF65-F5344CB8AC3E}">
        <p14:creationId xmlns:p14="http://schemas.microsoft.com/office/powerpoint/2010/main" val="177267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4F3175-7DE3-4442-8CE9-62C5BC5ED4C2}" type="datetimeFigureOut">
              <a:rPr lang="en-AU" smtClean="0"/>
              <a:t>7/12/2016</a:t>
            </a:fld>
            <a:endParaRPr lang="en-A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A4E632-790F-4A6B-A497-3A5B6BC7FF11}" type="slidenum">
              <a:rPr lang="en-AU" smtClean="0"/>
              <a:t>‹#›</a:t>
            </a:fld>
            <a:endParaRPr lang="en-AU" dirty="0"/>
          </a:p>
        </p:txBody>
      </p:sp>
    </p:spTree>
    <p:extLst>
      <p:ext uri="{BB962C8B-B14F-4D97-AF65-F5344CB8AC3E}">
        <p14:creationId xmlns:p14="http://schemas.microsoft.com/office/powerpoint/2010/main" val="25560726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6835"/>
            <a:ext cx="9144000" cy="980661"/>
          </a:xfrm>
        </p:spPr>
        <p:txBody>
          <a:bodyPr>
            <a:normAutofit/>
          </a:bodyPr>
          <a:lstStyle/>
          <a:p>
            <a:pPr algn="ctr"/>
            <a:r>
              <a:rPr lang="en-AU" dirty="0"/>
              <a:t>Walking Together</a:t>
            </a:r>
          </a:p>
        </p:txBody>
      </p:sp>
      <p:sp>
        <p:nvSpPr>
          <p:cNvPr id="3" name="Subtitle 2"/>
          <p:cNvSpPr>
            <a:spLocks noGrp="1"/>
          </p:cNvSpPr>
          <p:nvPr>
            <p:ph type="subTitle" idx="1"/>
          </p:nvPr>
        </p:nvSpPr>
        <p:spPr>
          <a:xfrm>
            <a:off x="551543" y="1122363"/>
            <a:ext cx="11205028" cy="1329289"/>
          </a:xfrm>
        </p:spPr>
        <p:txBody>
          <a:bodyPr>
            <a:noAutofit/>
          </a:bodyPr>
          <a:lstStyle/>
          <a:p>
            <a:endParaRPr lang="en-AU" sz="2800" dirty="0"/>
          </a:p>
          <a:p>
            <a:pPr algn="ctr"/>
            <a:r>
              <a:rPr lang="en-AU" sz="2800" dirty="0"/>
              <a:t>Enhancing staff and student </a:t>
            </a:r>
            <a:r>
              <a:rPr lang="en-AU" sz="2800" dirty="0">
                <a:solidFill>
                  <a:srgbClr val="FF0000"/>
                </a:solidFill>
              </a:rPr>
              <a:t>leadership and mentorship capability </a:t>
            </a:r>
            <a:r>
              <a:rPr lang="en-AU" sz="2800" dirty="0"/>
              <a:t>at Rozelle</a:t>
            </a:r>
          </a:p>
          <a:p>
            <a:pPr algn="ctr"/>
            <a:endParaRPr lang="en-AU" sz="2800" dirty="0"/>
          </a:p>
        </p:txBody>
      </p:sp>
      <p:sp>
        <p:nvSpPr>
          <p:cNvPr id="4" name="Rectangle 3"/>
          <p:cNvSpPr/>
          <p:nvPr/>
        </p:nvSpPr>
        <p:spPr>
          <a:xfrm>
            <a:off x="1404731" y="3193143"/>
            <a:ext cx="10351840" cy="2308324"/>
          </a:xfrm>
          <a:prstGeom prst="rect">
            <a:avLst/>
          </a:prstGeom>
        </p:spPr>
        <p:txBody>
          <a:bodyPr wrap="square">
            <a:spAutoFit/>
          </a:bodyPr>
          <a:lstStyle/>
          <a:p>
            <a:pPr algn="ctr" defTabSz="4216432">
              <a:defRPr/>
            </a:pPr>
            <a:r>
              <a:rPr lang="en-AU" b="1" dirty="0">
                <a:solidFill>
                  <a:srgbClr val="0070C0"/>
                </a:solidFill>
              </a:rPr>
              <a:t>Academic Staff</a:t>
            </a:r>
            <a:r>
              <a:rPr lang="en-AU" dirty="0">
                <a:solidFill>
                  <a:srgbClr val="0070C0"/>
                </a:solidFill>
              </a:rPr>
              <a:t>: </a:t>
            </a:r>
            <a:r>
              <a:rPr lang="en-AU" b="1" i="1" dirty="0">
                <a:solidFill>
                  <a:srgbClr val="0070C0"/>
                </a:solidFill>
              </a:rPr>
              <a:t>Dr Marguerite Bramble, Dr Hazel Maxwell</a:t>
            </a:r>
            <a:r>
              <a:rPr lang="en-AU" i="1" dirty="0">
                <a:solidFill>
                  <a:srgbClr val="0070C0"/>
                </a:solidFill>
              </a:rPr>
              <a:t>, Graham Munro, Richard Say, Dr Grace Stankiewicz, Rochelle Einboden,  Dr Chin-Liang Ben, Sally Farrington, Prof Greg Rickard (Chief Investigator)</a:t>
            </a:r>
          </a:p>
          <a:p>
            <a:pPr algn="ctr" defTabSz="4216432">
              <a:defRPr/>
            </a:pPr>
            <a:endParaRPr lang="en-AU" b="1" dirty="0">
              <a:solidFill>
                <a:srgbClr val="0070C0"/>
              </a:solidFill>
            </a:endParaRPr>
          </a:p>
          <a:p>
            <a:pPr algn="ctr" defTabSz="4216432">
              <a:defRPr/>
            </a:pPr>
            <a:r>
              <a:rPr lang="en-AU" b="1" dirty="0">
                <a:solidFill>
                  <a:srgbClr val="0070C0"/>
                </a:solidFill>
              </a:rPr>
              <a:t>Student Mentors</a:t>
            </a:r>
            <a:r>
              <a:rPr lang="en-AU" dirty="0">
                <a:solidFill>
                  <a:srgbClr val="0070C0"/>
                </a:solidFill>
              </a:rPr>
              <a:t>: </a:t>
            </a:r>
            <a:r>
              <a:rPr lang="en-AU" i="1" dirty="0">
                <a:solidFill>
                  <a:srgbClr val="0070C0"/>
                </a:solidFill>
              </a:rPr>
              <a:t>Jordy Aldridge, Jaya Warby-Sullivan, Jessica Arnold, Rasoul Alhassani, Duncan Kaehne, Jessica Tomassini, Katie Nguyen, Zoe Puechberty, Mirwais Adli</a:t>
            </a:r>
          </a:p>
          <a:p>
            <a:pPr algn="ctr" defTabSz="4216432">
              <a:defRPr/>
            </a:pPr>
            <a:endParaRPr lang="en-AU" b="1" dirty="0">
              <a:solidFill>
                <a:srgbClr val="0070C0"/>
              </a:solidFill>
            </a:endParaRPr>
          </a:p>
          <a:p>
            <a:pPr algn="ctr" defTabSz="4216432">
              <a:defRPr/>
            </a:pPr>
            <a:r>
              <a:rPr lang="en-AU" b="1" dirty="0">
                <a:solidFill>
                  <a:srgbClr val="0070C0"/>
                </a:solidFill>
              </a:rPr>
              <a:t>Research Assistant</a:t>
            </a:r>
            <a:r>
              <a:rPr lang="en-AU" dirty="0">
                <a:solidFill>
                  <a:srgbClr val="0070C0"/>
                </a:solidFill>
              </a:rPr>
              <a:t>: </a:t>
            </a:r>
            <a:r>
              <a:rPr lang="en-AU" i="1" dirty="0">
                <a:solidFill>
                  <a:srgbClr val="0070C0"/>
                </a:solidFill>
              </a:rPr>
              <a:t>Esther Marembo  </a:t>
            </a:r>
          </a:p>
        </p:txBody>
      </p:sp>
      <p:pic>
        <p:nvPicPr>
          <p:cNvPr id="5" name="Picture 4"/>
          <p:cNvPicPr/>
          <p:nvPr/>
        </p:nvPicPr>
        <p:blipFill>
          <a:blip r:embed="rId3"/>
          <a:stretch>
            <a:fillRect/>
          </a:stretch>
        </p:blipFill>
        <p:spPr>
          <a:xfrm>
            <a:off x="1524000" y="5778466"/>
            <a:ext cx="3304059" cy="824221"/>
          </a:xfrm>
          <a:prstGeom prst="rect">
            <a:avLst/>
          </a:prstGeom>
        </p:spPr>
      </p:pic>
    </p:spTree>
    <p:extLst>
      <p:ext uri="{BB962C8B-B14F-4D97-AF65-F5344CB8AC3E}">
        <p14:creationId xmlns:p14="http://schemas.microsoft.com/office/powerpoint/2010/main" val="88271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1"/>
                </a:solidFill>
              </a:rPr>
              <a:t>Partnership Intervention and Review </a:t>
            </a:r>
            <a:r>
              <a:rPr lang="en-AU" dirty="0"/>
              <a:t>Outcomes Focus</a:t>
            </a:r>
          </a:p>
        </p:txBody>
      </p:sp>
      <p:sp>
        <p:nvSpPr>
          <p:cNvPr id="3" name="Content Placeholder 2"/>
          <p:cNvSpPr>
            <a:spLocks noGrp="1"/>
          </p:cNvSpPr>
          <p:nvPr>
            <p:ph idx="1"/>
          </p:nvPr>
        </p:nvSpPr>
        <p:spPr>
          <a:xfrm>
            <a:off x="2589212" y="2133600"/>
            <a:ext cx="8915400" cy="3777622"/>
          </a:xfrm>
        </p:spPr>
        <p:txBody>
          <a:bodyPr/>
          <a:lstStyle/>
          <a:p>
            <a:endParaRPr lang="en-AU" dirty="0"/>
          </a:p>
          <a:p>
            <a:endParaRPr lang="en-AU" dirty="0"/>
          </a:p>
        </p:txBody>
      </p:sp>
      <p:sp>
        <p:nvSpPr>
          <p:cNvPr id="4" name="Rectangle 3"/>
          <p:cNvSpPr/>
          <p:nvPr/>
        </p:nvSpPr>
        <p:spPr>
          <a:xfrm>
            <a:off x="2589212" y="2647950"/>
            <a:ext cx="7349445" cy="1569660"/>
          </a:xfrm>
          <a:prstGeom prst="rect">
            <a:avLst/>
          </a:prstGeom>
        </p:spPr>
        <p:txBody>
          <a:bodyPr wrap="square">
            <a:spAutoFit/>
          </a:bodyPr>
          <a:lstStyle/>
          <a:p>
            <a:r>
              <a:rPr lang="en-AU" sz="2400" b="1" dirty="0"/>
              <a:t>Nursing Student:  </a:t>
            </a:r>
            <a:r>
              <a:rPr lang="en-AU" sz="2400" dirty="0"/>
              <a:t>“</a:t>
            </a:r>
            <a:r>
              <a:rPr lang="en-AU" sz="2400" i="1" dirty="0"/>
              <a:t>So the main thing is how do we establish relationships, create a sense of connectedness and trust, a holistic campus and build a community?”</a:t>
            </a:r>
          </a:p>
        </p:txBody>
      </p:sp>
    </p:spTree>
    <p:extLst>
      <p:ext uri="{BB962C8B-B14F-4D97-AF65-F5344CB8AC3E}">
        <p14:creationId xmlns:p14="http://schemas.microsoft.com/office/powerpoint/2010/main" val="57539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3860884" cy="1280890"/>
          </a:xfrm>
        </p:spPr>
        <p:txBody>
          <a:bodyPr/>
          <a:lstStyle/>
          <a:p>
            <a:r>
              <a:rPr lang="en-AU" dirty="0"/>
              <a:t>Outcomes</a:t>
            </a:r>
          </a:p>
        </p:txBody>
      </p:sp>
      <p:sp>
        <p:nvSpPr>
          <p:cNvPr id="3" name="Content Placeholder 2"/>
          <p:cNvSpPr>
            <a:spLocks noGrp="1"/>
          </p:cNvSpPr>
          <p:nvPr>
            <p:ph idx="1"/>
          </p:nvPr>
        </p:nvSpPr>
        <p:spPr>
          <a:xfrm>
            <a:off x="2043953" y="1479176"/>
            <a:ext cx="9725702" cy="5378824"/>
          </a:xfrm>
        </p:spPr>
        <p:txBody>
          <a:bodyPr>
            <a:normAutofit fontScale="92500" lnSpcReduction="20000"/>
          </a:bodyPr>
          <a:lstStyle/>
          <a:p>
            <a:endParaRPr lang="en-AU" b="1" dirty="0"/>
          </a:p>
          <a:p>
            <a:endParaRPr lang="en-AU" b="1" dirty="0"/>
          </a:p>
          <a:p>
            <a:r>
              <a:rPr lang="en-AU" sz="2400" b="1" dirty="0"/>
              <a:t>Staff</a:t>
            </a:r>
          </a:p>
          <a:p>
            <a:endParaRPr lang="en-AU" sz="2400" dirty="0"/>
          </a:p>
          <a:p>
            <a:pPr lvl="0"/>
            <a:r>
              <a:rPr lang="en-AU" sz="2400" dirty="0"/>
              <a:t>Action plan for leadership and community development, Rozelle campus</a:t>
            </a:r>
          </a:p>
          <a:p>
            <a:pPr lvl="0"/>
            <a:r>
              <a:rPr lang="en-AU" sz="2400" dirty="0"/>
              <a:t> Poster and presentation for UTAS Teaching Matters 2016</a:t>
            </a:r>
          </a:p>
          <a:p>
            <a:r>
              <a:rPr lang="en-AU" sz="2400" dirty="0"/>
              <a:t>Publication for 2017 </a:t>
            </a:r>
          </a:p>
          <a:p>
            <a:pPr marL="0" indent="0">
              <a:buNone/>
            </a:pPr>
            <a:endParaRPr lang="en-AU" sz="2400" dirty="0"/>
          </a:p>
          <a:p>
            <a:r>
              <a:rPr lang="en-AU" sz="2400" b="1" dirty="0"/>
              <a:t>Student Mentors</a:t>
            </a:r>
            <a:endParaRPr lang="en-AU" sz="2400" dirty="0"/>
          </a:p>
          <a:p>
            <a:pPr lvl="0"/>
            <a:r>
              <a:rPr lang="en-AU" sz="2400" dirty="0"/>
              <a:t>VCLP citation award for contribution to research 2017</a:t>
            </a:r>
          </a:p>
          <a:p>
            <a:pPr lvl="0"/>
            <a:r>
              <a:rPr lang="en-AU" sz="2400" dirty="0"/>
              <a:t>Student mentor society on Facebook across disciplines </a:t>
            </a:r>
          </a:p>
          <a:p>
            <a:pPr lvl="0"/>
            <a:r>
              <a:rPr lang="en-AU" sz="2400" dirty="0"/>
              <a:t> Professional development day for final year, final semester nursing  students </a:t>
            </a:r>
          </a:p>
          <a:p>
            <a:endParaRPr lang="en-AU"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67" y="304441"/>
            <a:ext cx="4176835" cy="2349470"/>
          </a:xfrm>
          <a:prstGeom prst="rect">
            <a:avLst/>
          </a:prstGeom>
        </p:spPr>
      </p:pic>
    </p:spTree>
    <p:extLst>
      <p:ext uri="{BB962C8B-B14F-4D97-AF65-F5344CB8AC3E}">
        <p14:creationId xmlns:p14="http://schemas.microsoft.com/office/powerpoint/2010/main" val="121939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52450"/>
            <a:ext cx="8915400" cy="4267200"/>
          </a:xfrm>
        </p:spPr>
        <p:txBody>
          <a:bodyPr>
            <a:normAutofit/>
          </a:bodyPr>
          <a:lstStyle/>
          <a:p>
            <a:endParaRPr lang="en-AU" sz="4800" dirty="0"/>
          </a:p>
          <a:p>
            <a:endParaRPr lang="en-AU" sz="4800" dirty="0"/>
          </a:p>
          <a:p>
            <a:r>
              <a:rPr lang="en-AU" sz="4800" dirty="0"/>
              <a:t>Questions?</a:t>
            </a:r>
          </a:p>
        </p:txBody>
      </p:sp>
    </p:spTree>
    <p:extLst>
      <p:ext uri="{BB962C8B-B14F-4D97-AF65-F5344CB8AC3E}">
        <p14:creationId xmlns:p14="http://schemas.microsoft.com/office/powerpoint/2010/main" val="364873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7" y="595082"/>
            <a:ext cx="11117943" cy="1280890"/>
          </a:xfrm>
        </p:spPr>
        <p:txBody>
          <a:bodyPr/>
          <a:lstStyle/>
          <a:p>
            <a:pPr algn="ctr"/>
            <a:r>
              <a:rPr lang="en-AU" dirty="0"/>
              <a:t>Leadership and Mentoring at Rozelle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2925" y="1517356"/>
            <a:ext cx="7812432" cy="4394494"/>
          </a:xfrm>
        </p:spPr>
      </p:pic>
    </p:spTree>
    <p:extLst>
      <p:ext uri="{BB962C8B-B14F-4D97-AF65-F5344CB8AC3E}">
        <p14:creationId xmlns:p14="http://schemas.microsoft.com/office/powerpoint/2010/main" val="119687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68122" y="14831525"/>
            <a:ext cx="13825536" cy="10045772"/>
          </a:xfrm>
          <a:prstGeom prst="rect">
            <a:avLst/>
          </a:prstGeom>
        </p:spPr>
      </p:pic>
      <p:pic>
        <p:nvPicPr>
          <p:cNvPr id="5" name="Picture 4"/>
          <p:cNvPicPr>
            <a:picLocks noChangeAspect="1"/>
          </p:cNvPicPr>
          <p:nvPr/>
        </p:nvPicPr>
        <p:blipFill>
          <a:blip r:embed="rId3"/>
          <a:stretch>
            <a:fillRect/>
          </a:stretch>
        </p:blipFill>
        <p:spPr>
          <a:xfrm>
            <a:off x="34420522" y="14983925"/>
            <a:ext cx="13825536" cy="10045772"/>
          </a:xfrm>
          <a:prstGeom prst="rect">
            <a:avLst/>
          </a:prstGeom>
        </p:spPr>
      </p:pic>
      <p:pic>
        <p:nvPicPr>
          <p:cNvPr id="2" name="Picture 1"/>
          <p:cNvPicPr>
            <a:picLocks noChangeAspect="1"/>
          </p:cNvPicPr>
          <p:nvPr/>
        </p:nvPicPr>
        <p:blipFill>
          <a:blip r:embed="rId4"/>
          <a:stretch>
            <a:fillRect/>
          </a:stretch>
        </p:blipFill>
        <p:spPr>
          <a:xfrm>
            <a:off x="2364925" y="1442906"/>
            <a:ext cx="7676697" cy="5289132"/>
          </a:xfrm>
          <a:prstGeom prst="rect">
            <a:avLst/>
          </a:prstGeom>
          <a:ln w="25400">
            <a:solidFill>
              <a:schemeClr val="accent1"/>
            </a:solidFill>
          </a:ln>
        </p:spPr>
      </p:pic>
      <p:sp>
        <p:nvSpPr>
          <p:cNvPr id="7" name="Title 1"/>
          <p:cNvSpPr>
            <a:spLocks noGrp="1"/>
          </p:cNvSpPr>
          <p:nvPr>
            <p:ph type="title"/>
          </p:nvPr>
        </p:nvSpPr>
        <p:spPr>
          <a:xfrm>
            <a:off x="1074057" y="595082"/>
            <a:ext cx="11117943" cy="1280890"/>
          </a:xfrm>
        </p:spPr>
        <p:txBody>
          <a:bodyPr/>
          <a:lstStyle/>
          <a:p>
            <a:pPr algn="ctr"/>
            <a:r>
              <a:rPr lang="en-AU" dirty="0"/>
              <a:t>Action Research Design</a:t>
            </a:r>
          </a:p>
        </p:txBody>
      </p:sp>
    </p:spTree>
    <p:extLst>
      <p:ext uri="{BB962C8B-B14F-4D97-AF65-F5344CB8AC3E}">
        <p14:creationId xmlns:p14="http://schemas.microsoft.com/office/powerpoint/2010/main" val="180785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736953"/>
          </a:xfrm>
        </p:spPr>
        <p:txBody>
          <a:bodyPr>
            <a:normAutofit/>
          </a:bodyPr>
          <a:lstStyle/>
          <a:p>
            <a:r>
              <a:rPr lang="en-AU" b="1" dirty="0">
                <a:solidFill>
                  <a:schemeClr val="accent1"/>
                </a:solidFill>
              </a:rPr>
              <a:t>Discovery Workshop Academic Staff</a:t>
            </a:r>
            <a:br>
              <a:rPr lang="en-AU" dirty="0"/>
            </a:br>
            <a:r>
              <a:rPr lang="en-AU" sz="3100" dirty="0"/>
              <a:t>Leadership – Authority, Boundaries, Power Differential, Structure</a:t>
            </a:r>
          </a:p>
        </p:txBody>
      </p:sp>
      <p:sp>
        <p:nvSpPr>
          <p:cNvPr id="3" name="Content Placeholder 2"/>
          <p:cNvSpPr>
            <a:spLocks noGrp="1"/>
          </p:cNvSpPr>
          <p:nvPr>
            <p:ph idx="1"/>
          </p:nvPr>
        </p:nvSpPr>
        <p:spPr>
          <a:xfrm>
            <a:off x="2532807" y="2133599"/>
            <a:ext cx="8971805" cy="4534237"/>
          </a:xfrm>
        </p:spPr>
        <p:txBody>
          <a:bodyPr>
            <a:normAutofit lnSpcReduction="10000"/>
          </a:bodyPr>
          <a:lstStyle/>
          <a:p>
            <a:pPr marL="0" indent="0">
              <a:buNone/>
            </a:pPr>
            <a:endParaRPr lang="en-AU" dirty="0"/>
          </a:p>
          <a:p>
            <a:r>
              <a:rPr lang="en-AU" sz="2400" i="1" dirty="0"/>
              <a:t>“I was thinking about myself as a leader because when you said authority I think one of the challenges in this project is to sort out the boundaries between us as teachers and leaders, and students as mentors ….. Not so much formal authority but sort of professional boundaries I suppose …”</a:t>
            </a:r>
          </a:p>
          <a:p>
            <a:endParaRPr lang="en-AU" sz="2400" i="1" dirty="0"/>
          </a:p>
          <a:p>
            <a:r>
              <a:rPr lang="en-AU" sz="2400" i="1" dirty="0"/>
              <a:t>“You have to be strategic in terms of developing relationships … I really think the structural stuff is always important when we're talking about, you know, systems of people because people aren't sitting in vacuums.” </a:t>
            </a:r>
          </a:p>
          <a:p>
            <a:endParaRPr lang="en-AU" sz="2400" i="1" dirty="0"/>
          </a:p>
          <a:p>
            <a:pPr marL="0" indent="0">
              <a:buNone/>
            </a:pPr>
            <a:endParaRPr lang="en-AU" sz="2400" i="1"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138730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188259"/>
            <a:ext cx="8915400" cy="1716741"/>
          </a:xfrm>
        </p:spPr>
        <p:txBody>
          <a:bodyPr>
            <a:normAutofit fontScale="90000"/>
          </a:bodyPr>
          <a:lstStyle/>
          <a:p>
            <a:r>
              <a:rPr lang="en-AU" b="1" dirty="0">
                <a:solidFill>
                  <a:schemeClr val="accent1"/>
                </a:solidFill>
              </a:rPr>
              <a:t>Discovery Workshop Student Mentors</a:t>
            </a:r>
            <a:br>
              <a:rPr lang="en-AU" dirty="0"/>
            </a:br>
            <a:r>
              <a:rPr lang="en-AU" dirty="0"/>
              <a:t>Mentorship versus Leadership - Knowledge and Expertise </a:t>
            </a:r>
          </a:p>
        </p:txBody>
      </p:sp>
      <p:sp>
        <p:nvSpPr>
          <p:cNvPr id="3" name="Content Placeholder 2"/>
          <p:cNvSpPr>
            <a:spLocks noGrp="1"/>
          </p:cNvSpPr>
          <p:nvPr>
            <p:ph idx="1"/>
          </p:nvPr>
        </p:nvSpPr>
        <p:spPr>
          <a:xfrm>
            <a:off x="2232212" y="1905000"/>
            <a:ext cx="9272399" cy="4576482"/>
          </a:xfrm>
        </p:spPr>
        <p:txBody>
          <a:bodyPr>
            <a:normAutofit/>
          </a:bodyPr>
          <a:lstStyle/>
          <a:p>
            <a:pPr marL="0" indent="0">
              <a:buNone/>
            </a:pPr>
            <a:endParaRPr lang="en-AU" sz="2600" dirty="0"/>
          </a:p>
          <a:p>
            <a:r>
              <a:rPr lang="en-AU" sz="2600" i="1" dirty="0"/>
              <a:t>“ …  when you're leading … whether you want to be a member of the top of the community to guide or help first you have to have knowledge of what you're doing. (In the Mentorship role) the knowledge is very important. You obviously have to develop the capabilities to have the knowledge … we're not all equal … we've got people who, um, have more knowledge...”</a:t>
            </a:r>
          </a:p>
          <a:p>
            <a:endParaRPr lang="en-AU" sz="2600" dirty="0"/>
          </a:p>
          <a:p>
            <a:endParaRPr lang="en-AU" sz="2600" dirty="0"/>
          </a:p>
          <a:p>
            <a:endParaRPr lang="en-AU" dirty="0"/>
          </a:p>
          <a:p>
            <a:endParaRPr lang="en-AU" dirty="0"/>
          </a:p>
        </p:txBody>
      </p:sp>
    </p:spTree>
    <p:extLst>
      <p:ext uri="{BB962C8B-B14F-4D97-AF65-F5344CB8AC3E}">
        <p14:creationId xmlns:p14="http://schemas.microsoft.com/office/powerpoint/2010/main" val="82064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624110"/>
            <a:ext cx="9773783" cy="1280890"/>
          </a:xfrm>
        </p:spPr>
        <p:txBody>
          <a:bodyPr>
            <a:normAutofit fontScale="90000"/>
          </a:bodyPr>
          <a:lstStyle/>
          <a:p>
            <a:r>
              <a:rPr lang="en-AU" b="1" dirty="0">
                <a:solidFill>
                  <a:schemeClr val="accent1"/>
                </a:solidFill>
              </a:rPr>
              <a:t>Reflection – Academic Staff  </a:t>
            </a:r>
            <a:br>
              <a:rPr lang="en-AU" dirty="0"/>
            </a:br>
            <a:r>
              <a:rPr lang="en-AU" dirty="0"/>
              <a:t>Leadership Role, Relationships, Listening, Cultural Identity </a:t>
            </a:r>
          </a:p>
        </p:txBody>
      </p:sp>
      <p:sp>
        <p:nvSpPr>
          <p:cNvPr id="3" name="Content Placeholder 2"/>
          <p:cNvSpPr>
            <a:spLocks noGrp="1"/>
          </p:cNvSpPr>
          <p:nvPr>
            <p:ph idx="1"/>
          </p:nvPr>
        </p:nvSpPr>
        <p:spPr>
          <a:xfrm>
            <a:off x="2298139" y="2133599"/>
            <a:ext cx="9206474" cy="4420949"/>
          </a:xfrm>
        </p:spPr>
        <p:txBody>
          <a:bodyPr>
            <a:normAutofit fontScale="92500" lnSpcReduction="20000"/>
          </a:bodyPr>
          <a:lstStyle/>
          <a:p>
            <a:endParaRPr lang="en-AU" dirty="0"/>
          </a:p>
          <a:p>
            <a:r>
              <a:rPr lang="en-AU" sz="2400" dirty="0"/>
              <a:t>“It's how you - it's how you engage in that relationship; whether you use it to an advantage or a disadvantage or to the advantage of both ….”</a:t>
            </a:r>
          </a:p>
          <a:p>
            <a:pPr marL="0" indent="0">
              <a:buNone/>
            </a:pPr>
            <a:endParaRPr lang="en-AU" sz="2400" dirty="0"/>
          </a:p>
          <a:p>
            <a:r>
              <a:rPr lang="en-AU" sz="2400" i="1" dirty="0"/>
              <a:t>“I'm just trying to get my head around this idea where we're going to have professional relationships with people, but the power might be different within that professional relationship. I'm actually looking forward to learning a lot from the students because I know my students….”</a:t>
            </a:r>
          </a:p>
          <a:p>
            <a:endParaRPr lang="en-AU" sz="2400" i="1" dirty="0"/>
          </a:p>
          <a:p>
            <a:r>
              <a:rPr lang="en-AU" sz="2400" i="1" dirty="0"/>
              <a:t>“Nursing has a very understated culture … they do a whole bunch of leadership but they’re not forward and proud like the paramedics …”</a:t>
            </a:r>
          </a:p>
          <a:p>
            <a:endParaRPr lang="en-AU" dirty="0"/>
          </a:p>
          <a:p>
            <a:endParaRPr lang="en-AU" sz="2400" dirty="0"/>
          </a:p>
          <a:p>
            <a:endParaRPr lang="en-AU" dirty="0"/>
          </a:p>
        </p:txBody>
      </p:sp>
    </p:spTree>
    <p:extLst>
      <p:ext uri="{BB962C8B-B14F-4D97-AF65-F5344CB8AC3E}">
        <p14:creationId xmlns:p14="http://schemas.microsoft.com/office/powerpoint/2010/main" val="387256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7" y="624110"/>
            <a:ext cx="9817326" cy="1280890"/>
          </a:xfrm>
        </p:spPr>
        <p:txBody>
          <a:bodyPr>
            <a:normAutofit fontScale="90000"/>
          </a:bodyPr>
          <a:lstStyle/>
          <a:p>
            <a:r>
              <a:rPr lang="en-AU" b="1" dirty="0">
                <a:solidFill>
                  <a:schemeClr val="accent1"/>
                </a:solidFill>
              </a:rPr>
              <a:t>Reflection – Student Mentors </a:t>
            </a:r>
            <a:br>
              <a:rPr lang="en-AU" dirty="0"/>
            </a:br>
            <a:r>
              <a:rPr lang="en-AU" dirty="0"/>
              <a:t> Support, Power differential, Collegiate Culture</a:t>
            </a:r>
          </a:p>
        </p:txBody>
      </p:sp>
      <p:sp>
        <p:nvSpPr>
          <p:cNvPr id="3" name="Content Placeholder 2"/>
          <p:cNvSpPr>
            <a:spLocks noGrp="1"/>
          </p:cNvSpPr>
          <p:nvPr>
            <p:ph idx="1"/>
          </p:nvPr>
        </p:nvSpPr>
        <p:spPr>
          <a:xfrm>
            <a:off x="2459979" y="2133600"/>
            <a:ext cx="9044633" cy="4299568"/>
          </a:xfrm>
        </p:spPr>
        <p:txBody>
          <a:bodyPr>
            <a:normAutofit fontScale="92500" lnSpcReduction="20000"/>
          </a:bodyPr>
          <a:lstStyle/>
          <a:p>
            <a:r>
              <a:rPr lang="en-AU" sz="2400" i="1" dirty="0"/>
              <a:t>“I think it’s very important because you’re basically taking a step on a path that, you know, you’re not sure about it, you don’t know what to expect especially with fast-tracked course.   So you need support as much as you can get.”</a:t>
            </a:r>
          </a:p>
          <a:p>
            <a:endParaRPr lang="en-AU" sz="2400" i="1" dirty="0"/>
          </a:p>
          <a:p>
            <a:r>
              <a:rPr lang="en-AU" sz="2400" i="1" dirty="0"/>
              <a:t> “Of course there’s a respect for the knowledge base that teachers have, but I think when you’re just really okay with your humanness, that’s when that (power) differential stops.”</a:t>
            </a:r>
          </a:p>
          <a:p>
            <a:endParaRPr lang="en-AU" sz="2400" i="1" dirty="0"/>
          </a:p>
          <a:p>
            <a:r>
              <a:rPr lang="en-AU" sz="2400" i="1" dirty="0"/>
              <a:t>“Do you think that Tasmania sees English Second Language as such a big problem considering all the studies and everything they look at is in Tasmania, which doesn’t have a very diverse culture?”</a:t>
            </a:r>
          </a:p>
          <a:p>
            <a:endParaRPr lang="en-AU" sz="2400" i="1" dirty="0"/>
          </a:p>
        </p:txBody>
      </p:sp>
    </p:spTree>
    <p:extLst>
      <p:ext uri="{BB962C8B-B14F-4D97-AF65-F5344CB8AC3E}">
        <p14:creationId xmlns:p14="http://schemas.microsoft.com/office/powerpoint/2010/main" val="396495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1"/>
                </a:solidFill>
              </a:rPr>
              <a:t>Partnership Intervention and Review </a:t>
            </a:r>
            <a:r>
              <a:rPr lang="en-AU" dirty="0"/>
              <a:t>Creating Community</a:t>
            </a:r>
          </a:p>
        </p:txBody>
      </p:sp>
      <p:sp>
        <p:nvSpPr>
          <p:cNvPr id="3" name="Rectangle 2"/>
          <p:cNvSpPr/>
          <p:nvPr/>
        </p:nvSpPr>
        <p:spPr>
          <a:xfrm>
            <a:off x="1452282" y="1905000"/>
            <a:ext cx="10052329" cy="5355312"/>
          </a:xfrm>
          <a:prstGeom prst="rect">
            <a:avLst/>
          </a:prstGeom>
        </p:spPr>
        <p:txBody>
          <a:bodyPr wrap="square">
            <a:spAutoFit/>
          </a:bodyPr>
          <a:lstStyle/>
          <a:p>
            <a:endParaRPr lang="en-AU" dirty="0">
              <a:latin typeface="Arial" panose="020B0604020202020204" pitchFamily="34" charset="0"/>
            </a:endParaRPr>
          </a:p>
          <a:p>
            <a:r>
              <a:rPr lang="en-AU" sz="2400" b="1" dirty="0">
                <a:latin typeface="+mj-lt"/>
              </a:rPr>
              <a:t>Paramedic Student</a:t>
            </a:r>
            <a:r>
              <a:rPr lang="en-AU" sz="2400" dirty="0">
                <a:latin typeface="+mj-lt"/>
              </a:rPr>
              <a:t>:	</a:t>
            </a:r>
            <a:r>
              <a:rPr lang="en-AU" sz="2400" i="1" dirty="0">
                <a:latin typeface="+mj-lt"/>
              </a:rPr>
              <a:t>“I think it's all about just creating community, creating trust and belonging and feeling safe and secure and happy as part of the students and the staff connecting together.”</a:t>
            </a:r>
          </a:p>
          <a:p>
            <a:endParaRPr lang="en-AU" sz="2400" dirty="0">
              <a:latin typeface="+mj-lt"/>
            </a:endParaRPr>
          </a:p>
          <a:p>
            <a:r>
              <a:rPr lang="en-AU" sz="2400" b="1" dirty="0">
                <a:latin typeface="+mj-lt"/>
              </a:rPr>
              <a:t>Nursing Student</a:t>
            </a:r>
            <a:r>
              <a:rPr lang="en-AU" sz="2400" dirty="0">
                <a:latin typeface="+mj-lt"/>
              </a:rPr>
              <a:t>: </a:t>
            </a:r>
            <a:r>
              <a:rPr lang="en-AU" sz="2400" i="1" dirty="0">
                <a:latin typeface="+mj-lt"/>
              </a:rPr>
              <a:t>“</a:t>
            </a:r>
            <a:r>
              <a:rPr lang="en-AU" sz="2400" i="1" dirty="0"/>
              <a:t>Well how am I meant to be in this position to be mentoring someone at a time at uni where I feel most abandoned?  In the hardest point of uni this semester when we have no interaction with teachers whatsoever besides having to meet my partner we have had zero interaction with teachers, nowhere to go when we're stuck with this.”  </a:t>
            </a:r>
            <a:endParaRPr lang="en-AU" sz="2400" dirty="0"/>
          </a:p>
          <a:p>
            <a:endParaRPr lang="en-AU" sz="2400" dirty="0">
              <a:latin typeface="+mj-lt"/>
            </a:endParaRPr>
          </a:p>
          <a:p>
            <a:endParaRPr lang="en-AU" sz="2400" dirty="0">
              <a:latin typeface="+mj-lt"/>
            </a:endParaRPr>
          </a:p>
          <a:p>
            <a:endParaRPr lang="en-AU" dirty="0">
              <a:latin typeface="Arial" panose="020B0604020202020204" pitchFamily="34" charset="0"/>
            </a:endParaRPr>
          </a:p>
          <a:p>
            <a:endParaRPr lang="en-AU" dirty="0">
              <a:latin typeface="Arial" panose="020B0604020202020204" pitchFamily="34" charset="0"/>
            </a:endParaRPr>
          </a:p>
        </p:txBody>
      </p:sp>
      <p:sp>
        <p:nvSpPr>
          <p:cNvPr id="4" name="Rectangle 3"/>
          <p:cNvSpPr/>
          <p:nvPr/>
        </p:nvSpPr>
        <p:spPr>
          <a:xfrm>
            <a:off x="656705" y="2856374"/>
            <a:ext cx="8487295" cy="369332"/>
          </a:xfrm>
          <a:prstGeom prst="rect">
            <a:avLst/>
          </a:prstGeom>
        </p:spPr>
        <p:txBody>
          <a:bodyPr wrap="square">
            <a:spAutoFit/>
          </a:bodyPr>
          <a:lstStyle/>
          <a:p>
            <a:endParaRPr lang="en-AU" dirty="0">
              <a:latin typeface="Arial" panose="020B0604020202020204" pitchFamily="34" charset="0"/>
            </a:endParaRPr>
          </a:p>
        </p:txBody>
      </p:sp>
    </p:spTree>
    <p:extLst>
      <p:ext uri="{BB962C8B-B14F-4D97-AF65-F5344CB8AC3E}">
        <p14:creationId xmlns:p14="http://schemas.microsoft.com/office/powerpoint/2010/main" val="121723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1"/>
                </a:solidFill>
              </a:rPr>
              <a:t>Partnership Intervention and Review </a:t>
            </a:r>
            <a:br>
              <a:rPr lang="en-AU" b="1" dirty="0">
                <a:solidFill>
                  <a:schemeClr val="accent1"/>
                </a:solidFill>
              </a:rPr>
            </a:br>
            <a:r>
              <a:rPr lang="en-AU" dirty="0">
                <a:solidFill>
                  <a:schemeClr val="tx1"/>
                </a:solidFill>
              </a:rPr>
              <a:t>Cultural Factors</a:t>
            </a:r>
          </a:p>
        </p:txBody>
      </p:sp>
      <p:sp>
        <p:nvSpPr>
          <p:cNvPr id="3" name="Content Placeholder 2"/>
          <p:cNvSpPr>
            <a:spLocks noGrp="1"/>
          </p:cNvSpPr>
          <p:nvPr>
            <p:ph idx="1"/>
          </p:nvPr>
        </p:nvSpPr>
        <p:spPr>
          <a:xfrm>
            <a:off x="2419519" y="2133599"/>
            <a:ext cx="9085093" cy="4558513"/>
          </a:xfrm>
        </p:spPr>
        <p:txBody>
          <a:bodyPr>
            <a:normAutofit fontScale="85000" lnSpcReduction="10000"/>
          </a:bodyPr>
          <a:lstStyle/>
          <a:p>
            <a:r>
              <a:rPr lang="en-AU" sz="2600" b="1" dirty="0"/>
              <a:t>Nursing Student from Afghanistan:  </a:t>
            </a:r>
            <a:r>
              <a:rPr lang="en-AU" sz="2600" i="1" dirty="0"/>
              <a:t>My personal experience when I first submitted my assignment was introduction to nursing I got four out of 20 … I had a medical background from overseas… we have student mentors who helped and the engagement with academics … I ended up with a distinction.” </a:t>
            </a:r>
          </a:p>
          <a:p>
            <a:pPr marL="0" indent="0">
              <a:buNone/>
            </a:pPr>
            <a:endParaRPr lang="en-AU" sz="2600" dirty="0"/>
          </a:p>
          <a:p>
            <a:r>
              <a:rPr lang="en-AU" sz="2600" b="1" dirty="0"/>
              <a:t>Paramedic Student from Australia:  </a:t>
            </a:r>
            <a:r>
              <a:rPr lang="en-AU" sz="2600" i="1" dirty="0"/>
              <a:t>“The first time I had the opportunity to seriously interact – it was a pub crawl that created a more social environment … coming together. Every end of semester we go out and we have drinks so maybe incorporating that into the university community ...”</a:t>
            </a:r>
          </a:p>
          <a:p>
            <a:pPr marL="0" indent="0">
              <a:buNone/>
            </a:pPr>
            <a:endParaRPr lang="en-AU" sz="2600" dirty="0"/>
          </a:p>
          <a:p>
            <a:r>
              <a:rPr lang="en-AU" sz="2600" b="1" dirty="0"/>
              <a:t>Nursing student from Nepal: </a:t>
            </a:r>
            <a:r>
              <a:rPr lang="en-AU" sz="2600" i="1" dirty="0"/>
              <a:t>“Yes, (but) what's a pub crawl?”</a:t>
            </a:r>
          </a:p>
          <a:p>
            <a:endParaRPr lang="en-AU" dirty="0"/>
          </a:p>
        </p:txBody>
      </p:sp>
    </p:spTree>
    <p:extLst>
      <p:ext uri="{BB962C8B-B14F-4D97-AF65-F5344CB8AC3E}">
        <p14:creationId xmlns:p14="http://schemas.microsoft.com/office/powerpoint/2010/main" val="30808474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1911</TotalTime>
  <Words>735</Words>
  <Application>Microsoft Office PowerPoint</Application>
  <PresentationFormat>Widescreen</PresentationFormat>
  <Paragraphs>85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Walking Together</vt:lpstr>
      <vt:lpstr>Leadership and Mentoring at Rozelle</vt:lpstr>
      <vt:lpstr>Action Research Design</vt:lpstr>
      <vt:lpstr>Discovery Workshop Academic Staff Leadership – Authority, Boundaries, Power Differential, Structure</vt:lpstr>
      <vt:lpstr>Discovery Workshop Student Mentors Mentorship versus Leadership - Knowledge and Expertise </vt:lpstr>
      <vt:lpstr>Reflection – Academic Staff   Leadership Role, Relationships, Listening, Cultural Identity </vt:lpstr>
      <vt:lpstr>Reflection – Student Mentors   Support, Power differential, Collegiate Culture</vt:lpstr>
      <vt:lpstr>Partnership Intervention and Review Creating Community</vt:lpstr>
      <vt:lpstr>Partnership Intervention and Review  Cultural Factors</vt:lpstr>
      <vt:lpstr>Partnership Intervention and Review Outcomes Focus</vt:lpstr>
      <vt:lpstr>Outcomes</vt:lpstr>
      <vt:lpstr>PowerPoint Presentation</vt:lpstr>
    </vt:vector>
  </TitlesOfParts>
  <Company>University of Tasmania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Bramble</dc:creator>
  <cp:lastModifiedBy>Hazel Maxwell</cp:lastModifiedBy>
  <cp:revision>65</cp:revision>
  <dcterms:created xsi:type="dcterms:W3CDTF">2016-11-30T02:21:26Z</dcterms:created>
  <dcterms:modified xsi:type="dcterms:W3CDTF">2016-12-06T22:15:19Z</dcterms:modified>
</cp:coreProperties>
</file>