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2803763" cy="30275213"/>
  <p:notesSz cx="32099250" cy="43748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6pPr>
    <a:lvl7pPr marL="2609880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7pPr>
    <a:lvl8pPr marL="3044861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8pPr>
    <a:lvl9pPr marL="3479841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4EF5EC-5ADF-4120-B589-DA66FB283C4C}">
          <p14:sldIdLst>
            <p14:sldId id="257"/>
          </p14:sldIdLst>
        </p14:section>
        <p14:section name="Untitled Section" id="{302492BD-2E36-4C9D-ADF8-9543C85703B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498">
          <p15:clr>
            <a:srgbClr val="A4A3A4"/>
          </p15:clr>
        </p15:guide>
        <p15:guide id="2" orient="horz" pos="18574">
          <p15:clr>
            <a:srgbClr val="A4A3A4"/>
          </p15:clr>
        </p15:guide>
        <p15:guide id="3" orient="horz" pos="1976">
          <p15:clr>
            <a:srgbClr val="A4A3A4"/>
          </p15:clr>
        </p15:guide>
        <p15:guide id="4" pos="134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Beasy" initials="KB" lastIdx="7" clrIdx="0">
    <p:extLst>
      <p:ext uri="{19B8F6BF-5375-455C-9EA6-DF929625EA0E}">
        <p15:presenceInfo xmlns:p15="http://schemas.microsoft.com/office/powerpoint/2012/main" userId="S-1-5-21-3821386006-3749520432-1216737992-104061" providerId="AD"/>
      </p:ext>
    </p:extLst>
  </p:cmAuthor>
  <p:cmAuthor id="2" name="Brodie Tiernan" initials="BT" lastIdx="8" clrIdx="1">
    <p:extLst>
      <p:ext uri="{19B8F6BF-5375-455C-9EA6-DF929625EA0E}">
        <p15:presenceInfo xmlns:p15="http://schemas.microsoft.com/office/powerpoint/2012/main" userId="9c6387c4fb0815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EAEA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4660"/>
  </p:normalViewPr>
  <p:slideViewPr>
    <p:cSldViewPr snapToGrid="0">
      <p:cViewPr>
        <p:scale>
          <a:sx n="20" d="100"/>
          <a:sy n="20" d="100"/>
        </p:scale>
        <p:origin x="954" y="12"/>
      </p:cViewPr>
      <p:guideLst>
        <p:guide orient="horz" pos="4498"/>
        <p:guide orient="horz" pos="18574"/>
        <p:guide orient="horz" pos="1976"/>
        <p:guide pos="134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mbeasy\AppData\Local\Microsoft\Windows\Temporary%20Internet%20Files\Content.Outlook\O6LIEICB\gymnastics%20Full%20Survey%20Result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9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0391666666666666E-2"/>
          <c:w val="0.94556297136373879"/>
          <c:h val="0.9525373015873015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Important topic to  study at university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5A9-4137-8E01-8EDD45EFE6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5A9-4137-8E01-8EDD45EFE6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5A9-4137-8E01-8EDD45EFE6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5A9-4137-8E01-8EDD45EFE6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5A9-4137-8E01-8EDD45EFE6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5A9-4137-8E01-8EDD45EFE6AF}"/>
              </c:ext>
            </c:extLst>
          </c:dPt>
          <c:dLbls>
            <c:dLbl>
              <c:idx val="0"/>
              <c:layout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5A9-4137-8E01-8EDD45EFE6AF}"/>
                </c:ext>
              </c:extLst>
            </c:dLbl>
            <c:dLbl>
              <c:idx val="1"/>
              <c:layout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5A9-4137-8E01-8EDD45EFE6AF}"/>
                </c:ext>
              </c:extLst>
            </c:dLbl>
            <c:dLbl>
              <c:idx val="2"/>
              <c:layout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5A9-4137-8E01-8EDD45EFE6AF}"/>
                </c:ext>
              </c:extLst>
            </c:dLbl>
            <c:dLbl>
              <c:idx val="3"/>
              <c:layout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5A9-4137-8E01-8EDD45EFE6AF}"/>
                </c:ext>
              </c:extLst>
            </c:dLbl>
            <c:dLbl>
              <c:idx val="4"/>
              <c:layout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5A9-4137-8E01-8EDD45EFE6AF}"/>
                </c:ext>
              </c:extLst>
            </c:dLbl>
            <c:dLbl>
              <c:idx val="5"/>
              <c:layout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5A9-4137-8E01-8EDD45EFE6A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nAnD</c:v>
                </c:pt>
                <c:pt idx="1">
                  <c:v>DK</c:v>
                </c:pt>
                <c:pt idx="2">
                  <c:v>D</c:v>
                </c:pt>
                <c:pt idx="3">
                  <c:v>SD</c:v>
                </c:pt>
                <c:pt idx="4">
                  <c:v>A</c:v>
                </c:pt>
                <c:pt idx="5">
                  <c:v>SA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0.18</c:v>
                </c:pt>
                <c:pt idx="1">
                  <c:v>0.01</c:v>
                </c:pt>
                <c:pt idx="2">
                  <c:v>0.04</c:v>
                </c:pt>
                <c:pt idx="3">
                  <c:v>0.01</c:v>
                </c:pt>
                <c:pt idx="4">
                  <c:v>0.43</c:v>
                </c:pt>
                <c:pt idx="5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5A9-4137-8E01-8EDD45EFE6A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608835815784735E-2"/>
          <c:y val="0.88918487654320988"/>
          <c:w val="0.79618064719733483"/>
          <c:h val="9.905586419753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664768191695886"/>
          <c:y val="0.10730449071208767"/>
          <c:w val="0.5714319729298083"/>
          <c:h val="0.76172166201509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Sheet1!$L$55</c:f>
              <c:strCache>
                <c:ptCount val="1"/>
                <c:pt idx="0">
                  <c:v>Relevant to my learning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cat>
            <c:strRef>
              <c:f>Sheet1!$M$54:$R$54</c:f>
              <c:strCache>
                <c:ptCount val="6"/>
                <c:pt idx="0">
                  <c:v>SD</c:v>
                </c:pt>
                <c:pt idx="1">
                  <c:v>D</c:v>
                </c:pt>
                <c:pt idx="2">
                  <c:v>nAnD</c:v>
                </c:pt>
                <c:pt idx="3">
                  <c:v>A</c:v>
                </c:pt>
                <c:pt idx="4">
                  <c:v>SA</c:v>
                </c:pt>
                <c:pt idx="5">
                  <c:v>DK</c:v>
                </c:pt>
              </c:strCache>
            </c:strRef>
          </c:cat>
          <c:val>
            <c:numRef>
              <c:f>Sheet1!$M$55:$R$55</c:f>
              <c:numCache>
                <c:formatCode>0</c:formatCode>
                <c:ptCount val="6"/>
                <c:pt idx="0">
                  <c:v>1.8763029881862403</c:v>
                </c:pt>
                <c:pt idx="1">
                  <c:v>9.1035441278665736</c:v>
                </c:pt>
                <c:pt idx="2">
                  <c:v>21.681723419041003</c:v>
                </c:pt>
                <c:pt idx="3">
                  <c:v>42.112578179291177</c:v>
                </c:pt>
                <c:pt idx="4">
                  <c:v>20.986796386379432</c:v>
                </c:pt>
                <c:pt idx="5">
                  <c:v>4.2390548992355805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22-4317-AC94-41288E4DD04A}"/>
            </c:ext>
          </c:extLst>
        </c:ser>
        <c:ser>
          <c:idx val="1"/>
          <c:order val="1"/>
          <c:tx>
            <c:strRef>
              <c:f>Sheet1!$L$56</c:f>
              <c:strCache>
                <c:ptCount val="1"/>
                <c:pt idx="0">
                  <c:v>Relevant across the curriculum</c:v>
                </c:pt>
              </c:strCache>
            </c:strRef>
          </c:tx>
          <c:spPr>
            <a:solidFill>
              <a:srgbClr val="DAEDEF">
                <a:lumMod val="75000"/>
              </a:srgbClr>
            </a:solidFill>
          </c:spPr>
          <c:invertIfNegative val="0"/>
          <c:cat>
            <c:strRef>
              <c:f>Sheet1!$M$54:$R$54</c:f>
              <c:strCache>
                <c:ptCount val="6"/>
                <c:pt idx="0">
                  <c:v>SD</c:v>
                </c:pt>
                <c:pt idx="1">
                  <c:v>D</c:v>
                </c:pt>
                <c:pt idx="2">
                  <c:v>nAnD</c:v>
                </c:pt>
                <c:pt idx="3">
                  <c:v>A</c:v>
                </c:pt>
                <c:pt idx="4">
                  <c:v>SA</c:v>
                </c:pt>
                <c:pt idx="5">
                  <c:v>DK</c:v>
                </c:pt>
              </c:strCache>
            </c:strRef>
          </c:cat>
          <c:val>
            <c:numRef>
              <c:f>Sheet1!$M$56:$R$56</c:f>
              <c:numCache>
                <c:formatCode>0</c:formatCode>
                <c:ptCount val="6"/>
                <c:pt idx="0">
                  <c:v>1.59500693481276</c:v>
                </c:pt>
                <c:pt idx="1">
                  <c:v>5.0624133148404988</c:v>
                </c:pt>
                <c:pt idx="2">
                  <c:v>16.50485436893204</c:v>
                </c:pt>
                <c:pt idx="3">
                  <c:v>42.510402219140083</c:v>
                </c:pt>
                <c:pt idx="4">
                  <c:v>31.969486823855757</c:v>
                </c:pt>
                <c:pt idx="5">
                  <c:v>2.3578363384188625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22-4317-AC94-41288E4DD04A}"/>
            </c:ext>
          </c:extLst>
        </c:ser>
        <c:ser>
          <c:idx val="2"/>
          <c:order val="2"/>
          <c:tx>
            <c:strRef>
              <c:f>Sheet1!$L$57</c:f>
              <c:strCache>
                <c:ptCount val="1"/>
                <c:pt idx="0">
                  <c:v>Affects job prospects</c:v>
                </c:pt>
              </c:strCache>
            </c:strRef>
          </c:tx>
          <c:spPr>
            <a:solidFill>
              <a:srgbClr val="333399"/>
            </a:solidFill>
          </c:spPr>
          <c:invertIfNegative val="0"/>
          <c:cat>
            <c:strRef>
              <c:f>Sheet1!$M$54:$R$54</c:f>
              <c:strCache>
                <c:ptCount val="6"/>
                <c:pt idx="0">
                  <c:v>SD</c:v>
                </c:pt>
                <c:pt idx="1">
                  <c:v>D</c:v>
                </c:pt>
                <c:pt idx="2">
                  <c:v>nAnD</c:v>
                </c:pt>
                <c:pt idx="3">
                  <c:v>A</c:v>
                </c:pt>
                <c:pt idx="4">
                  <c:v>SA</c:v>
                </c:pt>
                <c:pt idx="5">
                  <c:v>DK</c:v>
                </c:pt>
              </c:strCache>
            </c:strRef>
          </c:cat>
          <c:val>
            <c:numRef>
              <c:f>Sheet1!$M$57:$R$57</c:f>
              <c:numCache>
                <c:formatCode>0</c:formatCode>
                <c:ptCount val="6"/>
                <c:pt idx="0">
                  <c:v>2.8611304954640615</c:v>
                </c:pt>
                <c:pt idx="1">
                  <c:v>10.467550593161199</c:v>
                </c:pt>
                <c:pt idx="2">
                  <c:v>20.586182833217027</c:v>
                </c:pt>
                <c:pt idx="3">
                  <c:v>31.681786461967899</c:v>
                </c:pt>
                <c:pt idx="4">
                  <c:v>27.145847871598043</c:v>
                </c:pt>
                <c:pt idx="5">
                  <c:v>7.2575017445917656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22-4317-AC94-41288E4DD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150728"/>
        <c:axId val="343153864"/>
      </c:barChart>
      <c:catAx>
        <c:axId val="343150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3153864"/>
        <c:crosses val="autoZero"/>
        <c:auto val="1"/>
        <c:lblAlgn val="ctr"/>
        <c:lblOffset val="100"/>
        <c:noMultiLvlLbl val="0"/>
      </c:catAx>
      <c:valAx>
        <c:axId val="343153864"/>
        <c:scaling>
          <c:orientation val="minMax"/>
          <c:max val="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 dirty="0" smtClean="0"/>
                  <a:t>Percentage (%)</a:t>
                </a:r>
                <a:endParaRPr lang="en-AU" dirty="0"/>
              </a:p>
            </c:rich>
          </c:tx>
          <c:layout>
            <c:manualLayout>
              <c:xMode val="edge"/>
              <c:yMode val="edge"/>
              <c:x val="1.3040032291275497E-2"/>
              <c:y val="0.29218769360292846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4315072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1907382555949284"/>
          <c:y val="7.4815771870666459E-2"/>
          <c:w val="0.26216237046550861"/>
          <c:h val="0.86937619047619052"/>
        </c:manualLayout>
      </c:layout>
      <c:overlay val="0"/>
      <c:txPr>
        <a:bodyPr/>
        <a:lstStyle/>
        <a:p>
          <a:pPr>
            <a:defRPr sz="2800" b="1" i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235606837606837"/>
          <c:y val="9.05827160493827E-2"/>
          <c:w val="0.57583658119658121"/>
          <c:h val="0.759872427983539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Sheet1!$L$50</c:f>
              <c:strCache>
                <c:ptCount val="1"/>
                <c:pt idx="0">
                  <c:v>Sustainability is included in course material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cat>
            <c:strRef>
              <c:f>Sheet1!$M$48:$R$48</c:f>
              <c:strCache>
                <c:ptCount val="6"/>
                <c:pt idx="0">
                  <c:v>SD</c:v>
                </c:pt>
                <c:pt idx="1">
                  <c:v>D</c:v>
                </c:pt>
                <c:pt idx="2">
                  <c:v>nAnD</c:v>
                </c:pt>
                <c:pt idx="3">
                  <c:v>A</c:v>
                </c:pt>
                <c:pt idx="4">
                  <c:v>SA</c:v>
                </c:pt>
                <c:pt idx="5">
                  <c:v>DK</c:v>
                </c:pt>
              </c:strCache>
            </c:strRef>
          </c:cat>
          <c:val>
            <c:numRef>
              <c:f>Sheet1!$M$50:$R$50</c:f>
              <c:numCache>
                <c:formatCode>0</c:formatCode>
                <c:ptCount val="6"/>
                <c:pt idx="0">
                  <c:v>2.2948539638386651</c:v>
                </c:pt>
                <c:pt idx="1">
                  <c:v>9.527121001390821</c:v>
                </c:pt>
                <c:pt idx="2">
                  <c:v>33.796940194714878</c:v>
                </c:pt>
                <c:pt idx="3">
                  <c:v>23.852573018080665</c:v>
                </c:pt>
                <c:pt idx="4">
                  <c:v>7.7190542420027821</c:v>
                </c:pt>
                <c:pt idx="5">
                  <c:v>22.809457579972182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1-44A5-8EE5-754C974F61A0}"/>
            </c:ext>
          </c:extLst>
        </c:ser>
        <c:ser>
          <c:idx val="1"/>
          <c:order val="1"/>
          <c:tx>
            <c:strRef>
              <c:f>Sheet1!$L$51</c:f>
              <c:strCache>
                <c:ptCount val="1"/>
                <c:pt idx="0">
                  <c:v>Teaching staff engage in sustainable practice</c:v>
                </c:pt>
              </c:strCache>
            </c:strRef>
          </c:tx>
          <c:spPr>
            <a:solidFill>
              <a:srgbClr val="DAEDEF">
                <a:lumMod val="75000"/>
              </a:srgbClr>
            </a:solidFill>
          </c:spPr>
          <c:invertIfNegative val="0"/>
          <c:cat>
            <c:strRef>
              <c:f>Sheet1!$M$48:$R$48</c:f>
              <c:strCache>
                <c:ptCount val="6"/>
                <c:pt idx="0">
                  <c:v>SD</c:v>
                </c:pt>
                <c:pt idx="1">
                  <c:v>D</c:v>
                </c:pt>
                <c:pt idx="2">
                  <c:v>nAnD</c:v>
                </c:pt>
                <c:pt idx="3">
                  <c:v>A</c:v>
                </c:pt>
                <c:pt idx="4">
                  <c:v>SA</c:v>
                </c:pt>
                <c:pt idx="5">
                  <c:v>DK</c:v>
                </c:pt>
              </c:strCache>
            </c:strRef>
          </c:cat>
          <c:val>
            <c:numRef>
              <c:f>Sheet1!$M$51:$R$51</c:f>
              <c:numCache>
                <c:formatCode>0</c:formatCode>
                <c:ptCount val="6"/>
                <c:pt idx="0">
                  <c:v>5.4279749478079333</c:v>
                </c:pt>
                <c:pt idx="1">
                  <c:v>19.276270006958942</c:v>
                </c:pt>
                <c:pt idx="2">
                  <c:v>30.967292971468336</c:v>
                </c:pt>
                <c:pt idx="3">
                  <c:v>26.443980514961723</c:v>
                </c:pt>
                <c:pt idx="4">
                  <c:v>9.5337508698677791</c:v>
                </c:pt>
                <c:pt idx="5">
                  <c:v>8.3507306889352826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31-44A5-8EE5-754C974F61A0}"/>
            </c:ext>
          </c:extLst>
        </c:ser>
        <c:ser>
          <c:idx val="2"/>
          <c:order val="2"/>
          <c:tx>
            <c:strRef>
              <c:f>Sheet1!$L$52</c:f>
              <c:strCache>
                <c:ptCount val="1"/>
                <c:pt idx="0">
                  <c:v>Innovative in teaching sustainability</c:v>
                </c:pt>
              </c:strCache>
            </c:strRef>
          </c:tx>
          <c:spPr>
            <a:solidFill>
              <a:srgbClr val="2D2D8A"/>
            </a:solidFill>
          </c:spPr>
          <c:invertIfNegative val="0"/>
          <c:cat>
            <c:strRef>
              <c:f>Sheet1!$M$48:$R$48</c:f>
              <c:strCache>
                <c:ptCount val="6"/>
                <c:pt idx="0">
                  <c:v>SD</c:v>
                </c:pt>
                <c:pt idx="1">
                  <c:v>D</c:v>
                </c:pt>
                <c:pt idx="2">
                  <c:v>nAnD</c:v>
                </c:pt>
                <c:pt idx="3">
                  <c:v>A</c:v>
                </c:pt>
                <c:pt idx="4">
                  <c:v>SA</c:v>
                </c:pt>
                <c:pt idx="5">
                  <c:v>DK</c:v>
                </c:pt>
              </c:strCache>
            </c:strRef>
          </c:cat>
          <c:val>
            <c:numRef>
              <c:f>Sheet1!$M$52:$R$52</c:f>
              <c:numCache>
                <c:formatCode>0</c:formatCode>
                <c:ptCount val="6"/>
                <c:pt idx="0">
                  <c:v>4.244954766875435</c:v>
                </c:pt>
                <c:pt idx="1">
                  <c:v>14.196242171189979</c:v>
                </c:pt>
                <c:pt idx="2">
                  <c:v>38.622129436325679</c:v>
                </c:pt>
                <c:pt idx="3">
                  <c:v>20.946416144745999</c:v>
                </c:pt>
                <c:pt idx="4">
                  <c:v>5.4279749478079333</c:v>
                </c:pt>
                <c:pt idx="5">
                  <c:v>16.562282533054976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31-44A5-8EE5-754C974F6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159744"/>
        <c:axId val="343158960"/>
      </c:barChart>
      <c:catAx>
        <c:axId val="343159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3158960"/>
        <c:crosses val="autoZero"/>
        <c:auto val="1"/>
        <c:lblAlgn val="ctr"/>
        <c:lblOffset val="100"/>
        <c:noMultiLvlLbl val="0"/>
      </c:catAx>
      <c:valAx>
        <c:axId val="343158960"/>
        <c:scaling>
          <c:orientation val="minMax"/>
          <c:max val="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 dirty="0" smtClean="0"/>
                  <a:t>Percentage (%)</a:t>
                </a:r>
                <a:endParaRPr lang="en-AU" dirty="0"/>
              </a:p>
            </c:rich>
          </c:tx>
          <c:layout>
            <c:manualLayout>
              <c:xMode val="edge"/>
              <c:yMode val="edge"/>
              <c:x val="1.2070341880341883E-2"/>
              <c:y val="0.3032923196357660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4315974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2706700854700856"/>
          <c:y val="8.1109619331196897E-2"/>
          <c:w val="0.24762233249460899"/>
          <c:h val="0.91889038066880291"/>
        </c:manualLayout>
      </c:layout>
      <c:overlay val="0"/>
      <c:txPr>
        <a:bodyPr/>
        <a:lstStyle/>
        <a:p>
          <a:pPr>
            <a:defRPr sz="2800" b="1" i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41763034050199"/>
          <c:y val="5.8744230769230771E-2"/>
          <c:w val="0.57248499734652558"/>
          <c:h val="0.80820897435897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Sheet1!$M$13</c:f>
              <c:strCache>
                <c:ptCount val="1"/>
                <c:pt idx="0">
                  <c:v>Clear commitment</c:v>
                </c:pt>
              </c:strCache>
            </c:strRef>
          </c:tx>
          <c:spPr>
            <a:solidFill>
              <a:srgbClr val="DAEDEF">
                <a:lumMod val="75000"/>
              </a:srgbClr>
            </a:solidFill>
          </c:spPr>
          <c:invertIfNegative val="0"/>
          <c:cat>
            <c:strRef>
              <c:f>Sheet1!$N$12:$S$12</c:f>
              <c:strCache>
                <c:ptCount val="6"/>
                <c:pt idx="0">
                  <c:v>DS</c:v>
                </c:pt>
                <c:pt idx="1">
                  <c:v>D</c:v>
                </c:pt>
                <c:pt idx="2">
                  <c:v>Ds</c:v>
                </c:pt>
                <c:pt idx="3">
                  <c:v>As</c:v>
                </c:pt>
                <c:pt idx="4">
                  <c:v>A</c:v>
                </c:pt>
                <c:pt idx="5">
                  <c:v>AS</c:v>
                </c:pt>
              </c:strCache>
            </c:strRef>
          </c:cat>
          <c:val>
            <c:numRef>
              <c:f>Sheet1!$N$13:$S$13</c:f>
              <c:numCache>
                <c:formatCode>0</c:formatCode>
                <c:ptCount val="6"/>
                <c:pt idx="0">
                  <c:v>2.8223220012828736</c:v>
                </c:pt>
                <c:pt idx="1">
                  <c:v>9.81398332264272</c:v>
                </c:pt>
                <c:pt idx="2">
                  <c:v>10.13470173187941</c:v>
                </c:pt>
                <c:pt idx="3">
                  <c:v>27.196921103271325</c:v>
                </c:pt>
                <c:pt idx="4">
                  <c:v>41.949967928159076</c:v>
                </c:pt>
                <c:pt idx="5">
                  <c:v>8.0821039127645928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05-44AF-9B31-7932550E8B52}"/>
            </c:ext>
          </c:extLst>
        </c:ser>
        <c:ser>
          <c:idx val="1"/>
          <c:order val="1"/>
          <c:tx>
            <c:strRef>
              <c:f>Sheet1!$M$14</c:f>
              <c:strCache>
                <c:ptCount val="1"/>
                <c:pt idx="0">
                  <c:v>Communication of commitment</c:v>
                </c:pt>
              </c:strCache>
            </c:strRef>
          </c:tx>
          <c:spPr>
            <a:solidFill>
              <a:srgbClr val="2D2D8A"/>
            </a:solidFill>
          </c:spPr>
          <c:invertIfNegative val="0"/>
          <c:cat>
            <c:strRef>
              <c:f>Sheet1!$N$12:$S$12</c:f>
              <c:strCache>
                <c:ptCount val="6"/>
                <c:pt idx="0">
                  <c:v>DS</c:v>
                </c:pt>
                <c:pt idx="1">
                  <c:v>D</c:v>
                </c:pt>
                <c:pt idx="2">
                  <c:v>Ds</c:v>
                </c:pt>
                <c:pt idx="3">
                  <c:v>As</c:v>
                </c:pt>
                <c:pt idx="4">
                  <c:v>A</c:v>
                </c:pt>
                <c:pt idx="5">
                  <c:v>AS</c:v>
                </c:pt>
              </c:strCache>
            </c:strRef>
          </c:cat>
          <c:val>
            <c:numRef>
              <c:f>Sheet1!$N$14:$S$14</c:f>
              <c:numCache>
                <c:formatCode>0</c:formatCode>
                <c:ptCount val="6"/>
                <c:pt idx="0">
                  <c:v>7.8557630392788154</c:v>
                </c:pt>
                <c:pt idx="1">
                  <c:v>17.707662588538316</c:v>
                </c:pt>
                <c:pt idx="2">
                  <c:v>19.510624597553122</c:v>
                </c:pt>
                <c:pt idx="3">
                  <c:v>25.499034127495168</c:v>
                </c:pt>
                <c:pt idx="4">
                  <c:v>23.567289117836445</c:v>
                </c:pt>
                <c:pt idx="5">
                  <c:v>5.8596265292981329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05-44AF-9B31-7932550E8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161312"/>
        <c:axId val="517668160"/>
      </c:barChart>
      <c:catAx>
        <c:axId val="34316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17668160"/>
        <c:crosses val="autoZero"/>
        <c:auto val="1"/>
        <c:lblAlgn val="ctr"/>
        <c:lblOffset val="100"/>
        <c:noMultiLvlLbl val="0"/>
      </c:catAx>
      <c:valAx>
        <c:axId val="517668160"/>
        <c:scaling>
          <c:orientation val="minMax"/>
          <c:max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Percentage (%)</a:t>
                </a:r>
              </a:p>
            </c:rich>
          </c:tx>
          <c:layout>
            <c:manualLayout>
              <c:xMode val="edge"/>
              <c:yMode val="edge"/>
              <c:x val="1.2347222222222223E-2"/>
              <c:y val="0.2505782051282051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4316131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2840253237587493"/>
          <c:y val="0.22951111111111111"/>
          <c:w val="0.26928094763543048"/>
          <c:h val="0.5545461538461538"/>
        </c:manualLayout>
      </c:layout>
      <c:overlay val="0"/>
      <c:txPr>
        <a:bodyPr/>
        <a:lstStyle/>
        <a:p>
          <a:pPr>
            <a:defRPr sz="2800" b="1" i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987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454525" y="3276600"/>
            <a:ext cx="23198138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7" y="20784215"/>
            <a:ext cx="25679400" cy="196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987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7FB84CA5-7362-492D-8EBC-472296314F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9880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4861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9841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54525" y="3276600"/>
            <a:ext cx="23198138" cy="16409988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9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34940770" y="29794425"/>
            <a:ext cx="4039171" cy="19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38978439" y="29714561"/>
            <a:ext cx="2242539" cy="318678"/>
          </a:xfrm>
          <a:prstGeom prst="rect">
            <a:avLst/>
          </a:prstGeom>
          <a:noFill/>
        </p:spPr>
        <p:txBody>
          <a:bodyPr wrap="none" lIns="86996" tIns="43498" rIns="86996" bIns="43498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3498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86996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0494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73992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6231" indent="-1566231" algn="l" defTabSz="4176111" rtl="0" fontAlgn="base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392240" indent="-1304940" algn="l" defTabSz="4176111" rtl="0" fontAlgn="base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219761" indent="-1043651" algn="l" defTabSz="4176111" rtl="0" fontAlgn="base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307061" indent="-1043651" algn="l" defTabSz="4176111" rtl="0" fontAlgn="base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5872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30852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265832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00813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135793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98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996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494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992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490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988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4861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9841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hyperlink" Target="http://unesdoc.unesco.org/images/0024/002464/246479E.pdf" TargetMode="Externa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chart" Target="../charts/chart1.xml"/><Relationship Id="rId10" Type="http://schemas.openxmlformats.org/officeDocument/2006/relationships/chart" Target="../charts/chart4.xml"/><Relationship Id="rId4" Type="http://schemas.openxmlformats.org/officeDocument/2006/relationships/image" Target="../media/image2.pn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32071447" y="5757333"/>
            <a:ext cx="10080000" cy="237600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auto">
          <a:xfrm>
            <a:off x="11321881" y="5757333"/>
            <a:ext cx="20160000" cy="237600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587374" y="5757333"/>
            <a:ext cx="10080000" cy="237600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780899" y="7425356"/>
            <a:ext cx="639767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AU" sz="3200" dirty="0" smtClean="0">
                <a:latin typeface="+mj-lt"/>
              </a:rPr>
              <a:t>Students of the 21</a:t>
            </a:r>
            <a:r>
              <a:rPr lang="en-AU" sz="3200" baseline="30000" dirty="0" smtClean="0">
                <a:latin typeface="+mj-lt"/>
              </a:rPr>
              <a:t>st</a:t>
            </a:r>
            <a:r>
              <a:rPr lang="en-AU" sz="3200" dirty="0" smtClean="0">
                <a:latin typeface="+mj-lt"/>
              </a:rPr>
              <a:t> </a:t>
            </a:r>
            <a:r>
              <a:rPr lang="en-AU" sz="3200" dirty="0">
                <a:latin typeface="+mj-lt"/>
              </a:rPr>
              <a:t>century </a:t>
            </a:r>
            <a:r>
              <a:rPr lang="en-AU" sz="3200" dirty="0" smtClean="0">
                <a:latin typeface="+mj-lt"/>
              </a:rPr>
              <a:t>require new knowledge to operate in a changing world (Orr 2004; </a:t>
            </a:r>
            <a:r>
              <a:rPr lang="en-AU" sz="3200" dirty="0" err="1" smtClean="0">
                <a:latin typeface="+mj-lt"/>
              </a:rPr>
              <a:t>Kassem</a:t>
            </a:r>
            <a:r>
              <a:rPr lang="en-AU" sz="3200" dirty="0" smtClean="0">
                <a:latin typeface="+mj-lt"/>
              </a:rPr>
              <a:t> at al. 2016</a:t>
            </a:r>
            <a:r>
              <a:rPr lang="en-AU" sz="3200" dirty="0" smtClean="0">
                <a:latin typeface="+mj-lt"/>
              </a:rPr>
              <a:t>).  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32507574" y="6122223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endParaRPr lang="en-US" b="1" dirty="0"/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614477" y="450653"/>
            <a:ext cx="41574809" cy="4697054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389438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4290277" y="425636"/>
            <a:ext cx="342232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10000" b="1" dirty="0"/>
              <a:t>Curriculum For the Future: Sustainability is a must!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32455152" y="22685508"/>
            <a:ext cx="9360000" cy="634040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just"/>
            <a:r>
              <a:rPr lang="en-AU" sz="2400" dirty="0"/>
              <a:t>Commonwealth of Australia, 2009, Living sustainability The Australian Government’s National Action Plan for Education for Sustainability, report, Department of the Environment, Water, Heritage and the Arts, Canberra.</a:t>
            </a:r>
          </a:p>
          <a:p>
            <a:pPr algn="just"/>
            <a:endParaRPr lang="en-AU" sz="2400" dirty="0"/>
          </a:p>
          <a:p>
            <a:pPr algn="just"/>
            <a:r>
              <a:rPr lang="en-AU" sz="2400" dirty="0" err="1"/>
              <a:t>Kassem</a:t>
            </a:r>
            <a:r>
              <a:rPr lang="en-AU" sz="2400" dirty="0"/>
              <a:t>, E, </a:t>
            </a:r>
            <a:r>
              <a:rPr lang="en-AU" sz="2400" dirty="0" err="1"/>
              <a:t>Trenz</a:t>
            </a:r>
            <a:r>
              <a:rPr lang="en-AU" sz="2400" dirty="0"/>
              <a:t>, O., </a:t>
            </a:r>
            <a:r>
              <a:rPr lang="en-AU" sz="2400" dirty="0" err="1"/>
              <a:t>Hrebicek</a:t>
            </a:r>
            <a:r>
              <a:rPr lang="en-AU" sz="2400" dirty="0"/>
              <a:t>, J,. &amp; </a:t>
            </a:r>
            <a:r>
              <a:rPr lang="en-AU" sz="2400" dirty="0" err="1"/>
              <a:t>Faldik</a:t>
            </a:r>
            <a:r>
              <a:rPr lang="en-AU" sz="2400" dirty="0"/>
              <a:t>, O, (2016), ‘Sustainability Assessment Using Sustainable Value Added’, </a:t>
            </a:r>
            <a:r>
              <a:rPr lang="en-AU" sz="2400" i="1" dirty="0"/>
              <a:t>‘</a:t>
            </a:r>
            <a:r>
              <a:rPr lang="en-AU" sz="2400" i="1" dirty="0" err="1"/>
              <a:t>Procedia</a:t>
            </a:r>
            <a:r>
              <a:rPr lang="en-AU" sz="2400" i="1" dirty="0"/>
              <a:t> – Social and Behavioural Sciences’, </a:t>
            </a:r>
            <a:r>
              <a:rPr lang="en-AU" sz="2400" dirty="0"/>
              <a:t>Vol. 220, No. 19</a:t>
            </a:r>
            <a:r>
              <a:rPr lang="en-AU" sz="2400" baseline="30000" dirty="0"/>
              <a:t>th</a:t>
            </a:r>
            <a:r>
              <a:rPr lang="en-AU" sz="2400" dirty="0"/>
              <a:t> International Conference Enterprise and Competitive Environment</a:t>
            </a:r>
            <a:r>
              <a:rPr lang="en-AU" sz="2400"/>
              <a:t>, </a:t>
            </a:r>
            <a:r>
              <a:rPr lang="en-AU" sz="2400" smtClean="0"/>
              <a:t>pp177-183.</a:t>
            </a:r>
            <a:endParaRPr lang="en-AU" sz="2400" dirty="0"/>
          </a:p>
          <a:p>
            <a:pPr algn="just"/>
            <a:endParaRPr lang="en-AU" sz="2400" dirty="0" smtClean="0"/>
          </a:p>
          <a:p>
            <a:pPr algn="just"/>
            <a:r>
              <a:rPr lang="en-AU" sz="2400" dirty="0" smtClean="0"/>
              <a:t>Orr</a:t>
            </a:r>
            <a:r>
              <a:rPr lang="en-AU" sz="2400" dirty="0"/>
              <a:t>, D.W., 2004, Earth in mind: On education, environment, and the human prospect, Island Press.</a:t>
            </a:r>
          </a:p>
          <a:p>
            <a:pPr algn="just"/>
            <a:endParaRPr lang="en-AU" sz="2400" dirty="0"/>
          </a:p>
          <a:p>
            <a:pPr algn="just"/>
            <a:r>
              <a:rPr lang="en-AU" sz="2400" dirty="0"/>
              <a:t>United Nations Educational, Scientific and Cultural Organisation (UNESCO), </a:t>
            </a:r>
            <a:r>
              <a:rPr lang="en-AU" sz="2400" dirty="0" smtClean="0"/>
              <a:t>2016, Climate </a:t>
            </a:r>
            <a:r>
              <a:rPr lang="en-AU" sz="2400" dirty="0"/>
              <a:t>change education and COP22, viewed 10 October </a:t>
            </a:r>
            <a:r>
              <a:rPr lang="en-AU" sz="2400" dirty="0" smtClean="0"/>
              <a:t>2016.</a:t>
            </a:r>
            <a:r>
              <a:rPr lang="en-AU" sz="2400" dirty="0" smtClean="0">
                <a:hlinkClick r:id="rId3"/>
              </a:rPr>
              <a:t>nesdoc.unesco.org/images/0024/002464/24.pdf</a:t>
            </a:r>
            <a:endParaRPr lang="en-AU" sz="2400" dirty="0"/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32456774" y="7175143"/>
            <a:ext cx="9690100" cy="35415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588124" y="6176349"/>
            <a:ext cx="1001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1242" y="2029243"/>
            <a:ext cx="288811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389438"/>
            <a:r>
              <a:rPr lang="en-AU" sz="4400" dirty="0" smtClean="0"/>
              <a:t>Kim </a:t>
            </a:r>
            <a:r>
              <a:rPr lang="en-AU" sz="4400" dirty="0"/>
              <a:t>Beasy, Commercial Services and Development – University of Tasmania</a:t>
            </a:r>
            <a:br>
              <a:rPr lang="en-AU" sz="4400" dirty="0"/>
            </a:br>
            <a:r>
              <a:rPr lang="en-AU" sz="4400" dirty="0" smtClean="0"/>
              <a:t>Corey </a:t>
            </a:r>
            <a:r>
              <a:rPr lang="en-AU" sz="4400" dirty="0"/>
              <a:t>Peterson, Commercial Services and Development – University of Tasmania</a:t>
            </a:r>
          </a:p>
          <a:p>
            <a:pPr algn="l" defTabSz="4389438"/>
            <a:r>
              <a:rPr lang="en-AU" sz="4400" dirty="0"/>
              <a:t>Alex Tomlinson, </a:t>
            </a:r>
            <a:r>
              <a:rPr lang="en-AU" sz="4400" dirty="0" smtClean="0"/>
              <a:t>School of Land and Food - University of Tasmania</a:t>
            </a:r>
            <a:endParaRPr lang="en-US" sz="4400" b="1" dirty="0"/>
          </a:p>
          <a:p>
            <a:pPr algn="l" defTabSz="4389438"/>
            <a:r>
              <a:rPr lang="en-US" sz="4400" dirty="0"/>
              <a:t>Brodie </a:t>
            </a:r>
            <a:r>
              <a:rPr lang="en-US" sz="4400" dirty="0" err="1" smtClean="0"/>
              <a:t>Tiernan</a:t>
            </a:r>
            <a:r>
              <a:rPr lang="en-US" sz="4400" dirty="0" smtClean="0"/>
              <a:t>, </a:t>
            </a:r>
            <a:r>
              <a:rPr lang="en-US" sz="4400" dirty="0"/>
              <a:t>The Tasmanian School of Business and Economics - University of </a:t>
            </a:r>
            <a:r>
              <a:rPr lang="en-US" sz="4400" dirty="0" smtClean="0"/>
              <a:t>Tasmania</a:t>
            </a:r>
            <a:endParaRPr lang="en-US" sz="4400" dirty="0"/>
          </a:p>
        </p:txBody>
      </p:sp>
      <p:pic>
        <p:nvPicPr>
          <p:cNvPr id="1026" name="Picture 2" descr="Image result for university of tasmania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9584" y="2481250"/>
            <a:ext cx="7689321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21881" y="6076119"/>
            <a:ext cx="2016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defTabSz="4389438">
              <a:spcBef>
                <a:spcPct val="50000"/>
              </a:spcBef>
              <a:defRPr sz="60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AU" dirty="0"/>
              <a:t>    Key Findings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039427" y="21460822"/>
            <a:ext cx="4280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5" name="Chart 54"/>
          <p:cNvGraphicFramePr/>
          <p:nvPr>
            <p:extLst>
              <p:ext uri="{D42A27DB-BD31-4B8C-83A1-F6EECF244321}">
                <p14:modId xmlns:p14="http://schemas.microsoft.com/office/powerpoint/2010/main" val="2154079881"/>
              </p:ext>
            </p:extLst>
          </p:nvPr>
        </p:nvGraphicFramePr>
        <p:xfrm>
          <a:off x="11662222" y="9230031"/>
          <a:ext cx="6480001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22" name="Rectangle 137"/>
          <p:cNvSpPr>
            <a:spLocks noChangeArrowheads="1"/>
          </p:cNvSpPr>
          <p:nvPr/>
        </p:nvSpPr>
        <p:spPr bwMode="auto">
          <a:xfrm>
            <a:off x="0" y="23495"/>
            <a:ext cx="4280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32424245" y="7525573"/>
            <a:ext cx="9360000" cy="1264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3400" dirty="0" smtClean="0"/>
              <a:t>It is recommended that sustainability is embedded holistically </a:t>
            </a:r>
            <a:r>
              <a:rPr lang="en-AU" sz="3400" dirty="0"/>
              <a:t>in the student </a:t>
            </a:r>
            <a:r>
              <a:rPr lang="en-AU" sz="3400" dirty="0" smtClean="0"/>
              <a:t>experience by:</a:t>
            </a:r>
            <a:endParaRPr lang="en-AU" sz="3400" dirty="0"/>
          </a:p>
          <a:p>
            <a:pPr algn="just"/>
            <a:r>
              <a:rPr lang="en-AU" sz="3400" dirty="0"/>
              <a:t> </a:t>
            </a:r>
          </a:p>
          <a:p>
            <a:pPr lvl="0" algn="just"/>
            <a:r>
              <a:rPr lang="en-AU" sz="3400" dirty="0"/>
              <a:t>1) </a:t>
            </a:r>
            <a:r>
              <a:rPr lang="en-AU" sz="3400" dirty="0" smtClean="0"/>
              <a:t>Using the </a:t>
            </a:r>
            <a:r>
              <a:rPr lang="en-AU" sz="3400" b="1" dirty="0" smtClean="0">
                <a:solidFill>
                  <a:schemeClr val="accent6"/>
                </a:solidFill>
              </a:rPr>
              <a:t>Sustainability </a:t>
            </a:r>
            <a:r>
              <a:rPr lang="en-AU" sz="3400" b="1" dirty="0">
                <a:solidFill>
                  <a:schemeClr val="accent6"/>
                </a:solidFill>
              </a:rPr>
              <a:t>Integration Program </a:t>
            </a:r>
            <a:r>
              <a:rPr lang="en-AU" sz="3400" b="1" dirty="0" smtClean="0">
                <a:solidFill>
                  <a:schemeClr val="accent6"/>
                </a:solidFill>
              </a:rPr>
              <a:t>for Students (SIPS) </a:t>
            </a:r>
            <a:r>
              <a:rPr lang="en-AU" sz="3400" dirty="0" smtClean="0"/>
              <a:t>as </a:t>
            </a:r>
            <a:r>
              <a:rPr lang="en-AU" sz="3400" dirty="0"/>
              <a:t>a framework for implementing sustainability into work integrated learning experiences</a:t>
            </a:r>
          </a:p>
          <a:p>
            <a:pPr lvl="0" algn="just"/>
            <a:endParaRPr lang="en-AU" sz="3400" dirty="0"/>
          </a:p>
          <a:p>
            <a:pPr lvl="0" algn="just"/>
            <a:r>
              <a:rPr lang="en-AU" sz="3400" dirty="0"/>
              <a:t>2) Offering </a:t>
            </a:r>
            <a:r>
              <a:rPr lang="en-AU" sz="3400" b="1" dirty="0">
                <a:solidFill>
                  <a:schemeClr val="accent6"/>
                </a:solidFill>
              </a:rPr>
              <a:t>professional development </a:t>
            </a:r>
            <a:r>
              <a:rPr lang="en-AU" sz="3400" dirty="0"/>
              <a:t>support for teaching staff in embedding sustainability that is meaningful and discipline specific</a:t>
            </a:r>
          </a:p>
          <a:p>
            <a:pPr lvl="0" algn="just"/>
            <a:endParaRPr lang="en-AU" sz="3400" dirty="0"/>
          </a:p>
          <a:p>
            <a:pPr lvl="0" algn="just"/>
            <a:r>
              <a:rPr lang="en-AU" sz="3400" dirty="0" smtClean="0"/>
              <a:t>3) Clearly </a:t>
            </a:r>
            <a:r>
              <a:rPr lang="en-AU" sz="3400" b="1" dirty="0">
                <a:solidFill>
                  <a:schemeClr val="accent6"/>
                </a:solidFill>
              </a:rPr>
              <a:t>c</a:t>
            </a:r>
            <a:r>
              <a:rPr lang="en-AU" sz="3400" b="1" dirty="0" smtClean="0">
                <a:solidFill>
                  <a:schemeClr val="accent6"/>
                </a:solidFill>
              </a:rPr>
              <a:t>ommunicating</a:t>
            </a:r>
            <a:r>
              <a:rPr lang="en-AU" sz="3400" dirty="0" smtClean="0">
                <a:solidFill>
                  <a:schemeClr val="accent6"/>
                </a:solidFill>
              </a:rPr>
              <a:t> </a:t>
            </a:r>
            <a:r>
              <a:rPr lang="en-AU" sz="3400" dirty="0" smtClean="0"/>
              <a:t>the </a:t>
            </a:r>
            <a:r>
              <a:rPr lang="en-AU" sz="3400" dirty="0"/>
              <a:t>programs and </a:t>
            </a:r>
            <a:r>
              <a:rPr lang="en-AU" sz="3400" dirty="0" smtClean="0"/>
              <a:t>activities related to sustainability learning </a:t>
            </a:r>
            <a:r>
              <a:rPr lang="en-AU" sz="3400" dirty="0"/>
              <a:t>offered at the </a:t>
            </a:r>
            <a:r>
              <a:rPr lang="en-AU" sz="3400" dirty="0" smtClean="0"/>
              <a:t>University</a:t>
            </a:r>
          </a:p>
          <a:p>
            <a:pPr lvl="0" algn="just"/>
            <a:endParaRPr lang="en-AU" sz="3400" dirty="0"/>
          </a:p>
          <a:p>
            <a:pPr lvl="0" algn="just"/>
            <a:r>
              <a:rPr lang="en-AU" sz="3400" dirty="0"/>
              <a:t>4) Encouraging utilisation of the </a:t>
            </a:r>
            <a:r>
              <a:rPr lang="en-AU" sz="3400" dirty="0" smtClean="0"/>
              <a:t>Confronting Sustainability </a:t>
            </a:r>
            <a:r>
              <a:rPr lang="en-AU" sz="3400" b="1" dirty="0">
                <a:solidFill>
                  <a:schemeClr val="accent6"/>
                </a:solidFill>
              </a:rPr>
              <a:t>breadth unit </a:t>
            </a:r>
            <a:r>
              <a:rPr lang="en-AU" sz="3400" dirty="0"/>
              <a:t>into </a:t>
            </a:r>
            <a:r>
              <a:rPr lang="en-AU" sz="3400" dirty="0" smtClean="0"/>
              <a:t>courses</a:t>
            </a:r>
          </a:p>
          <a:p>
            <a:pPr lvl="0" algn="just"/>
            <a:endParaRPr lang="en-AU" sz="3400" dirty="0"/>
          </a:p>
          <a:p>
            <a:pPr lvl="0" algn="just"/>
            <a:r>
              <a:rPr lang="en-AU" sz="3400" dirty="0" smtClean="0"/>
              <a:t>5)  </a:t>
            </a:r>
            <a:r>
              <a:rPr lang="en-AU" sz="3400" b="1" dirty="0">
                <a:solidFill>
                  <a:schemeClr val="accent6"/>
                </a:solidFill>
              </a:rPr>
              <a:t>Evaluating</a:t>
            </a:r>
            <a:r>
              <a:rPr lang="en-AU" sz="3400" dirty="0" smtClean="0"/>
              <a:t> the effectiveness of units and courses that currently embed principles of sustainability.</a:t>
            </a:r>
            <a:endParaRPr lang="en-AU" sz="3400" dirty="0"/>
          </a:p>
          <a:p>
            <a:pPr lvl="0" algn="just"/>
            <a:endParaRPr lang="en-AU" sz="3400" dirty="0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36119727" y="102899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3724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algn="l" eaLnBrk="0" hangingPunct="0">
              <a:tabLst>
                <a:tab pos="3724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algn="l" eaLnBrk="0" hangingPunct="0">
              <a:tabLst>
                <a:tab pos="3724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algn="l" eaLnBrk="0" hangingPunct="0">
              <a:tabLst>
                <a:tab pos="3724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algn="l" eaLnBrk="0" hangingPunct="0">
              <a:tabLst>
                <a:tab pos="3724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4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4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4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4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4275" algn="l"/>
              </a:tabLst>
            </a:pP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42"/>
          <p:cNvSpPr txBox="1">
            <a:spLocks noChangeArrowheads="1"/>
          </p:cNvSpPr>
          <p:nvPr/>
        </p:nvSpPr>
        <p:spPr bwMode="auto">
          <a:xfrm>
            <a:off x="580838" y="12471206"/>
            <a:ext cx="1001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Methodology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0" name="Picture 69" descr="Image result for survey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8401" r="7601" b="4924"/>
          <a:stretch/>
        </p:blipFill>
        <p:spPr bwMode="auto">
          <a:xfrm>
            <a:off x="3361129" y="17025095"/>
            <a:ext cx="3600000" cy="41916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57257" y="7481378"/>
            <a:ext cx="3960000" cy="3420174"/>
          </a:xfrm>
          <a:prstGeom prst="rect">
            <a:avLst/>
          </a:prstGeom>
        </p:spPr>
      </p:pic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917395" y="13599617"/>
            <a:ext cx="9360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AU" sz="3200" dirty="0" smtClean="0">
                <a:latin typeface="+mj-lt"/>
              </a:rPr>
              <a:t>In 2016, the first </a:t>
            </a:r>
            <a:r>
              <a:rPr lang="en-AU" sz="3200" dirty="0">
                <a:latin typeface="+mj-lt"/>
              </a:rPr>
              <a:t>University of </a:t>
            </a:r>
            <a:r>
              <a:rPr lang="en-AU" sz="3200" dirty="0" smtClean="0">
                <a:latin typeface="+mj-lt"/>
              </a:rPr>
              <a:t>Tasmania (UTAS) sustainability </a:t>
            </a:r>
            <a:r>
              <a:rPr lang="en-AU" sz="3200" dirty="0">
                <a:latin typeface="+mj-lt"/>
              </a:rPr>
              <a:t>survey </a:t>
            </a:r>
            <a:r>
              <a:rPr lang="en-AU" sz="3200" dirty="0" smtClean="0">
                <a:latin typeface="+mj-lt"/>
              </a:rPr>
              <a:t>was </a:t>
            </a:r>
            <a:r>
              <a:rPr lang="en-AU" sz="3200" dirty="0" smtClean="0">
                <a:latin typeface="+mj-lt"/>
              </a:rPr>
              <a:t>conducted online to: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AU" sz="3200" dirty="0" smtClean="0">
                <a:latin typeface="+mj-lt"/>
              </a:rPr>
              <a:t>Explore UTAS students’ experiences </a:t>
            </a:r>
            <a:r>
              <a:rPr lang="en-AU" sz="3200" dirty="0">
                <a:latin typeface="+mj-lt"/>
              </a:rPr>
              <a:t>and perceptions of </a:t>
            </a:r>
            <a:r>
              <a:rPr lang="en-AU" sz="3200" dirty="0" smtClean="0">
                <a:latin typeface="+mj-lt"/>
              </a:rPr>
              <a:t>sustainability</a:t>
            </a:r>
            <a:r>
              <a:rPr lang="en-AU" sz="3200" dirty="0">
                <a:latin typeface="+mj-lt"/>
              </a:rPr>
              <a:t> </a:t>
            </a:r>
            <a:r>
              <a:rPr lang="en-AU" sz="3200" dirty="0" smtClean="0">
                <a:latin typeface="+mj-lt"/>
              </a:rPr>
              <a:t>by asking</a:t>
            </a:r>
          </a:p>
          <a:p>
            <a:pPr marL="1150938" lvl="1" indent="-439738" algn="just">
              <a:buFont typeface="Courier New" panose="02070309020205020404" pitchFamily="49" charset="0"/>
              <a:buChar char="o"/>
            </a:pPr>
            <a:r>
              <a:rPr lang="en-AU" sz="3200" b="1" dirty="0">
                <a:solidFill>
                  <a:schemeClr val="accent6"/>
                </a:solidFill>
                <a:latin typeface="+mj-lt"/>
              </a:rPr>
              <a:t>h</a:t>
            </a:r>
            <a:r>
              <a:rPr lang="en-AU" sz="3200" b="1" dirty="0" smtClean="0">
                <a:solidFill>
                  <a:schemeClr val="accent6"/>
                </a:solidFill>
                <a:latin typeface="+mj-lt"/>
              </a:rPr>
              <a:t>ow important is sustainability?</a:t>
            </a:r>
          </a:p>
          <a:p>
            <a:pPr marL="1150938" lvl="1" indent="-439738" algn="just">
              <a:buFont typeface="Courier New" panose="02070309020205020404" pitchFamily="49" charset="0"/>
              <a:buChar char="o"/>
            </a:pPr>
            <a:r>
              <a:rPr lang="en-AU" sz="3200" b="1" dirty="0" smtClean="0">
                <a:solidFill>
                  <a:schemeClr val="accent6"/>
                </a:solidFill>
                <a:latin typeface="+mj-lt"/>
              </a:rPr>
              <a:t>how embedded in courses is it?</a:t>
            </a:r>
          </a:p>
        </p:txBody>
      </p:sp>
      <p:sp>
        <p:nvSpPr>
          <p:cNvPr id="73" name="Text Box 42"/>
          <p:cNvSpPr txBox="1">
            <a:spLocks noChangeArrowheads="1"/>
          </p:cNvSpPr>
          <p:nvPr/>
        </p:nvSpPr>
        <p:spPr bwMode="auto">
          <a:xfrm>
            <a:off x="606777" y="22361989"/>
            <a:ext cx="1001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Results: Demographics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82357"/>
              </p:ext>
            </p:extLst>
          </p:nvPr>
        </p:nvGraphicFramePr>
        <p:xfrm>
          <a:off x="917395" y="23987278"/>
          <a:ext cx="93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3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 smtClean="0">
                          <a:solidFill>
                            <a:schemeClr val="bg1"/>
                          </a:solidFill>
                        </a:rPr>
                        <a:t>Student responses</a:t>
                      </a:r>
                      <a:endParaRPr lang="en-AU" sz="3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 smtClean="0">
                          <a:solidFill>
                            <a:schemeClr val="tx1"/>
                          </a:solidFill>
                        </a:rPr>
                        <a:t>1752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AU" sz="3200" b="1" baseline="300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 smtClean="0">
                          <a:solidFill>
                            <a:schemeClr val="bg1"/>
                          </a:solidFill>
                        </a:rPr>
                        <a:t>Overall</a:t>
                      </a:r>
                      <a:r>
                        <a:rPr lang="en-AU" sz="3200" b="1" baseline="0" dirty="0" smtClean="0">
                          <a:solidFill>
                            <a:schemeClr val="bg1"/>
                          </a:solidFill>
                        </a:rPr>
                        <a:t> response rate</a:t>
                      </a:r>
                      <a:endParaRPr lang="en-AU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56866"/>
              </p:ext>
            </p:extLst>
          </p:nvPr>
        </p:nvGraphicFramePr>
        <p:xfrm>
          <a:off x="872705" y="26045796"/>
          <a:ext cx="936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3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 smtClean="0">
                          <a:solidFill>
                            <a:schemeClr val="bg1"/>
                          </a:solidFill>
                        </a:rPr>
                        <a:t>&lt; 24 years old</a:t>
                      </a:r>
                      <a:endParaRPr lang="en-AU" sz="3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 smtClean="0">
                          <a:solidFill>
                            <a:schemeClr val="tx1"/>
                          </a:solidFill>
                        </a:rPr>
                        <a:t>41%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1" dirty="0" smtClean="0">
                          <a:solidFill>
                            <a:schemeClr val="tx1"/>
                          </a:solidFill>
                        </a:rPr>
                        <a:t>67%</a:t>
                      </a:r>
                      <a:endParaRPr lang="en-AU" sz="3200" b="1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 smtClean="0">
                          <a:solidFill>
                            <a:schemeClr val="bg1"/>
                          </a:solidFill>
                        </a:rPr>
                        <a:t>Female</a:t>
                      </a:r>
                      <a:endParaRPr lang="en-AU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1" baseline="0" dirty="0" smtClean="0">
                          <a:solidFill>
                            <a:schemeClr val="bg1"/>
                          </a:solidFill>
                        </a:rPr>
                        <a:t>On-campus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 smtClean="0">
                          <a:solidFill>
                            <a:schemeClr val="tx1"/>
                          </a:solidFill>
                        </a:rPr>
                        <a:t>67%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1" baseline="0" dirty="0" smtClean="0">
                          <a:solidFill>
                            <a:schemeClr val="tx1"/>
                          </a:solidFill>
                        </a:rPr>
                        <a:t>37%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AU" sz="3200" b="1" baseline="30000" dirty="0" smtClean="0">
                          <a:solidFill>
                            <a:schemeClr val="bg1"/>
                          </a:solidFill>
                        </a:rPr>
                        <a:t>st</a:t>
                      </a:r>
                      <a:r>
                        <a:rPr lang="en-AU" sz="3200" b="1" dirty="0" smtClean="0">
                          <a:solidFill>
                            <a:schemeClr val="bg1"/>
                          </a:solidFill>
                        </a:rPr>
                        <a:t> year students</a:t>
                      </a:r>
                      <a:endParaRPr lang="en-AU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1" name="Text Box 42"/>
          <p:cNvSpPr txBox="1">
            <a:spLocks noChangeArrowheads="1"/>
          </p:cNvSpPr>
          <p:nvPr/>
        </p:nvSpPr>
        <p:spPr bwMode="auto">
          <a:xfrm>
            <a:off x="32170486" y="6086002"/>
            <a:ext cx="1001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Recommendations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2" name="Text Box 42"/>
          <p:cNvSpPr txBox="1">
            <a:spLocks noChangeArrowheads="1"/>
          </p:cNvSpPr>
          <p:nvPr/>
        </p:nvSpPr>
        <p:spPr bwMode="auto">
          <a:xfrm>
            <a:off x="32145244" y="21509444"/>
            <a:ext cx="1001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References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20" name="Rounded Rectangle 1119"/>
          <p:cNvSpPr/>
          <p:nvPr/>
        </p:nvSpPr>
        <p:spPr bwMode="auto">
          <a:xfrm>
            <a:off x="12840133" y="14539114"/>
            <a:ext cx="4963738" cy="2331341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eaLnBrk="0" hangingPunct="0"/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 = Disagree							</a:t>
            </a:r>
          </a:p>
          <a:p>
            <a:pPr algn="l" eaLnBrk="0" hangingPunct="0"/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SD </a:t>
            </a:r>
            <a:r>
              <a:rPr lang="en-AU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= Strongly </a:t>
            </a:r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Disagree</a:t>
            </a:r>
          </a:p>
          <a:p>
            <a:pPr algn="l" eaLnBrk="0" hangingPunct="0"/>
            <a:r>
              <a:rPr lang="en-AU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= </a:t>
            </a:r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Agree</a:t>
            </a:r>
            <a:endParaRPr lang="en-AU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eaLnBrk="0" hangingPunct="0"/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SA </a:t>
            </a:r>
            <a:r>
              <a:rPr lang="en-AU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= Strongly </a:t>
            </a:r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Agree	</a:t>
            </a:r>
          </a:p>
          <a:p>
            <a:pPr algn="l" eaLnBrk="0" hangingPunct="0"/>
            <a:r>
              <a:rPr lang="en-AU" altLang="en-US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nAnD</a:t>
            </a:r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= neither agree nor </a:t>
            </a:r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disagree</a:t>
            </a:r>
          </a:p>
          <a:p>
            <a:pPr algn="l" eaLnBrk="0" hangingPunct="0"/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DK </a:t>
            </a:r>
            <a:r>
              <a:rPr lang="en-AU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= Don’t </a:t>
            </a:r>
            <a:r>
              <a:rPr lang="en-AU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Know</a:t>
            </a:r>
            <a:endParaRPr lang="en-AU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1" name="TextBox 1120"/>
          <p:cNvSpPr txBox="1"/>
          <p:nvPr/>
        </p:nvSpPr>
        <p:spPr>
          <a:xfrm>
            <a:off x="11662222" y="8152572"/>
            <a:ext cx="6339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i="1" dirty="0" smtClean="0"/>
              <a:t>Is sustainability an important topic of study at University?</a:t>
            </a:r>
            <a:endParaRPr lang="en-AU" sz="2800" b="1" i="1" dirty="0"/>
          </a:p>
        </p:txBody>
      </p:sp>
      <p:graphicFrame>
        <p:nvGraphicFramePr>
          <p:cNvPr id="85" name="Chart 84"/>
          <p:cNvGraphicFramePr/>
          <p:nvPr>
            <p:extLst>
              <p:ext uri="{D42A27DB-BD31-4B8C-83A1-F6EECF244321}">
                <p14:modId xmlns:p14="http://schemas.microsoft.com/office/powerpoint/2010/main" val="3331352993"/>
              </p:ext>
            </p:extLst>
          </p:nvPr>
        </p:nvGraphicFramePr>
        <p:xfrm>
          <a:off x="19236634" y="8922702"/>
          <a:ext cx="12113237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20468233" y="8586663"/>
            <a:ext cx="643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2800" b="1" i="1" dirty="0" smtClean="0"/>
              <a:t>Is sustainability …?</a:t>
            </a:r>
            <a:endParaRPr lang="en-AU" sz="2800" b="1" i="1" dirty="0"/>
          </a:p>
        </p:txBody>
      </p:sp>
      <p:graphicFrame>
        <p:nvGraphicFramePr>
          <p:cNvPr id="87" name="Chart 86"/>
          <p:cNvGraphicFramePr/>
          <p:nvPr>
            <p:extLst>
              <p:ext uri="{D42A27DB-BD31-4B8C-83A1-F6EECF244321}">
                <p14:modId xmlns:p14="http://schemas.microsoft.com/office/powerpoint/2010/main" val="1372951904"/>
              </p:ext>
            </p:extLst>
          </p:nvPr>
        </p:nvGraphicFramePr>
        <p:xfrm>
          <a:off x="19341782" y="15704784"/>
          <a:ext cx="12008089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123" name="Rounded Rectangle 1122"/>
          <p:cNvSpPr/>
          <p:nvPr/>
        </p:nvSpPr>
        <p:spPr bwMode="auto">
          <a:xfrm>
            <a:off x="11786834" y="17273100"/>
            <a:ext cx="7089995" cy="412957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defTabSz="4389438"/>
            <a:r>
              <a:rPr lang="en-AU" sz="3200" dirty="0" smtClean="0"/>
              <a:t>Students recognise the importance of sustainability in the curriculum and its relevance in gaining </a:t>
            </a:r>
            <a:r>
              <a:rPr lang="en-AU" sz="3200" dirty="0"/>
              <a:t>future employment. </a:t>
            </a:r>
            <a:r>
              <a:rPr lang="en-AU" sz="3200" dirty="0" smtClean="0"/>
              <a:t>However, </a:t>
            </a:r>
            <a:r>
              <a:rPr lang="en-AU" sz="3200" dirty="0"/>
              <a:t>they are currently unsatisfied with or unaware of sustainability in their </a:t>
            </a:r>
            <a:r>
              <a:rPr lang="en-AU" sz="3200" dirty="0" smtClean="0"/>
              <a:t>courses.</a:t>
            </a:r>
            <a:endParaRPr kumimoji="0" lang="en-A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9" name="Chart 88"/>
          <p:cNvGraphicFramePr/>
          <p:nvPr>
            <p:extLst>
              <p:ext uri="{D42A27DB-BD31-4B8C-83A1-F6EECF244321}">
                <p14:modId xmlns:p14="http://schemas.microsoft.com/office/powerpoint/2010/main" val="2807484878"/>
              </p:ext>
            </p:extLst>
          </p:nvPr>
        </p:nvGraphicFramePr>
        <p:xfrm>
          <a:off x="11995710" y="23465602"/>
          <a:ext cx="10964723" cy="5336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11135953" y="7376873"/>
            <a:ext cx="1997149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>
            <a:defPPr>
              <a:defRPr lang="en-US"/>
            </a:defPPr>
            <a:lvl1pPr defTabSz="4389438">
              <a:spcBef>
                <a:spcPct val="50000"/>
              </a:spcBef>
              <a:defRPr sz="60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AU" sz="5000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AU" sz="5000" dirty="0" smtClean="0">
                <a:solidFill>
                  <a:schemeClr val="accent6">
                    <a:lumMod val="75000"/>
                  </a:schemeClr>
                </a:solidFill>
              </a:rPr>
              <a:t>Sustainability in the curriculum</a:t>
            </a:r>
            <a:endParaRPr lang="en-AU" sz="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135953" y="22530196"/>
            <a:ext cx="1997149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>
            <a:defPPr>
              <a:defRPr lang="en-US"/>
            </a:defPPr>
            <a:lvl1pPr defTabSz="4389438">
              <a:spcBef>
                <a:spcPct val="50000"/>
              </a:spcBef>
              <a:defRPr sz="60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AU" sz="5000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AU" sz="5000" dirty="0" smtClean="0">
                <a:solidFill>
                  <a:schemeClr val="accent6">
                    <a:lumMod val="75000"/>
                  </a:schemeClr>
                </a:solidFill>
              </a:rPr>
              <a:t>Institutional leadership</a:t>
            </a:r>
            <a:endParaRPr lang="en-AU" sz="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4154323" y="23648609"/>
            <a:ext cx="6133667" cy="425451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defTabSz="4389438"/>
            <a:r>
              <a:rPr lang="en-AU" sz="3200" dirty="0"/>
              <a:t>Students also </a:t>
            </a:r>
            <a:r>
              <a:rPr lang="en-AU" sz="3200" dirty="0" smtClean="0"/>
              <a:t>feel that the University has a defined commitment to sustainability and </a:t>
            </a:r>
            <a:r>
              <a:rPr lang="en-AU" sz="3200" dirty="0"/>
              <a:t>aims to educate students on sustainability, however their messages </a:t>
            </a:r>
            <a:r>
              <a:rPr lang="en-AU" sz="3200" dirty="0" smtClean="0"/>
              <a:t>are not </a:t>
            </a:r>
            <a:r>
              <a:rPr lang="en-AU" sz="3200" dirty="0"/>
              <a:t>clearly communicated.</a:t>
            </a:r>
            <a:endParaRPr kumimoji="0" lang="en-A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0899" y="9523311"/>
            <a:ext cx="774247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3200" b="1" dirty="0">
                <a:solidFill>
                  <a:schemeClr val="accent6"/>
                </a:solidFill>
              </a:rPr>
              <a:t>Education </a:t>
            </a:r>
            <a:r>
              <a:rPr lang="en-AU" sz="3200" b="1" dirty="0">
                <a:solidFill>
                  <a:schemeClr val="accent6"/>
                </a:solidFill>
              </a:rPr>
              <a:t>for Sustainability </a:t>
            </a:r>
            <a:r>
              <a:rPr lang="en-AU" sz="3200" dirty="0"/>
              <a:t>is recognised as a key component of that new knowledge (Commonwealth of Australia 2009; UNESCO 2016).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988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5" grpId="0">
        <p:bldAsOne/>
      </p:bldGraphic>
      <p:bldGraphic spid="87" grpId="0">
        <p:bldAsOne/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7161</TotalTime>
  <Words>473</Words>
  <Application>Microsoft Office PowerPoint</Application>
  <PresentationFormat>Custom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Wingdings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Shulda;www.postersession.com</dc:creator>
  <cp:keywords>www.postersession.com</cp:keywords>
  <dc:description>©MegaPrint Inc. 2009-2015</dc:description>
  <cp:lastModifiedBy>Kim Beasy</cp:lastModifiedBy>
  <cp:revision>186</cp:revision>
  <cp:lastPrinted>2011-03-08T18:07:35Z</cp:lastPrinted>
  <dcterms:created xsi:type="dcterms:W3CDTF">2008-12-04T00:20:37Z</dcterms:created>
  <dcterms:modified xsi:type="dcterms:W3CDTF">2016-11-29T01:13:57Z</dcterms:modified>
  <cp:category>Research Poster</cp:category>
</cp:coreProperties>
</file>