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797675" cy="9926638"/>
  <p:defaultTextStyle>
    <a:defPPr>
      <a:defRPr lang="en-US"/>
    </a:defPPr>
    <a:lvl1pPr marL="0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1pPr>
    <a:lvl2pPr marL="1754185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2pPr>
    <a:lvl3pPr marL="3508370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3pPr>
    <a:lvl4pPr marL="5262555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4pPr>
    <a:lvl5pPr marL="7016740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5pPr>
    <a:lvl6pPr marL="8770925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6pPr>
    <a:lvl7pPr marL="10525110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7pPr>
    <a:lvl8pPr marL="12279295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8pPr>
    <a:lvl9pPr marL="14033480" algn="l" defTabSz="3508370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orient="horz" pos="6291" userDrawn="1">
          <p15:clr>
            <a:srgbClr val="A4A3A4"/>
          </p15:clr>
        </p15:guide>
        <p15:guide id="3" orient="horz" pos="23668" userDrawn="1">
          <p15:clr>
            <a:srgbClr val="A4A3A4"/>
          </p15:clr>
        </p15:guide>
        <p15:guide id="4" orient="horz" pos="7190" userDrawn="1">
          <p15:clr>
            <a:srgbClr val="A4A3A4"/>
          </p15:clr>
        </p15:guide>
        <p15:guide id="5" orient="horz" pos="20971" userDrawn="1">
          <p15:clr>
            <a:srgbClr val="A4A3A4"/>
          </p15:clr>
        </p15:guide>
        <p15:guide id="6" orient="horz" pos="19174" userDrawn="1">
          <p15:clr>
            <a:srgbClr val="A4A3A4"/>
          </p15:clr>
        </p15:guide>
        <p15:guide id="7" orient="horz" pos="5393" userDrawn="1">
          <p15:clr>
            <a:srgbClr val="A4A3A4"/>
          </p15:clr>
        </p15:guide>
        <p15:guide id="8" orient="horz" pos="3295" userDrawn="1">
          <p15:clr>
            <a:srgbClr val="A4A3A4"/>
          </p15:clr>
        </p15:guide>
        <p15:guide id="9" orient="horz" pos="17376" userDrawn="1">
          <p15:clr>
            <a:srgbClr val="A4A3A4"/>
          </p15:clr>
        </p15:guide>
        <p15:guide id="10" pos="9536" userDrawn="1">
          <p15:clr>
            <a:srgbClr val="A4A3A4"/>
          </p15:clr>
        </p15:guide>
        <p15:guide id="11" pos="2382" userDrawn="1">
          <p15:clr>
            <a:srgbClr val="A4A3A4"/>
          </p15:clr>
        </p15:guide>
        <p15:guide id="12" pos="17404" userDrawn="1">
          <p15:clr>
            <a:srgbClr val="A4A3A4"/>
          </p15:clr>
        </p15:guide>
        <p15:guide id="13" pos="16689" userDrawn="1">
          <p15:clr>
            <a:srgbClr val="A4A3A4"/>
          </p15:clr>
        </p15:guide>
        <p15:guide id="14" pos="15258" userDrawn="1">
          <p15:clr>
            <a:srgbClr val="A4A3A4"/>
          </p15:clr>
        </p15:guide>
        <p15:guide id="15" pos="9893" userDrawn="1">
          <p15:clr>
            <a:srgbClr val="A4A3A4"/>
          </p15:clr>
        </p15:guide>
        <p15:guide id="16" pos="1309" userDrawn="1">
          <p15:clr>
            <a:srgbClr val="A4A3A4"/>
          </p15:clr>
        </p15:guide>
        <p15:guide id="17" pos="17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AC0C"/>
    <a:srgbClr val="19B7D7"/>
    <a:srgbClr val="1055E0"/>
    <a:srgbClr val="25A3CB"/>
    <a:srgbClr val="D60093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21" d="100"/>
          <a:sy n="21" d="100"/>
        </p:scale>
        <p:origin x="1620" y="-702"/>
      </p:cViewPr>
      <p:guideLst>
        <p:guide orient="horz" pos="13482"/>
        <p:guide orient="horz" pos="6291"/>
        <p:guide orient="horz" pos="23668"/>
        <p:guide orient="horz" pos="7190"/>
        <p:guide orient="horz" pos="20971"/>
        <p:guide orient="horz" pos="19174"/>
        <p:guide orient="horz" pos="5393"/>
        <p:guide orient="horz" pos="3295"/>
        <p:guide orient="horz" pos="17376"/>
        <p:guide pos="9536"/>
        <p:guide pos="2382"/>
        <p:guide pos="17404"/>
        <p:guide pos="16689"/>
        <p:guide pos="15258"/>
        <p:guide pos="9893"/>
        <p:guide pos="1309"/>
        <p:guide pos="177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12/2/2016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12/2/2016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1pPr>
    <a:lvl2pPr marL="1754185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2pPr>
    <a:lvl3pPr marL="3508370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3pPr>
    <a:lvl4pPr marL="5262555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4pPr>
    <a:lvl5pPr marL="7016740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5pPr>
    <a:lvl6pPr marL="8770925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6pPr>
    <a:lvl7pPr marL="10525110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7pPr>
    <a:lvl8pPr marL="12279295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8pPr>
    <a:lvl9pPr marL="14033480" algn="l" defTabSz="3508370" rtl="0" eaLnBrk="1" latinLnBrk="0" hangingPunct="1">
      <a:defRPr sz="4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779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60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1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128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99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6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96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33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19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26A6-022F-48B3-A97D-B923FF9193BD}" type="datetimeFigureOut">
              <a:rPr lang="en-AU" smtClean="0"/>
              <a:t>2/12/2016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8658-9CAE-431E-A723-70D3E22BCA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74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2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9B7D7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46" y="4840041"/>
            <a:ext cx="22712324" cy="3203703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latin typeface="Arial Black" panose="020B0A04020102020204" pitchFamily="34" charset="0"/>
              </a:rPr>
              <a:t>Exploring how computer-assisted language learning (CALL) supports English acquisition from the perspectives of international students with Asian backgrounds</a:t>
            </a:r>
            <a:r>
              <a:rPr lang="en-US" sz="7200" b="1" dirty="0" smtClean="0">
                <a:latin typeface="Arial Black" panose="020B0A04020102020204" pitchFamily="34" charset="0"/>
              </a:rPr>
              <a:t/>
            </a:r>
            <a:br>
              <a:rPr lang="en-US" sz="7200" b="1" dirty="0" smtClean="0">
                <a:latin typeface="Arial Black" panose="020B0A04020102020204" pitchFamily="34" charset="0"/>
              </a:rPr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Authors: </a:t>
            </a:r>
            <a:br>
              <a:rPr lang="en-US" sz="4800" dirty="0" smtClean="0"/>
            </a:br>
            <a:r>
              <a:rPr lang="en-US" sz="4800" dirty="0" err="1" smtClean="0"/>
              <a:t>Dr</a:t>
            </a:r>
            <a:r>
              <a:rPr lang="en-US" sz="4800" dirty="0" smtClean="0"/>
              <a:t> Megan Short and Zhao Huang</a:t>
            </a:r>
            <a:br>
              <a:rPr lang="en-US" sz="4800" dirty="0" smtClean="0"/>
            </a:br>
            <a:r>
              <a:rPr lang="en-US" sz="4800" dirty="0" smtClean="0"/>
              <a:t>School of Education, Faculty of Education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3769" y="36655425"/>
            <a:ext cx="20441092" cy="6658363"/>
          </a:xfrm>
        </p:spPr>
        <p:txBody>
          <a:bodyPr>
            <a:normAutofit/>
          </a:bodyPr>
          <a:lstStyle/>
          <a:p>
            <a:pPr algn="l"/>
            <a:endParaRPr lang="en-AU" sz="4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AU" sz="4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en-US" sz="4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0794" y="9144958"/>
            <a:ext cx="136815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Why ask students about CALL and language learning?</a:t>
            </a: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this research was to </a:t>
            </a:r>
            <a:r>
              <a:rPr lang="en-A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insights into the advantages and challenges of </a:t>
            </a:r>
            <a:r>
              <a:rPr lang="en-A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CALL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English language teaching and learning from Asian learners’ perspectives, and to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the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between students’ different languages, cultures and learning backgrounds and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way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utilise CALL when learning English.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14973" y="15359604"/>
            <a:ext cx="15135225" cy="74789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How did we collect the data?</a:t>
            </a: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obtained from an online anonymous questionnaire. Twenty participants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recruited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level 7 and 6 students studying in the </a:t>
            </a:r>
            <a:r>
              <a:rPr lang="en-A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 Centre (ELC)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Tasmania, a regional Australian University. </a:t>
            </a:r>
            <a:endParaRPr lang="en-A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was the major method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analysis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Ethical approval was obtained for this project (ethics reference number H0015282).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972" y="21895860"/>
            <a:ext cx="15135225" cy="141269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What did we find?</a:t>
            </a: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indicated Asian </a:t>
            </a:r>
            <a:r>
              <a:rPr lang="en-A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generally held a positive attitude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toward CALL as it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thought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offer convenience and flexibility for their study. </a:t>
            </a:r>
            <a:endParaRPr lang="en-A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were </a:t>
            </a:r>
            <a:r>
              <a:rPr lang="en-A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A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students who utilised in CALL, especially in relation to improve their writing and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skills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From the learners’ perspective, the opportunities for communication and in time feedback</a:t>
            </a:r>
          </a:p>
          <a:p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assistance were inadequate in their CALL experience. </a:t>
            </a:r>
            <a:endParaRPr lang="en-A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addition, the learners found it hard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motivate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themselves to employ CALL. These difficulties may be triggered by Asian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cultural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educational backgrounds. </a:t>
            </a:r>
            <a:endParaRPr lang="en-A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may also have insufficient computer skills,</a:t>
            </a:r>
          </a:p>
          <a:p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underdeveloped independent learning skills and potentially have low intrinsic motivation. All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these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skills are critical in effectively employing CALL.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9639" y="36094400"/>
            <a:ext cx="10883771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How did the students find speaking practise using </a:t>
            </a:r>
            <a:r>
              <a:rPr lang="en-A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MyLO</a:t>
            </a:r>
            <a:r>
              <a:rPr lang="en-A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 smtClean="0"/>
              <a:t>Facing a robot, I don’t really need to speak accurately, because there is no response of whether I make sense or not</a:t>
            </a:r>
            <a:r>
              <a:rPr lang="en-AU" sz="4000" b="1" i="1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 err="1" smtClean="0"/>
              <a:t>MyLO</a:t>
            </a:r>
            <a:r>
              <a:rPr lang="en-AU" sz="4000" b="1" dirty="0" smtClean="0"/>
              <a:t> doesn't have much resources for speaking practice</a:t>
            </a:r>
            <a:r>
              <a:rPr lang="en-AU" sz="4000" b="1" i="1" dirty="0" smtClean="0"/>
              <a:t>.</a:t>
            </a:r>
            <a:endParaRPr lang="en-AU" sz="4000" i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 smtClean="0"/>
              <a:t>No one can talk with me.</a:t>
            </a:r>
          </a:p>
          <a:p>
            <a:r>
              <a:rPr lang="en-AU" sz="4000" i="1" dirty="0"/>
              <a:t>- </a:t>
            </a:r>
            <a:r>
              <a:rPr lang="en-AU" sz="4000" i="1" dirty="0" smtClean="0"/>
              <a:t>responses </a:t>
            </a:r>
            <a:r>
              <a:rPr lang="en-AU" sz="4000" i="1" dirty="0"/>
              <a:t>from </a:t>
            </a:r>
            <a:r>
              <a:rPr lang="en-AU" sz="4000" i="1" dirty="0" smtClean="0"/>
              <a:t>participants</a:t>
            </a:r>
            <a:endParaRPr lang="en-AU" sz="4000" i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926" y="8713290"/>
            <a:ext cx="9144000" cy="608380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64097" y="16213134"/>
            <a:ext cx="11161239" cy="50167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What did the participants say about English writing practise using </a:t>
            </a:r>
            <a:r>
              <a:rPr lang="en-A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MyLO</a:t>
            </a:r>
            <a:r>
              <a:rPr lang="en-A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?</a:t>
            </a:r>
          </a:p>
          <a:p>
            <a:endParaRPr lang="en-AU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 smtClean="0"/>
              <a:t>I </a:t>
            </a:r>
            <a:r>
              <a:rPr lang="en-AU" sz="4000" b="1" dirty="0"/>
              <a:t>think my writing can be improved a lot through </a:t>
            </a:r>
            <a:r>
              <a:rPr lang="en-AU" sz="4000" b="1" dirty="0" err="1"/>
              <a:t>MyLO</a:t>
            </a:r>
            <a:r>
              <a:rPr lang="en-AU" sz="4000" b="1" dirty="0"/>
              <a:t> as I can use it to practice my vocabularies and grammar and do a lot of reading</a:t>
            </a:r>
            <a:r>
              <a:rPr lang="en-AU" sz="4000" b="1" dirty="0" smtClean="0"/>
              <a:t>.</a:t>
            </a:r>
          </a:p>
          <a:p>
            <a:r>
              <a:rPr lang="en-AU" sz="4000" i="1" dirty="0" smtClean="0"/>
              <a:t>- response </a:t>
            </a:r>
            <a:r>
              <a:rPr lang="en-AU" sz="4000" i="1" dirty="0"/>
              <a:t>from participant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b="1" dirty="0"/>
          </a:p>
        </p:txBody>
      </p:sp>
      <p:sp>
        <p:nvSpPr>
          <p:cNvPr id="15" name="Rectangle 14"/>
          <p:cNvSpPr/>
          <p:nvPr/>
        </p:nvSpPr>
        <p:spPr>
          <a:xfrm>
            <a:off x="13814973" y="36327556"/>
            <a:ext cx="15135225" cy="52629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last word…</a:t>
            </a:r>
          </a:p>
          <a:p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suggested that for the Asian students who are in the process of transition from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traditional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centred approach to a student centred approach, more assistance and</a:t>
            </a:r>
          </a:p>
          <a:p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are needed for them to gradually develop their computer skills, independent </a:t>
            </a:r>
            <a:r>
              <a:rPr lang="en-A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skills </a:t>
            </a:r>
            <a:r>
              <a:rPr lang="en-A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self-motivational skills to benefit from using CALL.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103090" y="24354209"/>
            <a:ext cx="10886451" cy="93256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4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What did the students think were the main advantages of </a:t>
            </a:r>
            <a:r>
              <a:rPr lang="en-AU" sz="4000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MyLO</a:t>
            </a:r>
            <a:r>
              <a:rPr lang="en-AU" sz="4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and English language teaching?</a:t>
            </a:r>
          </a:p>
          <a:p>
            <a:endParaRPr lang="en-AU" sz="4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 smtClean="0"/>
              <a:t>Its </a:t>
            </a:r>
            <a:r>
              <a:rPr lang="en-AU" sz="4000" b="1" dirty="0"/>
              <a:t>easier for them to do because they are the only one </a:t>
            </a:r>
            <a:r>
              <a:rPr lang="en-AU" sz="4000" b="1" dirty="0" smtClean="0"/>
              <a:t>there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/>
              <a:t>I can repeat learning what I do not </a:t>
            </a:r>
            <a:r>
              <a:rPr lang="en-AU" sz="4000" b="1" dirty="0" smtClean="0"/>
              <a:t>know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4000" b="1" dirty="0"/>
              <a:t>Learning can be undertaken anywhere without rely heavily on </a:t>
            </a:r>
            <a:r>
              <a:rPr lang="en-AU" sz="4000" b="1" dirty="0" smtClean="0"/>
              <a:t>people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b="1" dirty="0" smtClean="0"/>
          </a:p>
          <a:p>
            <a:r>
              <a:rPr lang="en-AU" sz="4000" i="1" dirty="0"/>
              <a:t> </a:t>
            </a:r>
            <a:r>
              <a:rPr lang="en-AU" sz="4000" i="1" dirty="0" smtClean="0"/>
              <a:t>- responses </a:t>
            </a:r>
            <a:r>
              <a:rPr lang="en-AU" sz="4000" i="1" dirty="0"/>
              <a:t>from participants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AU" sz="4000" b="1" dirty="0"/>
          </a:p>
          <a:p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503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 Linotype</vt:lpstr>
      <vt:lpstr>Times New Roman</vt:lpstr>
      <vt:lpstr>Office Theme</vt:lpstr>
      <vt:lpstr>Exploring how computer-assisted language learning (CALL) supports English acquisition from the perspectives of international students with Asian backgrounds  Authors:  Dr Megan Short and Zhao Huang School of Education, Faculty of Education </vt:lpstr>
    </vt:vector>
  </TitlesOfParts>
  <Company>University of Tasmania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how computer-assisted language learning (CALL) supports English acquisition from the perspectives of international students with Asian backgrounds  Authors:  Dr Megan Short and Zhao Huang School of Education, Faculty of Education</dc:title>
  <dc:creator>Megan Short</dc:creator>
  <cp:lastModifiedBy>Megan Short</cp:lastModifiedBy>
  <cp:revision>14</cp:revision>
  <cp:lastPrinted>2016-12-02T02:22:09Z</cp:lastPrinted>
  <dcterms:created xsi:type="dcterms:W3CDTF">2016-11-30T21:44:27Z</dcterms:created>
  <dcterms:modified xsi:type="dcterms:W3CDTF">2016-12-02T02:24:04Z</dcterms:modified>
</cp:coreProperties>
</file>