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8"/>
  </p:notesMasterIdLst>
  <p:handoutMasterIdLst>
    <p:handoutMasterId r:id="rId19"/>
  </p:handoutMasterIdLst>
  <p:sldIdLst>
    <p:sldId id="262" r:id="rId2"/>
    <p:sldId id="285" r:id="rId3"/>
    <p:sldId id="280" r:id="rId4"/>
    <p:sldId id="301" r:id="rId5"/>
    <p:sldId id="291" r:id="rId6"/>
    <p:sldId id="296" r:id="rId7"/>
    <p:sldId id="297" r:id="rId8"/>
    <p:sldId id="286" r:id="rId9"/>
    <p:sldId id="287" r:id="rId10"/>
    <p:sldId id="299" r:id="rId11"/>
    <p:sldId id="300" r:id="rId12"/>
    <p:sldId id="302" r:id="rId13"/>
    <p:sldId id="288" r:id="rId14"/>
    <p:sldId id="290" r:id="rId15"/>
    <p:sldId id="294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0">
          <p15:clr>
            <a:srgbClr val="A4A3A4"/>
          </p15:clr>
        </p15:guide>
        <p15:guide id="2" orient="horz" pos="3874">
          <p15:clr>
            <a:srgbClr val="A4A3A4"/>
          </p15:clr>
        </p15:guide>
        <p15:guide id="3" pos="5428">
          <p15:clr>
            <a:srgbClr val="A4A3A4"/>
          </p15:clr>
        </p15:guide>
        <p15:guide id="4" pos="22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466"/>
    <a:srgbClr val="882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1066" y="82"/>
      </p:cViewPr>
      <p:guideLst>
        <p:guide orient="horz" pos="910"/>
        <p:guide orient="horz" pos="3874"/>
        <p:guide pos="5428"/>
        <p:guide pos="22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AB4F-6653-49AE-9C8A-CF0C9C691BED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584FF-B479-4BA1-97BA-96E8A4BBA9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886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3FCC9-8A71-4624-B88B-EFE81C571A82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3569-7543-4182-BF78-2C6E1CC3E6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84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3569-7543-4182-BF78-2C6E1CC3E665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1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0" y="3999324"/>
            <a:ext cx="2628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80112" y="6013181"/>
            <a:ext cx="3046886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Science, Engineering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262983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80112" y="6013181"/>
            <a:ext cx="3046886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Arts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75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80112" y="6013181"/>
            <a:ext cx="3046886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Arts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229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80112" y="6013181"/>
            <a:ext cx="3046886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health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944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261" y="540000"/>
            <a:ext cx="4671864" cy="1304824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1864310"/>
            <a:ext cx="3600000" cy="4003689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 subtitle or short intro and remove bullet. Or list contents of section using bullet.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DF71E-1D4F-4BED-B0AA-483F62A8AB27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9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540000"/>
            <a:ext cx="7704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9999" y="1440000"/>
            <a:ext cx="7704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277035-2C0B-4A8A-98AC-AA6311E3F209}" type="datetime1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96938" y="6412152"/>
            <a:ext cx="77200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69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+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540000"/>
            <a:ext cx="7704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0" y="1440000"/>
            <a:ext cx="4124487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5651B9-9CD3-47E2-AC46-071A29E392CD}" type="datetime1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307291" y="1440000"/>
            <a:ext cx="3297157" cy="2758861"/>
          </a:xfrm>
          <a:noFill/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Optional: click icon to add picture</a:t>
            </a:r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96938" y="6412152"/>
            <a:ext cx="77200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92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592" y="540000"/>
            <a:ext cx="770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9592" y="1440000"/>
            <a:ext cx="7704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705F-C14F-468D-866A-E0CE59D3F32F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3951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540000"/>
            <a:ext cx="770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0" y="1440000"/>
            <a:ext cx="3600000" cy="468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AU" sz="2400" noProof="0" dirty="0" smtClean="0"/>
            </a:lvl1pPr>
            <a:lvl2pPr marL="266700" indent="-266700">
              <a:defRPr lang="en-AU" sz="2400" noProof="0" dirty="0" smtClean="0"/>
            </a:lvl2pPr>
            <a:lvl3pPr marL="541338" indent="-274638">
              <a:defRPr lang="en-AU" sz="2400" noProof="0" dirty="0" smtClean="0"/>
            </a:lvl3pPr>
            <a:lvl4pPr marL="808038" indent="-266700">
              <a:defRPr lang="en-AU" sz="2400" noProof="0" dirty="0" smtClean="0"/>
            </a:lvl4pPr>
            <a:lvl5pPr marL="1074738" indent="-266700">
              <a:defRPr lang="en-AU" sz="2400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a short introductory paragraph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51462" y="1440000"/>
            <a:ext cx="3852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1455EF-72B8-4EBE-A1FC-D8B3BB072A1C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6131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540000"/>
            <a:ext cx="7704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0098F7-80D1-4358-8065-5CF8E28A0E6D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900000" y="1440000"/>
            <a:ext cx="7704000" cy="4680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picture,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165276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28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13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540000"/>
            <a:ext cx="36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0" y="1440000"/>
            <a:ext cx="36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506102-D0D1-4800-BD34-F97A3394E14F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4751462" y="540000"/>
            <a:ext cx="3852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4751462" y="3384000"/>
            <a:ext cx="3852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3930862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2120" y="540000"/>
            <a:ext cx="2952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BC88C4-213F-4D14-85A7-29C724D84074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5652120" y="3935469"/>
            <a:ext cx="2951342" cy="2195456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899999" y="539999"/>
            <a:ext cx="4622400" cy="5590925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5652120" y="1440000"/>
            <a:ext cx="2952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3482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539999"/>
            <a:ext cx="7704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017719-728E-4E89-80CF-D488048E4C24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900000" y="1440170"/>
            <a:ext cx="7704000" cy="468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8321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540000"/>
            <a:ext cx="36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0" y="1440000"/>
            <a:ext cx="36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5CFA8F-5B2F-4E80-A477-647EE2B20D86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751462" y="540000"/>
            <a:ext cx="3852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51462" y="3390163"/>
            <a:ext cx="3852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346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5652120" y="3935469"/>
            <a:ext cx="2952000" cy="219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899999" y="540000"/>
            <a:ext cx="4622400" cy="55908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2120" y="540000"/>
            <a:ext cx="2952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596688-38AD-4E2B-8FCA-5655434545FB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5652120" y="1440000"/>
            <a:ext cx="2952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773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592" y="540000"/>
            <a:ext cx="770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A661-C1C7-4817-9AA4-05E9F139B68B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885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B3C-8D8E-492F-97C7-095B2732FE6B}" type="datetime1">
              <a:rPr lang="en-AU" smtClean="0"/>
              <a:t>5/12/2016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37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3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72125" y="6013181"/>
            <a:ext cx="3054873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>
                <a:latin typeface="+mj-lt"/>
              </a:rPr>
              <a:t>Tasmanian School </a:t>
            </a:r>
            <a:r>
              <a:rPr lang="en-AU" sz="1400" b="1" cap="all" dirty="0" smtClean="0">
                <a:latin typeface="+mj-lt"/>
              </a:rPr>
              <a:t>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Business </a:t>
            </a:r>
            <a:r>
              <a:rPr lang="en-AU" sz="1400" b="1" cap="all" dirty="0">
                <a:latin typeface="+mj-lt"/>
              </a:rPr>
              <a:t>&amp; Economics</a:t>
            </a:r>
          </a:p>
        </p:txBody>
      </p:sp>
    </p:spTree>
    <p:extLst>
      <p:ext uri="{BB962C8B-B14F-4D97-AF65-F5344CB8AC3E}">
        <p14:creationId xmlns:p14="http://schemas.microsoft.com/office/powerpoint/2010/main" val="9050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72125" y="6013181"/>
            <a:ext cx="3054873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>
                <a:latin typeface="+mj-lt"/>
              </a:rPr>
              <a:t>Tasmanian School </a:t>
            </a:r>
            <a:r>
              <a:rPr lang="en-AU" sz="1400" b="1" cap="all" dirty="0" smtClean="0">
                <a:latin typeface="+mj-lt"/>
              </a:rPr>
              <a:t>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Business </a:t>
            </a:r>
            <a:r>
              <a:rPr lang="en-AU" sz="1400" b="1" cap="all" dirty="0">
                <a:latin typeface="+mj-lt"/>
              </a:rPr>
              <a:t>&amp; Economics</a:t>
            </a:r>
          </a:p>
        </p:txBody>
      </p:sp>
    </p:spTree>
    <p:extLst>
      <p:ext uri="{BB962C8B-B14F-4D97-AF65-F5344CB8AC3E}">
        <p14:creationId xmlns:p14="http://schemas.microsoft.com/office/powerpoint/2010/main" val="109489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72125" y="6013181"/>
            <a:ext cx="3054873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Education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61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72125" y="6013181"/>
            <a:ext cx="3054873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Education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7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72125" y="6013181"/>
            <a:ext cx="3054873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law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62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672" y="358186"/>
            <a:ext cx="5904656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0261" y="3999324"/>
            <a:ext cx="2636689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80731"/>
            <a:ext cx="2058343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580112" y="6013181"/>
            <a:ext cx="3046886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Science, Engineering &amp; Technology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021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540000"/>
            <a:ext cx="770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1440000"/>
            <a:ext cx="7704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6770" y="6525344"/>
            <a:ext cx="997776" cy="2001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0810F7-98E6-4DEF-BF5A-C98B4CA2B016}" type="datetime1">
              <a:rPr lang="en-AU" smtClean="0"/>
              <a:t>5/12/2016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000" y="6534222"/>
            <a:ext cx="7092000" cy="1961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25" y="6525344"/>
            <a:ext cx="359575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6938" y="6412152"/>
            <a:ext cx="77200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703" r:id="rId3"/>
    <p:sldLayoutId id="2147483690" r:id="rId4"/>
    <p:sldLayoutId id="2147483700" r:id="rId5"/>
    <p:sldLayoutId id="2147483695" r:id="rId6"/>
    <p:sldLayoutId id="2147483705" r:id="rId7"/>
    <p:sldLayoutId id="2147483696" r:id="rId8"/>
    <p:sldLayoutId id="2147483697" r:id="rId9"/>
    <p:sldLayoutId id="2147483699" r:id="rId10"/>
    <p:sldLayoutId id="2147483698" r:id="rId11"/>
    <p:sldLayoutId id="2147483701" r:id="rId12"/>
    <p:sldLayoutId id="2147483702" r:id="rId13"/>
    <p:sldLayoutId id="2147483706" r:id="rId14"/>
    <p:sldLayoutId id="2147483670" r:id="rId15"/>
    <p:sldLayoutId id="2147483691" r:id="rId16"/>
    <p:sldLayoutId id="2147483671" r:id="rId17"/>
    <p:sldLayoutId id="2147483672" r:id="rId18"/>
    <p:sldLayoutId id="2147483675" r:id="rId19"/>
    <p:sldLayoutId id="2147483692" r:id="rId20"/>
    <p:sldLayoutId id="2147483677" r:id="rId21"/>
    <p:sldLayoutId id="2147483676" r:id="rId22"/>
    <p:sldLayoutId id="2147483674" r:id="rId23"/>
    <p:sldLayoutId id="2147483694" r:id="rId24"/>
    <p:sldLayoutId id="2147483693" r:id="rId25"/>
    <p:sldLayoutId id="2147483678" r:id="rId26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‘IRD-Way’ through Critical Moments Reflection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261" y="4353807"/>
            <a:ext cx="2628000" cy="1739489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Teaching Matters</a:t>
            </a:r>
          </a:p>
          <a:p>
            <a:r>
              <a:rPr lang="en-AU" dirty="0"/>
              <a:t>7</a:t>
            </a:r>
            <a:r>
              <a:rPr lang="en-AU" dirty="0" smtClean="0"/>
              <a:t> December 2016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41168"/>
            <a:ext cx="2456026" cy="14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Methodology: The Participants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Criteria</a:t>
            </a:r>
          </a:p>
          <a:p>
            <a:pPr lvl="1"/>
            <a:r>
              <a:rPr lang="en-AU" dirty="0"/>
              <a:t>C</a:t>
            </a:r>
            <a:r>
              <a:rPr lang="en-AU" dirty="0" smtClean="0"/>
              <a:t>urrent </a:t>
            </a:r>
            <a:r>
              <a:rPr lang="en-AU" dirty="0"/>
              <a:t>or former academic staff members of </a:t>
            </a:r>
            <a:r>
              <a:rPr lang="en-AU" dirty="0" smtClean="0"/>
              <a:t>UTAS</a:t>
            </a:r>
          </a:p>
          <a:p>
            <a:pPr lvl="1"/>
            <a:r>
              <a:rPr lang="en-AU" dirty="0" smtClean="0"/>
              <a:t>Acted as an IRD </a:t>
            </a:r>
            <a:r>
              <a:rPr lang="en-AU" dirty="0"/>
              <a:t>unit coordinator for at least two </a:t>
            </a:r>
            <a:r>
              <a:rPr lang="en-AU" dirty="0" smtClean="0"/>
              <a:t>semesters</a:t>
            </a:r>
          </a:p>
          <a:p>
            <a:pPr lvl="1"/>
            <a:r>
              <a:rPr lang="en-AU" dirty="0" smtClean="0"/>
              <a:t>Taught </a:t>
            </a:r>
            <a:r>
              <a:rPr lang="en-AU" dirty="0"/>
              <a:t>into an IRD teaching </a:t>
            </a:r>
            <a:r>
              <a:rPr lang="en-AU" dirty="0" smtClean="0"/>
              <a:t>program</a:t>
            </a:r>
            <a:endParaRPr lang="en-AU" dirty="0"/>
          </a:p>
          <a:p>
            <a:pPr lvl="1"/>
            <a:endParaRPr lang="en-AU" dirty="0" smtClean="0"/>
          </a:p>
          <a:p>
            <a:r>
              <a:rPr lang="en-AU" dirty="0" smtClean="0"/>
              <a:t>11 current and former staff members met this criteria</a:t>
            </a:r>
          </a:p>
          <a:p>
            <a:endParaRPr lang="en-AU" dirty="0"/>
          </a:p>
          <a:p>
            <a:r>
              <a:rPr lang="en-AU" dirty="0" smtClean="0"/>
              <a:t>Participants</a:t>
            </a:r>
          </a:p>
          <a:p>
            <a:pPr lvl="1"/>
            <a:r>
              <a:rPr lang="en-AU" dirty="0" smtClean="0"/>
              <a:t>2 x current level E</a:t>
            </a:r>
          </a:p>
          <a:p>
            <a:pPr lvl="1"/>
            <a:r>
              <a:rPr lang="en-AU" dirty="0" smtClean="0"/>
              <a:t>1 x current level D</a:t>
            </a:r>
          </a:p>
          <a:p>
            <a:pPr lvl="1"/>
            <a:r>
              <a:rPr lang="en-AU" dirty="0" smtClean="0"/>
              <a:t>1 x current level B</a:t>
            </a:r>
          </a:p>
          <a:p>
            <a:pPr lvl="1"/>
            <a:r>
              <a:rPr lang="en-AU" dirty="0" smtClean="0"/>
              <a:t>1 x former level B</a:t>
            </a:r>
          </a:p>
          <a:p>
            <a:pPr lvl="1"/>
            <a:r>
              <a:rPr lang="en-AU" dirty="0" smtClean="0"/>
              <a:t>1 x current casual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540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Methodology: Ethical Considerations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This was quite difficult to navigate</a:t>
            </a:r>
          </a:p>
          <a:p>
            <a:endParaRPr lang="en-AU" sz="2800" dirty="0" smtClean="0"/>
          </a:p>
          <a:p>
            <a:r>
              <a:rPr lang="en-AU" sz="2800" dirty="0" smtClean="0"/>
              <a:t>Key issues to address:</a:t>
            </a:r>
          </a:p>
          <a:p>
            <a:endParaRPr lang="en-AU" sz="2800" dirty="0" smtClean="0"/>
          </a:p>
          <a:p>
            <a:pPr lvl="1"/>
            <a:r>
              <a:rPr lang="en-AU" sz="2400" dirty="0" smtClean="0"/>
              <a:t>Potential coercion</a:t>
            </a:r>
          </a:p>
          <a:p>
            <a:pPr lvl="1"/>
            <a:r>
              <a:rPr lang="en-AU" sz="2400" dirty="0" smtClean="0"/>
              <a:t>Perceived bias</a:t>
            </a:r>
          </a:p>
          <a:p>
            <a:pPr lvl="1"/>
            <a:r>
              <a:rPr lang="en-AU" sz="2400" dirty="0" smtClean="0"/>
              <a:t>Recruitment</a:t>
            </a:r>
          </a:p>
          <a:p>
            <a:pPr lvl="1"/>
            <a:r>
              <a:rPr lang="en-AU" sz="2400" dirty="0" smtClean="0"/>
              <a:t>Anonymity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281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Methodology: The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440000"/>
            <a:ext cx="3959584" cy="4680000"/>
          </a:xfrm>
        </p:spPr>
        <p:txBody>
          <a:bodyPr/>
          <a:lstStyle/>
          <a:p>
            <a:r>
              <a:rPr lang="en-AU" sz="3200" dirty="0" smtClean="0"/>
              <a:t>Stage One: Self-reflection</a:t>
            </a:r>
          </a:p>
          <a:p>
            <a:endParaRPr lang="en-AU" sz="3200" dirty="0" smtClean="0"/>
          </a:p>
          <a:p>
            <a:r>
              <a:rPr lang="en-AU" sz="3200" dirty="0" smtClean="0"/>
              <a:t>Stage Two: One-on-one interviews</a:t>
            </a:r>
          </a:p>
          <a:p>
            <a:endParaRPr lang="en-AU" sz="3200" dirty="0" smtClean="0"/>
          </a:p>
          <a:p>
            <a:r>
              <a:rPr lang="en-AU" sz="3200" dirty="0" smtClean="0"/>
              <a:t>Stage Three: Group workshop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12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3835038" cy="42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6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Timeline Pre-Session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3" y="1223921"/>
            <a:ext cx="2726420" cy="483687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51462" y="3501008"/>
            <a:ext cx="3852000" cy="2618992"/>
          </a:xfrm>
        </p:spPr>
        <p:txBody>
          <a:bodyPr/>
          <a:lstStyle/>
          <a:p>
            <a:r>
              <a:rPr lang="en-AU" sz="2400" dirty="0" smtClean="0"/>
              <a:t>Self-reflection and one-on-one interview material collated to identify critical moments</a:t>
            </a:r>
          </a:p>
          <a:p>
            <a:r>
              <a:rPr lang="en-AU" sz="2400" dirty="0" smtClean="0"/>
              <a:t>Stepped workshop participants through critical moments</a:t>
            </a:r>
            <a:endParaRPr lang="en-AU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13</a:t>
            </a:fld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462" y="1223921"/>
            <a:ext cx="3698235" cy="20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5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Timeline with Sticky Notes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662" y="1412776"/>
            <a:ext cx="7188763" cy="404840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186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Findings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3240360" cy="4680000"/>
          </a:xfrm>
        </p:spPr>
        <p:txBody>
          <a:bodyPr/>
          <a:lstStyle/>
          <a:p>
            <a:r>
              <a:rPr lang="en-AU" sz="2400" dirty="0" smtClean="0"/>
              <a:t>A key finding was that we could group the CMs into ‘eras’</a:t>
            </a:r>
          </a:p>
          <a:p>
            <a:endParaRPr lang="en-AU" sz="2400" dirty="0"/>
          </a:p>
          <a:p>
            <a:r>
              <a:rPr lang="en-AU" sz="2400" dirty="0" smtClean="0"/>
              <a:t>Eras:</a:t>
            </a:r>
          </a:p>
          <a:p>
            <a:pPr lvl="1"/>
            <a:r>
              <a:rPr lang="en-AU" sz="2400" dirty="0" smtClean="0"/>
              <a:t>Creation of the IRD and BRRM</a:t>
            </a:r>
          </a:p>
          <a:p>
            <a:pPr lvl="1"/>
            <a:r>
              <a:rPr lang="en-AU" sz="2400" dirty="0" smtClean="0"/>
              <a:t>DASA &amp; </a:t>
            </a:r>
            <a:r>
              <a:rPr lang="en-AU" sz="2400" dirty="0" err="1" smtClean="0"/>
              <a:t>GradCertBus</a:t>
            </a:r>
            <a:endParaRPr lang="en-AU" sz="2400" dirty="0" smtClean="0"/>
          </a:p>
          <a:p>
            <a:pPr lvl="1"/>
            <a:r>
              <a:rPr lang="en-AU" sz="2400" dirty="0" smtClean="0"/>
              <a:t>Post-DASA consolidation</a:t>
            </a:r>
          </a:p>
          <a:p>
            <a:pPr lvl="1"/>
            <a:r>
              <a:rPr lang="en-AU" sz="2400" dirty="0" smtClean="0"/>
              <a:t>New Directorship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412776"/>
            <a:ext cx="3743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Key critical moments:</a:t>
            </a:r>
          </a:p>
          <a:p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Creation of IRD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Implementation of BRRM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First Director of IRD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‘</a:t>
            </a:r>
            <a:r>
              <a:rPr lang="en-AU" dirty="0" err="1" smtClean="0"/>
              <a:t>Pracademics</a:t>
            </a:r>
            <a:r>
              <a:rPr lang="en-AU" dirty="0" smtClean="0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err="1" smtClean="0"/>
              <a:t>ePortfolios</a:t>
            </a:r>
            <a:r>
              <a:rPr lang="en-AU" dirty="0" smtClean="0"/>
              <a:t> + </a:t>
            </a:r>
            <a:r>
              <a:rPr lang="en-AU" dirty="0" err="1" smtClean="0"/>
              <a:t>RegSci</a:t>
            </a:r>
            <a:r>
              <a:rPr lang="en-AU" dirty="0" smtClean="0"/>
              <a:t> Toolkit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First PhDs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Knowledge Partnering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err="1" smtClean="0"/>
              <a:t>GradCertBus</a:t>
            </a:r>
            <a:r>
              <a:rPr lang="en-AU" dirty="0" smtClean="0"/>
              <a:t> + BAA506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Second Director of IRD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Mount Roland </a:t>
            </a:r>
            <a:r>
              <a:rPr lang="en-AU" dirty="0" smtClean="0"/>
              <a:t>Project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End of BRRM</a:t>
            </a: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 err="1" smtClean="0"/>
              <a:t>GCertLeanMgtSys</a:t>
            </a:r>
            <a:endParaRPr lang="en-AU" dirty="0" smtClean="0"/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Breadth Unit XBR202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Associate Degrees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170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Did the Methodology Work?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Positives</a:t>
            </a:r>
            <a:r>
              <a:rPr lang="en-AU" sz="2400" dirty="0" smtClean="0"/>
              <a:t>:</a:t>
            </a:r>
          </a:p>
          <a:p>
            <a:pPr lvl="1"/>
            <a:r>
              <a:rPr lang="en-AU" dirty="0" smtClean="0"/>
              <a:t>Captured information</a:t>
            </a:r>
          </a:p>
          <a:p>
            <a:pPr lvl="1"/>
            <a:r>
              <a:rPr lang="en-AU" dirty="0" smtClean="0"/>
              <a:t>Collegial activity</a:t>
            </a:r>
          </a:p>
          <a:p>
            <a:endParaRPr lang="en-AU" sz="2400" dirty="0" smtClean="0"/>
          </a:p>
          <a:p>
            <a:r>
              <a:rPr lang="en-AU" sz="2400" dirty="0" smtClean="0"/>
              <a:t>Limitations:</a:t>
            </a:r>
            <a:endParaRPr lang="en-AU" sz="2400" dirty="0" smtClean="0"/>
          </a:p>
          <a:p>
            <a:pPr lvl="1"/>
            <a:r>
              <a:rPr lang="en-AU" dirty="0" smtClean="0"/>
              <a:t>Some moments were not actually ‘moments’ per se (they were eras</a:t>
            </a:r>
            <a:r>
              <a:rPr lang="en-AU" dirty="0" smtClean="0"/>
              <a:t>!)</a:t>
            </a:r>
          </a:p>
          <a:p>
            <a:pPr lvl="2"/>
            <a:r>
              <a:rPr lang="en-AU" dirty="0" smtClean="0"/>
              <a:t>However, this is an interesting finding!</a:t>
            </a:r>
            <a:endParaRPr lang="en-AU" dirty="0" smtClean="0"/>
          </a:p>
          <a:p>
            <a:pPr lvl="1"/>
            <a:r>
              <a:rPr lang="en-AU" dirty="0" smtClean="0"/>
              <a:t>Individual interviews were time </a:t>
            </a:r>
            <a:r>
              <a:rPr lang="en-AU" dirty="0" smtClean="0"/>
              <a:t>consuming</a:t>
            </a:r>
          </a:p>
          <a:p>
            <a:pPr lvl="1"/>
            <a:endParaRPr lang="en-AU" dirty="0"/>
          </a:p>
          <a:p>
            <a:r>
              <a:rPr lang="en-AU" sz="2400" dirty="0" smtClean="0"/>
              <a:t>Key Learning:</a:t>
            </a:r>
          </a:p>
          <a:p>
            <a:pPr lvl="1"/>
            <a:r>
              <a:rPr lang="en-AU" dirty="0" smtClean="0"/>
              <a:t>Individual interviews not required.  Bring the people together.</a:t>
            </a: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463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>
                <a:solidFill>
                  <a:schemeClr val="accent3"/>
                </a:solidFill>
              </a:rPr>
              <a:t>This Presentation</a:t>
            </a:r>
            <a:endParaRPr lang="en-AU" sz="3200" dirty="0">
              <a:solidFill>
                <a:schemeClr val="accent3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Background &amp; Justification</a:t>
            </a:r>
          </a:p>
          <a:p>
            <a:r>
              <a:rPr lang="en-AU" sz="2800" dirty="0" smtClean="0"/>
              <a:t>Stakeholders</a:t>
            </a:r>
          </a:p>
          <a:p>
            <a:r>
              <a:rPr lang="en-AU" sz="2800" dirty="0" smtClean="0"/>
              <a:t>The Literature</a:t>
            </a:r>
            <a:endParaRPr lang="en-AU" sz="2000" dirty="0" smtClean="0"/>
          </a:p>
          <a:p>
            <a:pPr lvl="1"/>
            <a:r>
              <a:rPr lang="en-AU" sz="2000" dirty="0" smtClean="0"/>
              <a:t>Brookfield’s Lenses</a:t>
            </a:r>
          </a:p>
          <a:p>
            <a:pPr lvl="1"/>
            <a:r>
              <a:rPr lang="en-AU" sz="2000" dirty="0" smtClean="0"/>
              <a:t>The CMRM</a:t>
            </a:r>
          </a:p>
          <a:p>
            <a:r>
              <a:rPr lang="en-AU" sz="2800" dirty="0" smtClean="0"/>
              <a:t>Linking the Theory</a:t>
            </a:r>
          </a:p>
          <a:p>
            <a:r>
              <a:rPr lang="en-AU" sz="2800" dirty="0" smtClean="0"/>
              <a:t>Methodology</a:t>
            </a:r>
            <a:endParaRPr lang="en-AU" sz="2800" dirty="0"/>
          </a:p>
          <a:p>
            <a:r>
              <a:rPr lang="en-AU" sz="2800" dirty="0" smtClean="0"/>
              <a:t>Key Critical Moments</a:t>
            </a:r>
            <a:endParaRPr lang="en-AU" sz="2800" dirty="0" smtClean="0"/>
          </a:p>
          <a:p>
            <a:r>
              <a:rPr lang="en-AU" sz="2800" dirty="0" smtClean="0"/>
              <a:t>Did it work?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</a:t>
            </a:r>
            <a:endParaRPr lang="en-AU" dirty="0">
              <a:solidFill>
                <a:schemeClr val="accent3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99592" y="1124744"/>
            <a:ext cx="7704000" cy="499525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/>
              <a:t>“[</a:t>
            </a:r>
            <a:r>
              <a:rPr lang="en-AU" sz="2400" dirty="0"/>
              <a:t>r]</a:t>
            </a:r>
            <a:r>
              <a:rPr lang="en-AU" sz="2400" dirty="0" err="1"/>
              <a:t>egional</a:t>
            </a:r>
            <a:r>
              <a:rPr lang="en-AU" sz="2400" dirty="0"/>
              <a:t> universities can, and should play a major role in the development of a region” and that “[r]</a:t>
            </a:r>
            <a:r>
              <a:rPr lang="en-AU" sz="2400" dirty="0" err="1"/>
              <a:t>egional</a:t>
            </a:r>
            <a:r>
              <a:rPr lang="en-AU" sz="2400" dirty="0"/>
              <a:t> universities, through their teaching and research functions, can provide both leadership and support roles within the region</a:t>
            </a:r>
            <a:r>
              <a:rPr lang="en-AU" sz="2400" dirty="0" smtClean="0"/>
              <a:t>”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			(Moore Consulting, 2005, p. 4)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400" dirty="0"/>
              <a:t>“[A] new approach to knowledge and learning, characterized by interaction, participation, and inclusivity; capable of mobilizing both formal and informal knowledge together across traditional boundaries; capable of being user-generated and demand-driven</a:t>
            </a:r>
            <a:r>
              <a:rPr lang="en-AU" sz="2400" dirty="0" smtClean="0"/>
              <a:t>”</a:t>
            </a:r>
          </a:p>
          <a:p>
            <a:pPr marL="0" indent="0">
              <a:buNone/>
            </a:pPr>
            <a:r>
              <a:rPr lang="en-AU" dirty="0" smtClean="0"/>
              <a:t>				(Allison &amp; Eversole, 2008, p. 107)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1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Justification: The IRD-Way (10 years of </a:t>
            </a:r>
            <a:r>
              <a:rPr lang="en-AU" dirty="0" err="1" smtClean="0"/>
              <a:t>dev’t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Attempts to meet local need</a:t>
            </a:r>
          </a:p>
          <a:p>
            <a:pPr lvl="1"/>
            <a:r>
              <a:rPr lang="en-AU" dirty="0" smtClean="0"/>
              <a:t>Responds to Moore Consulting and Allison &amp; Eversole</a:t>
            </a:r>
          </a:p>
          <a:p>
            <a:endParaRPr lang="en-AU" dirty="0"/>
          </a:p>
          <a:p>
            <a:r>
              <a:rPr lang="en-AU" dirty="0" smtClean="0"/>
              <a:t>Based on Knowledge Partnering</a:t>
            </a:r>
          </a:p>
          <a:p>
            <a:endParaRPr lang="en-AU" dirty="0"/>
          </a:p>
          <a:p>
            <a:r>
              <a:rPr lang="en-AU" dirty="0" smtClean="0"/>
              <a:t>Trialled many initiatives</a:t>
            </a:r>
          </a:p>
          <a:p>
            <a:pPr lvl="1"/>
            <a:r>
              <a:rPr lang="en-AU" dirty="0" smtClean="0"/>
              <a:t>E.g. </a:t>
            </a:r>
            <a:r>
              <a:rPr lang="en-AU" dirty="0" err="1" smtClean="0"/>
              <a:t>ePortfolios</a:t>
            </a:r>
            <a:r>
              <a:rPr lang="en-AU" dirty="0" smtClean="0"/>
              <a:t>, WIL, reflective practice, blended learning</a:t>
            </a:r>
          </a:p>
          <a:p>
            <a:pPr lvl="1"/>
            <a:endParaRPr lang="en-AU" dirty="0"/>
          </a:p>
          <a:p>
            <a:r>
              <a:rPr lang="en-AU" dirty="0" smtClean="0"/>
              <a:t>No ‘qualified’ evidence to back it up bar staff assignments in </a:t>
            </a:r>
            <a:r>
              <a:rPr lang="en-AU" dirty="0" err="1" smtClean="0"/>
              <a:t>GradCertULT</a:t>
            </a:r>
            <a:r>
              <a:rPr lang="en-AU" dirty="0" smtClean="0"/>
              <a:t> and the </a:t>
            </a:r>
            <a:r>
              <a:rPr lang="en-AU" dirty="0" err="1" smtClean="0"/>
              <a:t>ePortfolio</a:t>
            </a:r>
            <a:r>
              <a:rPr lang="en-AU" dirty="0" smtClean="0"/>
              <a:t> project</a:t>
            </a:r>
          </a:p>
          <a:p>
            <a:endParaRPr lang="en-AU" dirty="0"/>
          </a:p>
          <a:p>
            <a:r>
              <a:rPr lang="en-AU" dirty="0" smtClean="0"/>
              <a:t>Need to capture these ideas together.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067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Stakeholder Analysis</a:t>
            </a:r>
            <a:endParaRPr lang="en-A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647017"/>
              </p:ext>
            </p:extLst>
          </p:nvPr>
        </p:nvGraphicFramePr>
        <p:xfrm>
          <a:off x="900113" y="1439863"/>
          <a:ext cx="7703479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071"/>
                <a:gridCol w="2375408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Stakeholder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Importance (H/M/L)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latin typeface="+mn-lt"/>
                        </a:rPr>
                        <a:t>Academic peers in the IRD (current and former)</a:t>
                      </a:r>
                    </a:p>
                    <a:p>
                      <a:endParaRPr lang="en-A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Director of the IRD and </a:t>
                      </a:r>
                      <a:r>
                        <a:rPr lang="en-AU" sz="1800" dirty="0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the PVC </a:t>
                      </a:r>
                      <a:r>
                        <a:rPr lang="en-AU" sz="18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en-AU" sz="1800" dirty="0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CP&amp;RD)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Principal of the new associate degree </a:t>
                      </a:r>
                      <a:r>
                        <a:rPr lang="en-AU" sz="1800" dirty="0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entity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Broader UTAS learning and teaching program developers, teachers and academic </a:t>
                      </a:r>
                      <a:r>
                        <a:rPr lang="en-AU" sz="1800" dirty="0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administrators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SoTL</a:t>
                      </a:r>
                      <a:r>
                        <a:rPr lang="en-AU" sz="18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community outside of </a:t>
                      </a:r>
                      <a:r>
                        <a:rPr lang="en-AU" sz="1800" dirty="0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UTAS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Cradle Coast </a:t>
                      </a:r>
                      <a:r>
                        <a:rPr lang="en-AU" sz="1800" dirty="0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region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en-AU" sz="1800" dirty="0" err="1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inc</a:t>
                      </a:r>
                      <a:r>
                        <a:rPr lang="en-AU" sz="1800" dirty="0" err="1">
                          <a:effectLst/>
                          <a:latin typeface="+mn-lt"/>
                          <a:ea typeface="SimSun" panose="02010600030101010101" pitchFamily="2" charset="-122"/>
                        </a:rPr>
                        <a:t>.</a:t>
                      </a:r>
                      <a:r>
                        <a:rPr lang="en-AU" sz="1800" dirty="0">
                          <a:effectLst/>
                          <a:latin typeface="+mn-lt"/>
                          <a:ea typeface="SimSun" panose="02010600030101010101" pitchFamily="2" charset="-122"/>
                        </a:rPr>
                        <a:t> current and former students</a:t>
                      </a:r>
                      <a:r>
                        <a:rPr lang="en-AU" sz="1800" dirty="0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M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441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Brookfield’s Four Lenses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 how do we look inwards and ‘hunt our assumptions’?</a:t>
            </a:r>
          </a:p>
          <a:p>
            <a:endParaRPr lang="en-AU" dirty="0"/>
          </a:p>
          <a:p>
            <a:r>
              <a:rPr lang="en-AU" dirty="0" smtClean="0"/>
              <a:t>Brookfield identifies fours lenses into which </a:t>
            </a:r>
            <a:endParaRPr lang="en-AU" dirty="0"/>
          </a:p>
          <a:p>
            <a:pPr marL="615950" lvl="1" indent="-342900">
              <a:buFont typeface="+mj-lt"/>
              <a:buAutoNum type="arabicPeriod"/>
            </a:pPr>
            <a:r>
              <a:rPr lang="en-AU" dirty="0" smtClean="0"/>
              <a:t>Autobiographical Experiences of Learning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AU" dirty="0" smtClean="0"/>
              <a:t>Learner’s Eyes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AU" dirty="0" smtClean="0"/>
              <a:t>Our Colleagues’ Experiences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AU" dirty="0" smtClean="0"/>
              <a:t>Theoretical Literature</a:t>
            </a:r>
          </a:p>
          <a:p>
            <a:pPr marL="342900" indent="-342900">
              <a:buFont typeface="+mj-lt"/>
              <a:buAutoNum type="arabicPeriod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However</a:t>
            </a:r>
            <a:r>
              <a:rPr lang="en-AU" dirty="0"/>
              <a:t>, we have had a 10 year journey not a short, defined </a:t>
            </a:r>
            <a:r>
              <a:rPr lang="en-AU" dirty="0" smtClean="0"/>
              <a:t>period</a:t>
            </a:r>
          </a:p>
          <a:p>
            <a:pPr>
              <a:buFontTx/>
              <a:buChar char="-"/>
            </a:pPr>
            <a:r>
              <a:rPr lang="en-AU" dirty="0" smtClean="0"/>
              <a:t>The horizon </a:t>
            </a:r>
            <a:r>
              <a:rPr lang="en-AU" dirty="0"/>
              <a:t>is a larger, co-delivered teaching program and not a single classroom environment</a:t>
            </a: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What now?  The Critical Moments Reflection Methodology</a:t>
            </a:r>
            <a:endParaRPr lang="en-AU" dirty="0"/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602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Four Stages of the CMRM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A methodology </a:t>
            </a:r>
            <a:r>
              <a:rPr lang="en-AU" sz="2400" dirty="0"/>
              <a:t>that is based on the identification of critical moments (or critical events) in time and reflecting on their meaning and </a:t>
            </a:r>
            <a:r>
              <a:rPr lang="en-AU" sz="2400" dirty="0" smtClean="0"/>
              <a:t>learning</a:t>
            </a:r>
          </a:p>
          <a:p>
            <a:pPr marL="0" indent="0">
              <a:buNone/>
            </a:pPr>
            <a:r>
              <a:rPr lang="en-AU" sz="2400" dirty="0"/>
              <a:t>	</a:t>
            </a:r>
            <a:r>
              <a:rPr lang="en-AU" sz="2400" dirty="0" smtClean="0"/>
              <a:t>		</a:t>
            </a:r>
            <a:r>
              <a:rPr lang="en-AU" dirty="0" smtClean="0"/>
              <a:t>(Ferreira, 2008, McDowell et al., 2005)</a:t>
            </a:r>
          </a:p>
          <a:p>
            <a:pPr marL="342900" indent="-342900">
              <a:buFont typeface="+mj-lt"/>
              <a:buAutoNum type="arabicPeriod"/>
            </a:pPr>
            <a:endParaRPr lang="en-AU" sz="2400" dirty="0"/>
          </a:p>
          <a:p>
            <a:pPr marL="615950" lvl="1" indent="-342900">
              <a:buFont typeface="+mj-lt"/>
              <a:buAutoNum type="arabicPeriod"/>
            </a:pPr>
            <a:r>
              <a:rPr lang="en-AU" sz="2400" dirty="0" smtClean="0"/>
              <a:t>Develop inquiring questions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AU" sz="2400" dirty="0" smtClean="0"/>
              <a:t>Identify critical moments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AU" sz="2400" dirty="0" smtClean="0"/>
              <a:t>Develop a timeline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AU" sz="2400" dirty="0" smtClean="0"/>
              <a:t>Analyse timeline and unpack stories</a:t>
            </a:r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172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Linking Lenses to the CMRM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439" y="1268760"/>
            <a:ext cx="4229485" cy="4679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79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Testing of the CMRM in this project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INSTITUTE FOR REGIONAL DEVELOPMENT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9</a:t>
            </a:fld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439" y="1268760"/>
            <a:ext cx="4229485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4547"/>
      </p:ext>
    </p:extLst>
  </p:cSld>
  <p:clrMapOvr>
    <a:masterClrMapping/>
  </p:clrMapOvr>
</p:sld>
</file>

<file path=ppt/theme/theme1.xml><?xml version="1.0" encoding="utf-8"?>
<a:theme xmlns:a="http://schemas.openxmlformats.org/drawingml/2006/main" name="UTAS0015_PPT_Template_3">
  <a:themeElements>
    <a:clrScheme name="UTAS">
      <a:dk1>
        <a:sysClr val="windowText" lastClr="000000"/>
      </a:dk1>
      <a:lt1>
        <a:sysClr val="window" lastClr="FFFFFF"/>
      </a:lt1>
      <a:dk2>
        <a:srgbClr val="21333A"/>
      </a:dk2>
      <a:lt2>
        <a:srgbClr val="9C9197"/>
      </a:lt2>
      <a:accent1>
        <a:srgbClr val="E42313"/>
      </a:accent1>
      <a:accent2>
        <a:srgbClr val="004E50"/>
      </a:accent2>
      <a:accent3>
        <a:srgbClr val="0091AE"/>
      </a:accent3>
      <a:accent4>
        <a:srgbClr val="596AA8"/>
      </a:accent4>
      <a:accent5>
        <a:srgbClr val="008AC4"/>
      </a:accent5>
      <a:accent6>
        <a:srgbClr val="E3DAD1"/>
      </a:accent6>
      <a:hlink>
        <a:srgbClr val="000000"/>
      </a:hlink>
      <a:folHlink>
        <a:srgbClr val="000000"/>
      </a:folHlink>
    </a:clrScheme>
    <a:fontScheme name="UTA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UTAS0015_PPT_Template_3</Template>
  <TotalTime>1473</TotalTime>
  <Words>658</Words>
  <Application>Microsoft Office PowerPoint</Application>
  <PresentationFormat>On-screen Show (4:3)</PresentationFormat>
  <Paragraphs>171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SimSun</vt:lpstr>
      <vt:lpstr>Arial</vt:lpstr>
      <vt:lpstr>Calibri</vt:lpstr>
      <vt:lpstr>Georgia</vt:lpstr>
      <vt:lpstr>UTAS0015_PPT_Template_3</vt:lpstr>
      <vt:lpstr>The ‘IRD-Way’ through Critical Moments Reflection</vt:lpstr>
      <vt:lpstr>This Presentation</vt:lpstr>
      <vt:lpstr>Background</vt:lpstr>
      <vt:lpstr>Justification: The IRD-Way (10 years of dev’t)</vt:lpstr>
      <vt:lpstr>Stakeholder Analysis</vt:lpstr>
      <vt:lpstr>Brookfield’s Four Lenses</vt:lpstr>
      <vt:lpstr>Four Stages of the CMRM</vt:lpstr>
      <vt:lpstr>Linking Lenses to the CMRM</vt:lpstr>
      <vt:lpstr>Testing of the CMRM in this project</vt:lpstr>
      <vt:lpstr>Methodology: The Participants</vt:lpstr>
      <vt:lpstr>Methodology: Ethical Considerations</vt:lpstr>
      <vt:lpstr>Methodology: The Process</vt:lpstr>
      <vt:lpstr>The Timeline Pre-Session</vt:lpstr>
      <vt:lpstr>The Timeline with Sticky Notes</vt:lpstr>
      <vt:lpstr>Key Findings</vt:lpstr>
      <vt:lpstr>Did the Methodology Work?</vt:lpstr>
    </vt:vector>
  </TitlesOfParts>
  <Company>IT Resources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Masterbrand Title Page</dc:title>
  <dc:creator>Trudi Steedman</dc:creator>
  <cp:lastModifiedBy>Clayton Hawkins</cp:lastModifiedBy>
  <cp:revision>19</cp:revision>
  <cp:lastPrinted>2016-09-01T23:27:58Z</cp:lastPrinted>
  <dcterms:created xsi:type="dcterms:W3CDTF">2014-06-16T00:56:16Z</dcterms:created>
  <dcterms:modified xsi:type="dcterms:W3CDTF">2016-12-05T00:24:40Z</dcterms:modified>
</cp:coreProperties>
</file>