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7" r:id="rId2"/>
  </p:sldMasterIdLst>
  <p:notesMasterIdLst>
    <p:notesMasterId r:id="rId22"/>
  </p:notesMasterIdLst>
  <p:sldIdLst>
    <p:sldId id="295" r:id="rId3"/>
    <p:sldId id="280" r:id="rId4"/>
    <p:sldId id="298" r:id="rId5"/>
    <p:sldId id="306" r:id="rId6"/>
    <p:sldId id="299" r:id="rId7"/>
    <p:sldId id="302" r:id="rId8"/>
    <p:sldId id="303" r:id="rId9"/>
    <p:sldId id="305" r:id="rId10"/>
    <p:sldId id="300" r:id="rId11"/>
    <p:sldId id="307" r:id="rId12"/>
    <p:sldId id="309" r:id="rId13"/>
    <p:sldId id="310" r:id="rId14"/>
    <p:sldId id="311" r:id="rId15"/>
    <p:sldId id="301" r:id="rId16"/>
    <p:sldId id="312" r:id="rId17"/>
    <p:sldId id="313" r:id="rId18"/>
    <p:sldId id="314" r:id="rId19"/>
    <p:sldId id="315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 userDrawn="1">
          <p15:clr>
            <a:srgbClr val="A4A3A4"/>
          </p15:clr>
        </p15:guide>
        <p15:guide id="2" orient="horz" pos="3874" userDrawn="1">
          <p15:clr>
            <a:srgbClr val="A4A3A4"/>
          </p15:clr>
        </p15:guide>
        <p15:guide id="3" pos="7237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3" autoAdjust="0"/>
    <p:restoredTop sz="94695" autoAdjust="0"/>
  </p:normalViewPr>
  <p:slideViewPr>
    <p:cSldViewPr showGuides="1">
      <p:cViewPr varScale="1">
        <p:scale>
          <a:sx n="105" d="100"/>
          <a:sy n="105" d="100"/>
        </p:scale>
        <p:origin x="780" y="108"/>
      </p:cViewPr>
      <p:guideLst>
        <p:guide orient="horz" pos="910"/>
        <p:guide orient="horz" pos="3874"/>
        <p:guide pos="7237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2/12/2016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1026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2/12/2016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11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7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udis0\Desktop\Ally-Triangle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9" y="631909"/>
            <a:ext cx="8510872" cy="63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trudis0\Desktop\Ally triangl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85" y="-675456"/>
            <a:ext cx="8510872" cy="89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1"/>
            <a:ext cx="2744457" cy="4314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2/12/2016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70" r:id="rId3"/>
    <p:sldLayoutId id="2147483691" r:id="rId4"/>
    <p:sldLayoutId id="2147483671" r:id="rId5"/>
    <p:sldLayoutId id="2147483672" r:id="rId6"/>
    <p:sldLayoutId id="2147483675" r:id="rId7"/>
    <p:sldLayoutId id="2147483692" r:id="rId8"/>
    <p:sldLayoutId id="2147483677" r:id="rId9"/>
    <p:sldLayoutId id="2147483676" r:id="rId10"/>
    <p:sldLayoutId id="2147483674" r:id="rId11"/>
    <p:sldLayoutId id="2147483694" r:id="rId12"/>
    <p:sldLayoutId id="2147483693" r:id="rId13"/>
    <p:sldLayoutId id="2147483678" r:id="rId14"/>
    <p:sldLayoutId id="2147483739" r:id="rId15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2/12/2016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jon.osborn@utas.edu.a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Scribble and Babble – theoretical underpinnings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Clear expectations, goals, etc.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Ordered, determinate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Guided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Process worksheets, worked examples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Clear expectations, goals, etc.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Ordered, determinate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Guided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Process worksheets, worked examples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Clear expectations, goals, etc.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Ordered, determinate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Guided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Process worksheets, worked examples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Clear expectations, goals, etc.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Ordered, determinate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Guided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Process worksheets, worked examples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Quality content is vitally </a:t>
            </a:r>
            <a:r>
              <a:rPr lang="en-AU" b="1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important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High quality learning can occur with high quality student-content interaction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Dialogic, responsive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Local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Empathetic – a ‘guided conversation’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Quality content is vitally </a:t>
            </a:r>
            <a:r>
              <a:rPr lang="en-AU" b="1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important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High quality learning can occur with high quality student-content interaction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Dialogic, responsive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Local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Empathetic – a ‘guided conversation’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Quality content is vitally </a:t>
            </a:r>
            <a:r>
              <a:rPr lang="en-AU" b="1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important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High quality learning can occur with high quality student-content interaction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Dialogic, responsive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Local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Empathetic – a ‘guided conversation’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Quality content is vitally </a:t>
            </a:r>
            <a:r>
              <a:rPr lang="en-AU" b="1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important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High quality learning can occur with high quality student-content interaction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Dialogic, responsive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Local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Empathetic – a ‘guided conversation’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Quality content is vitally </a:t>
            </a:r>
            <a:r>
              <a:rPr lang="en-AU" b="1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important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High quality learning can occur with high quality student-content interaction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Dialogic, responsive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Local</a:t>
            </a:r>
          </a:p>
          <a:p>
            <a:r>
              <a:rPr lang="en-AU" sz="16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Empathetic – a ‘guided conversation’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07568" y="260648"/>
            <a:ext cx="7704000" cy="515667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The site ‘Scientific Communication Skills’ will be available to all in FSET on MyLO in </a:t>
            </a:r>
            <a:r>
              <a:rPr lang="en-AU" dirty="0" smtClean="0">
                <a:solidFill>
                  <a:schemeClr val="accent1"/>
                </a:solidFill>
              </a:rPr>
              <a:t>January 2017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chemeClr val="accent5"/>
                </a:solidFill>
              </a:rPr>
              <a:t>Questions, or hoping to access the site, but not in FSET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r>
              <a:rPr lang="en-AU" dirty="0" smtClean="0"/>
              <a:t>Contact – Jon Osborne</a:t>
            </a:r>
          </a:p>
          <a:p>
            <a:pPr marL="0" indent="0">
              <a:buNone/>
            </a:pPr>
            <a:r>
              <a:rPr lang="en-AU" dirty="0" smtClean="0"/>
              <a:t>Email: </a:t>
            </a:r>
            <a:r>
              <a:rPr lang="en-AU" dirty="0" smtClean="0">
                <a:hlinkClick r:id="rId2"/>
              </a:rPr>
              <a:t>jon.osborn@utas.edu.au</a:t>
            </a:r>
            <a:endParaRPr lang="en-AU" dirty="0" smtClean="0"/>
          </a:p>
          <a:p>
            <a:pPr marL="0" indent="0">
              <a:buNone/>
            </a:pPr>
            <a:r>
              <a:rPr lang="en-US" sz="1400" dirty="0"/>
              <a:t>REFERENCES</a:t>
            </a:r>
          </a:p>
          <a:p>
            <a:pPr marL="0" indent="0">
              <a:buNone/>
            </a:pPr>
            <a:r>
              <a:rPr lang="en-US" sz="1400" dirty="0"/>
              <a:t>Holmberg, </a:t>
            </a:r>
            <a:r>
              <a:rPr lang="en-AU" sz="1400" dirty="0"/>
              <a:t>B. 1989. </a:t>
            </a:r>
            <a:r>
              <a:rPr lang="en-AU" sz="1400" i="1" dirty="0"/>
              <a:t>Theory and Practice of Distance Education, </a:t>
            </a:r>
            <a:r>
              <a:rPr lang="en-AU" sz="1400" dirty="0"/>
              <a:t>Routledge, New York.</a:t>
            </a:r>
            <a:endParaRPr lang="en-US" sz="1400" dirty="0"/>
          </a:p>
          <a:p>
            <a:pPr marL="0" indent="0">
              <a:buNone/>
            </a:pPr>
            <a:r>
              <a:rPr lang="en-AU" sz="1400" dirty="0" err="1"/>
              <a:t>Kirschner</a:t>
            </a:r>
            <a:r>
              <a:rPr lang="en-AU" sz="1400" dirty="0"/>
              <a:t> PA., </a:t>
            </a:r>
            <a:r>
              <a:rPr lang="en-AU" sz="1400" dirty="0" err="1"/>
              <a:t>Sweller</a:t>
            </a:r>
            <a:r>
              <a:rPr lang="en-AU" sz="1400" dirty="0"/>
              <a:t> J., Clark RE. </a:t>
            </a:r>
            <a:r>
              <a:rPr lang="en-AU" sz="1400" dirty="0"/>
              <a:t>2006. “Why </a:t>
            </a:r>
            <a:r>
              <a:rPr lang="en-AU" sz="1400" dirty="0"/>
              <a:t>Minimal Guidance During Instruction Does Not Work: An Analysis of the Failure of Constructivist, Discovery, Problem-Based, Experiential, and Inquiry-Based </a:t>
            </a:r>
            <a:r>
              <a:rPr lang="en-AU" sz="1400" dirty="0"/>
              <a:t>Teaching”. </a:t>
            </a:r>
            <a:r>
              <a:rPr lang="en-AU" sz="1400" dirty="0"/>
              <a:t>Educational Psychologist, 4(2), </a:t>
            </a:r>
            <a:r>
              <a:rPr lang="en-AU" sz="1400" dirty="0"/>
              <a:t>75-86.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Moore, M. “The Theory of Transactional Distance”, in </a:t>
            </a:r>
            <a:r>
              <a:rPr lang="en-AU" sz="1400" i="1" dirty="0"/>
              <a:t>Handbook of distance education</a:t>
            </a:r>
            <a:r>
              <a:rPr lang="en-AU" sz="1400" dirty="0"/>
              <a:t>. Taylor and Francis, Hoboken, 66-85.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Rush, P. 2015. “Isolation and Connection: The Experience of Distance Education”, </a:t>
            </a:r>
            <a:r>
              <a:rPr lang="en-US" sz="1400" i="1" dirty="0"/>
              <a:t>International Journal of E-Learning and Distance Education,</a:t>
            </a:r>
            <a:r>
              <a:rPr lang="en-US" sz="1400" dirty="0"/>
              <a:t>  </a:t>
            </a:r>
            <a:r>
              <a:rPr lang="en-AU" sz="1400" dirty="0"/>
              <a:t>Vol 30, No. 2.</a:t>
            </a:r>
          </a:p>
          <a:p>
            <a:pPr marL="0" indent="0">
              <a:buNone/>
            </a:pPr>
            <a:r>
              <a:rPr lang="en-AU" sz="1400" dirty="0"/>
              <a:t>Weiland, S. 2011. “The case for the self-paced online course”, In Proceedings from the 27th Annual Conference on Distance Teaching &amp; Learning.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different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</a:t>
            </a:r>
            <a:r>
              <a:rPr lang="en-AU" kern="150" dirty="0" smtClean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ways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Isolation as learning resource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habits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Student-content interaction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preference</a:t>
            </a:r>
          </a:p>
          <a:p>
            <a:pPr marL="0" indent="0">
              <a:buNone/>
            </a:pPr>
            <a:endParaRPr lang="en-AU" sz="1600" kern="150" dirty="0"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endParaRPr lang="en-AU" kern="150" dirty="0">
              <a:solidFill>
                <a:srgbClr val="2F5496"/>
              </a:solidFill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</a:t>
            </a:r>
            <a:r>
              <a:rPr lang="en-AU" kern="150" dirty="0" smtClean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ways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Isolation as learning resource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habits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Student-content interaction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preference</a:t>
            </a:r>
          </a:p>
          <a:p>
            <a:pPr marL="0" indent="0">
              <a:buNone/>
            </a:pPr>
            <a:endParaRPr lang="en-AU" sz="1600" kern="150" dirty="0"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endParaRPr lang="en-AU" kern="150" dirty="0">
              <a:solidFill>
                <a:srgbClr val="2F5496"/>
              </a:solidFill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</a:t>
            </a:r>
            <a:r>
              <a:rPr lang="en-AU" kern="150" dirty="0" smtClean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ways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Isolation as learning resource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habits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Student-content interaction</a:t>
            </a:r>
          </a:p>
          <a:p>
            <a:r>
              <a:rPr lang="en-AU" sz="1600" kern="15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preference</a:t>
            </a:r>
          </a:p>
          <a:p>
            <a:pPr marL="0" indent="0">
              <a:buNone/>
            </a:pPr>
            <a:endParaRPr lang="en-AU" sz="1600" kern="150" dirty="0"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endParaRPr lang="en-AU" kern="150" dirty="0">
              <a:solidFill>
                <a:srgbClr val="2F5496"/>
              </a:solidFill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</a:t>
            </a:r>
            <a:r>
              <a:rPr lang="en-AU" kern="150" dirty="0" smtClean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ways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Isolation as learning resource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habits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Student-content interaction</a:t>
            </a:r>
          </a:p>
          <a:p>
            <a:r>
              <a:rPr lang="en-AU" sz="1600" kern="150" dirty="0"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Student preference</a:t>
            </a:r>
          </a:p>
          <a:p>
            <a:pPr marL="0" indent="0">
              <a:buNone/>
            </a:pPr>
            <a:endParaRPr lang="en-AU" sz="1600" kern="150" dirty="0"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endParaRPr lang="en-AU" kern="150" dirty="0">
              <a:solidFill>
                <a:srgbClr val="2F5496"/>
              </a:solidFill>
              <a:latin typeface="Calibri" panose="020F0502020204030204" pitchFamily="34" charset="0"/>
              <a:ea typeface="Arial Unicode MS" panose="020B0604020202020204" pitchFamily="34" charset="-128"/>
              <a:cs typeface="F1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Online learning and face-face learning are substantially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different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dominant learning and teaching </a:t>
            </a:r>
            <a:r>
              <a:rPr lang="en-AU" dirty="0" smtClean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theories </a:t>
            </a: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may not, and likely do not apply (at least not in a straightforward way) to online/distance learning </a:t>
            </a:r>
            <a:endParaRPr lang="en-AU" dirty="0" smtClean="0">
              <a:solidFill>
                <a:srgbClr val="2F5496"/>
              </a:solidFill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kern="150" dirty="0">
                <a:solidFill>
                  <a:srgbClr val="2F549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F1"/>
              </a:rPr>
              <a:t>In reality, online learning [particularly self-paced] seems to works in quite different ways</a:t>
            </a:r>
          </a:p>
          <a:p>
            <a:pPr marL="0" indent="0">
              <a:buNone/>
            </a:pPr>
            <a:r>
              <a:rPr lang="en-AU" dirty="0">
                <a:solidFill>
                  <a:srgbClr val="2F5496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Less able, or beginning students, likely do better with highly structured, determined content</a:t>
            </a: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Clear expectations, goals, etc.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Ordered, determinate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Guided</a:t>
            </a:r>
          </a:p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Process worksheets, worked examples</a:t>
            </a:r>
          </a:p>
          <a:p>
            <a:endParaRPr lang="en-AU" sz="16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Faculty of Science, engineering &amp;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itable PPT Slide Master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Ally Network PowerPoint Template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editable PPT Slide Master</Template>
  <TotalTime>352</TotalTime>
  <Words>1542</Words>
  <Application>Microsoft Office PowerPoint</Application>
  <PresentationFormat>Widescreen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DengXian</vt:lpstr>
      <vt:lpstr>F1</vt:lpstr>
      <vt:lpstr>Arial</vt:lpstr>
      <vt:lpstr>Calibri</vt:lpstr>
      <vt:lpstr>Georgia</vt:lpstr>
      <vt:lpstr>editable PPT Slide Master</vt:lpstr>
      <vt:lpstr>The Ally Network PowerPoint Template</vt:lpstr>
      <vt:lpstr>Scribble and Babble – theoretical underpinnings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or Section Title Goes Here</dc:title>
  <dc:creator>Trudi Steedman</dc:creator>
  <cp:lastModifiedBy>Penelope Rush</cp:lastModifiedBy>
  <cp:revision>22</cp:revision>
  <dcterms:created xsi:type="dcterms:W3CDTF">2014-11-21T00:11:24Z</dcterms:created>
  <dcterms:modified xsi:type="dcterms:W3CDTF">2016-12-01T22:29:05Z</dcterms:modified>
</cp:coreProperties>
</file>