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4"/>
  </p:notesMasterIdLst>
  <p:sldIdLst>
    <p:sldId id="256" r:id="rId2"/>
    <p:sldId id="307" r:id="rId3"/>
    <p:sldId id="308" r:id="rId4"/>
    <p:sldId id="311" r:id="rId5"/>
    <p:sldId id="313" r:id="rId6"/>
    <p:sldId id="295" r:id="rId7"/>
    <p:sldId id="301" r:id="rId8"/>
    <p:sldId id="303" r:id="rId9"/>
    <p:sldId id="281" r:id="rId10"/>
    <p:sldId id="304" r:id="rId11"/>
    <p:sldId id="296"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0" userDrawn="1">
          <p15:clr>
            <a:srgbClr val="A4A3A4"/>
          </p15:clr>
        </p15:guide>
        <p15:guide id="2" orient="horz" pos="3874" userDrawn="1">
          <p15:clr>
            <a:srgbClr val="A4A3A4"/>
          </p15:clr>
        </p15:guide>
        <p15:guide id="3" pos="7237" userDrawn="1">
          <p15:clr>
            <a:srgbClr val="A4A3A4"/>
          </p15:clr>
        </p15:guide>
        <p15:guide id="4" pos="29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CCFF"/>
    <a:srgbClr val="143466"/>
    <a:srgbClr val="882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2569" autoAdjust="0"/>
  </p:normalViewPr>
  <p:slideViewPr>
    <p:cSldViewPr showGuides="1">
      <p:cViewPr varScale="1">
        <p:scale>
          <a:sx n="45" d="100"/>
          <a:sy n="45" d="100"/>
        </p:scale>
        <p:origin x="72" y="582"/>
      </p:cViewPr>
      <p:guideLst>
        <p:guide orient="horz" pos="910"/>
        <p:guide orient="horz" pos="3874"/>
        <p:guide pos="7237"/>
        <p:guide pos="297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3FCC9-8A71-4624-B88B-EFE81C571A82}" type="datetimeFigureOut">
              <a:rPr lang="en-AU" smtClean="0"/>
              <a:t>4/12/2016</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A93569-7543-4182-BF78-2C6E1CC3E665}" type="slidenum">
              <a:rPr lang="en-AU" smtClean="0"/>
              <a:t>‹#›</a:t>
            </a:fld>
            <a:endParaRPr lang="en-AU"/>
          </a:p>
        </p:txBody>
      </p:sp>
    </p:spTree>
    <p:extLst>
      <p:ext uri="{BB962C8B-B14F-4D97-AF65-F5344CB8AC3E}">
        <p14:creationId xmlns:p14="http://schemas.microsoft.com/office/powerpoint/2010/main" val="414684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Introduction of presenters – perhaps point to them on group picture on next slide?</a:t>
            </a:r>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1</a:t>
            </a:fld>
            <a:endParaRPr lang="en-AU"/>
          </a:p>
        </p:txBody>
      </p:sp>
    </p:spTree>
    <p:extLst>
      <p:ext uri="{BB962C8B-B14F-4D97-AF65-F5344CB8AC3E}">
        <p14:creationId xmlns:p14="http://schemas.microsoft.com/office/powerpoint/2010/main" val="334804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i="1" dirty="0" smtClean="0"/>
              <a:t>Ultimately, across the Cradle Coast campus and, to some extent the state, the students we teach are reaping the benefits from the CCACoP collegial conversations that staff now have the opportunity to participate in as we strive to continue to maintain excellence in teaching as a united group. Meaning ultimately quality learning</a:t>
            </a:r>
            <a:r>
              <a:rPr lang="en-AU" sz="1200" i="1" baseline="0" dirty="0" smtClean="0"/>
              <a:t> outcomes for our students.</a:t>
            </a:r>
            <a:endParaRPr lang="en-AU" sz="1200" i="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The focus I</a:t>
            </a:r>
            <a:r>
              <a:rPr lang="en-AU" sz="1200" kern="1200" baseline="0" dirty="0" smtClean="0">
                <a:solidFill>
                  <a:schemeClr val="tx1"/>
                </a:solidFill>
                <a:effectLst/>
                <a:latin typeface="+mn-lt"/>
                <a:ea typeface="+mn-ea"/>
                <a:cs typeface="+mn-cs"/>
              </a:rPr>
              <a:t> feel has shifted </a:t>
            </a:r>
            <a:r>
              <a:rPr lang="en-AU" sz="1200" kern="1200" dirty="0" smtClean="0">
                <a:solidFill>
                  <a:schemeClr val="tx1"/>
                </a:solidFill>
                <a:effectLst/>
                <a:latin typeface="+mn-lt"/>
                <a:ea typeface="+mn-ea"/>
                <a:cs typeface="+mn-cs"/>
              </a:rPr>
              <a:t>from individual learning and teaching goals to now having strong connections to the learning and knowledge base of the Cradle Coast campus community as a whole.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Opportunities to learn from colleagues have arisen</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as knowledge and expertise is shared and multiple solutions to problems are generated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Collaboration promotes change beyond individual classrooms, resulting in whole campus improvement; when educators increase their expertise by learning together, and </a:t>
            </a:r>
            <a:r>
              <a:rPr lang="en-AU" sz="1200" b="1" i="1" u="sng" kern="1200" dirty="0" smtClean="0">
                <a:solidFill>
                  <a:schemeClr val="tx1"/>
                </a:solidFill>
                <a:effectLst/>
                <a:latin typeface="+mn-lt"/>
                <a:ea typeface="+mn-ea"/>
                <a:cs typeface="+mn-cs"/>
              </a:rPr>
              <a:t>ultimately</a:t>
            </a:r>
            <a:r>
              <a:rPr lang="en-AU" sz="1200" b="1" i="1" u="sng" kern="1200" baseline="0" dirty="0" smtClean="0">
                <a:solidFill>
                  <a:schemeClr val="tx1"/>
                </a:solidFill>
                <a:effectLst/>
                <a:latin typeface="+mn-lt"/>
                <a:ea typeface="+mn-ea"/>
                <a:cs typeface="+mn-cs"/>
              </a:rPr>
              <a:t> </a:t>
            </a:r>
            <a:r>
              <a:rPr lang="en-AU" sz="1200" b="1" i="1" u="sng" kern="1200" dirty="0" smtClean="0">
                <a:solidFill>
                  <a:schemeClr val="tx1"/>
                </a:solidFill>
                <a:effectLst/>
                <a:latin typeface="+mn-lt"/>
                <a:ea typeface="+mn-ea"/>
                <a:cs typeface="+mn-cs"/>
              </a:rPr>
              <a:t>all students benefit.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i="1" kern="1200" dirty="0" smtClean="0">
                <a:solidFill>
                  <a:schemeClr val="tx1"/>
                </a:solidFill>
                <a:effectLst/>
                <a:latin typeface="+mn-lt"/>
                <a:ea typeface="+mn-ea"/>
                <a:cs typeface="+mn-cs"/>
              </a:rPr>
              <a:t>If teaching is to be alert to cross-disciplinary and trans-disciplinary opportunities then teachers need to be aware of what others are doing and others’ areas of expertise. And everyone’s teaching is enriched through a developing a deeper understanding of the place and region in which they work and of the lived experience of the people – students, colleagues, and community members – who we interact with daily. (Peter Brett)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1" i="1" u="sng"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10</a:t>
            </a:fld>
            <a:endParaRPr lang="en-AU"/>
          </a:p>
        </p:txBody>
      </p:sp>
    </p:spTree>
    <p:extLst>
      <p:ext uri="{BB962C8B-B14F-4D97-AF65-F5344CB8AC3E}">
        <p14:creationId xmlns:p14="http://schemas.microsoft.com/office/powerpoint/2010/main" val="1950057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Sub-groups: focus on what members are particularly interested in and the development of specific groups</a:t>
            </a:r>
          </a:p>
          <a:p>
            <a:pPr marL="171450" indent="-171450">
              <a:buFont typeface="Arial" panose="020B0604020202020204" pitchFamily="34" charset="0"/>
              <a:buChar char="•"/>
            </a:pPr>
            <a:r>
              <a:rPr lang="en-AU" dirty="0" smtClean="0"/>
              <a:t>Advocacy role: the </a:t>
            </a:r>
            <a:r>
              <a:rPr lang="en-AU" dirty="0" err="1" smtClean="0"/>
              <a:t>CoP</a:t>
            </a:r>
            <a:r>
              <a:rPr lang="en-AU" dirty="0" smtClean="0"/>
              <a:t> has advocated for activities and events to be held at the Cradle Coast Campus and not just on the major campuses. Many events which were only scheduled for Launceston and Hobart have been conducted at the CC too this year. </a:t>
            </a:r>
          </a:p>
          <a:p>
            <a:pPr marL="171450" indent="-171450">
              <a:buFont typeface="Arial" panose="020B0604020202020204" pitchFamily="34" charset="0"/>
              <a:buChar char="•"/>
            </a:pPr>
            <a:r>
              <a:rPr lang="en-AU" dirty="0" smtClean="0"/>
              <a:t>Strategic development: the campus has a disproportionately high number of staff on casual and short term contract. The </a:t>
            </a:r>
            <a:r>
              <a:rPr lang="en-AU" dirty="0" err="1" smtClean="0"/>
              <a:t>CoP</a:t>
            </a:r>
            <a:r>
              <a:rPr lang="en-AU" dirty="0" smtClean="0"/>
              <a:t> will raise awareness of the negative impacts of this for the campus, for staff members and for the broader region and advocate for more permanent positions</a:t>
            </a:r>
            <a:r>
              <a:rPr lang="en-AU" smtClean="0"/>
              <a:t>. </a:t>
            </a:r>
            <a:endParaRPr lang="en-AU" dirty="0" smtClean="0"/>
          </a:p>
          <a:p>
            <a:pPr marL="171450" indent="-171450">
              <a:buFont typeface="Arial" panose="020B0604020202020204" pitchFamily="34" charset="0"/>
              <a:buChar char="•"/>
            </a:pPr>
            <a:r>
              <a:rPr lang="en-AU" dirty="0" smtClean="0"/>
              <a:t>We will focus more specifically on opportunities </a:t>
            </a:r>
            <a:r>
              <a:rPr lang="en-AU" dirty="0"/>
              <a:t>for multi-disciplinary </a:t>
            </a:r>
            <a:r>
              <a:rPr lang="en-AU" dirty="0" smtClean="0"/>
              <a:t>research and engagement with strategy </a:t>
            </a:r>
            <a:r>
              <a:rPr lang="en-AU" dirty="0"/>
              <a:t>development and advocacy related to important local issues. North West Tasmania has </a:t>
            </a:r>
            <a:r>
              <a:rPr lang="en-AU" dirty="0" smtClean="0"/>
              <a:t>very low educational completion rates and </a:t>
            </a:r>
            <a:r>
              <a:rPr lang="en-AU" dirty="0"/>
              <a:t>high unemployment </a:t>
            </a:r>
            <a:r>
              <a:rPr lang="en-AU" dirty="0" smtClean="0"/>
              <a:t>rates.</a:t>
            </a:r>
            <a:r>
              <a:rPr lang="en-AU" dirty="0"/>
              <a:t> </a:t>
            </a:r>
            <a:r>
              <a:rPr lang="en-AU" dirty="0" smtClean="0"/>
              <a:t>Collaborative research might </a:t>
            </a:r>
            <a:r>
              <a:rPr lang="en-AU" dirty="0"/>
              <a:t>make an important contribution to growing a strong and sustainable community where individuals feel valued and respected. </a:t>
            </a:r>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11</a:t>
            </a:fld>
            <a:endParaRPr lang="en-AU"/>
          </a:p>
        </p:txBody>
      </p:sp>
    </p:spTree>
    <p:extLst>
      <p:ext uri="{BB962C8B-B14F-4D97-AF65-F5344CB8AC3E}">
        <p14:creationId xmlns:p14="http://schemas.microsoft.com/office/powerpoint/2010/main" val="333118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would like to share our journey from PLC to CoP, highlighting how we have built relationships and intellectual bridges to strengthen individual and campus aspirations.</a:t>
            </a:r>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2</a:t>
            </a:fld>
            <a:endParaRPr lang="en-AU"/>
          </a:p>
        </p:txBody>
      </p:sp>
    </p:spTree>
    <p:extLst>
      <p:ext uri="{BB962C8B-B14F-4D97-AF65-F5344CB8AC3E}">
        <p14:creationId xmlns:p14="http://schemas.microsoft.com/office/powerpoint/2010/main" val="182676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116632" y="4343830"/>
            <a:ext cx="6624736" cy="4692666"/>
          </a:xfrm>
        </p:spPr>
        <p:txBody>
          <a:bodyPr/>
          <a:lstStyle/>
          <a:p>
            <a:pPr marL="611188" indent="-171450">
              <a:buFont typeface="Arial" panose="020B0604020202020204" pitchFamily="34" charset="0"/>
              <a:buChar char="•"/>
            </a:pPr>
            <a:r>
              <a:rPr lang="en-AU" dirty="0" smtClean="0"/>
              <a:t>In 2015 Christine </a:t>
            </a:r>
            <a:r>
              <a:rPr lang="en-AU" dirty="0"/>
              <a:t>Padgett and Merete Schmidt applied for a PLC grant </a:t>
            </a:r>
            <a:r>
              <a:rPr lang="en-AU" dirty="0" smtClean="0"/>
              <a:t>in an attempt to overcome the ‘working in silo’ culture at the Cradle Coast campus. Because of the geographical isolation of the campus and its small size we felt there was an enormous need for a space where staff members could meet and </a:t>
            </a:r>
            <a:r>
              <a:rPr lang="en-AU" dirty="0"/>
              <a:t>discuss teaching and learning </a:t>
            </a:r>
            <a:r>
              <a:rPr lang="en-AU" dirty="0" smtClean="0"/>
              <a:t>practices.</a:t>
            </a:r>
          </a:p>
          <a:p>
            <a:pPr marL="611188" indent="-171450">
              <a:buFont typeface="Arial" panose="020B0604020202020204" pitchFamily="34" charset="0"/>
              <a:buChar char="•"/>
            </a:pPr>
            <a:r>
              <a:rPr lang="en-AU" dirty="0" smtClean="0">
                <a:latin typeface="Candara" panose="020E0502030303020204" pitchFamily="34" charset="0"/>
              </a:rPr>
              <a:t>In </a:t>
            </a:r>
            <a:r>
              <a:rPr lang="en-AU" dirty="0">
                <a:latin typeface="Candara" panose="020E0502030303020204" pitchFamily="34" charset="0"/>
              </a:rPr>
              <a:t>PLC meetings we </a:t>
            </a:r>
            <a:r>
              <a:rPr lang="en-AU" dirty="0" smtClean="0">
                <a:latin typeface="Candara" panose="020E0502030303020204" pitchFamily="34" charset="0"/>
              </a:rPr>
              <a:t>shared our experiences of working at a small rural campus  </a:t>
            </a:r>
          </a:p>
          <a:p>
            <a:pPr marL="611188" indent="-171450">
              <a:buFont typeface="Arial" panose="020B0604020202020204" pitchFamily="34" charset="0"/>
              <a:buChar char="•"/>
            </a:pPr>
            <a:r>
              <a:rPr lang="en-AU" dirty="0" smtClean="0">
                <a:latin typeface="Candara" panose="020E0502030303020204" pitchFamily="34" charset="0"/>
              </a:rPr>
              <a:t>We also shared assessment </a:t>
            </a:r>
            <a:r>
              <a:rPr lang="en-AU" dirty="0">
                <a:latin typeface="Candara" panose="020E0502030303020204" pitchFamily="34" charset="0"/>
              </a:rPr>
              <a:t>tasks </a:t>
            </a:r>
            <a:r>
              <a:rPr lang="en-AU" dirty="0" smtClean="0">
                <a:latin typeface="Candara" panose="020E0502030303020204" pitchFamily="34" charset="0"/>
              </a:rPr>
              <a:t>and discussed which tasks worked well and which didn’t for the Cradle Coast students </a:t>
            </a:r>
          </a:p>
          <a:p>
            <a:pPr marL="611188" indent="-171450">
              <a:buFont typeface="Arial" panose="020B0604020202020204" pitchFamily="34" charset="0"/>
              <a:buChar char="•"/>
            </a:pPr>
            <a:r>
              <a:rPr lang="en-AU" dirty="0" smtClean="0">
                <a:latin typeface="Candara" panose="020E0502030303020204" pitchFamily="34" charset="0"/>
              </a:rPr>
              <a:t>At the end of the year a need to establish a more formal space in which academics could meet was identified. </a:t>
            </a:r>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3</a:t>
            </a:fld>
            <a:endParaRPr lang="en-AU"/>
          </a:p>
        </p:txBody>
      </p:sp>
    </p:spTree>
    <p:extLst>
      <p:ext uri="{BB962C8B-B14F-4D97-AF65-F5344CB8AC3E}">
        <p14:creationId xmlns:p14="http://schemas.microsoft.com/office/powerpoint/2010/main" val="2709832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Personal reflection by Associate Professor Robyn Eversole ( Director for</a:t>
            </a:r>
            <a:r>
              <a:rPr lang="en-AU" baseline="0" dirty="0" smtClean="0"/>
              <a:t> Regional Development) – 41 seconds approximately</a:t>
            </a:r>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4</a:t>
            </a:fld>
            <a:endParaRPr lang="en-AU"/>
          </a:p>
        </p:txBody>
      </p:sp>
    </p:spTree>
    <p:extLst>
      <p:ext uri="{BB962C8B-B14F-4D97-AF65-F5344CB8AC3E}">
        <p14:creationId xmlns:p14="http://schemas.microsoft.com/office/powerpoint/2010/main" val="426787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116632" y="4343830"/>
            <a:ext cx="6624736" cy="4692666"/>
          </a:xfrm>
        </p:spPr>
        <p:txBody>
          <a:bodyPr/>
          <a:lstStyle/>
          <a:p>
            <a:pPr marL="611188" indent="-171450">
              <a:buFont typeface="Arial" panose="020B0604020202020204" pitchFamily="34" charset="0"/>
              <a:buChar char="•"/>
            </a:pPr>
            <a:r>
              <a:rPr lang="en-AU" dirty="0" smtClean="0">
                <a:latin typeface="Candara" panose="020E0502030303020204" pitchFamily="34" charset="0"/>
              </a:rPr>
              <a:t>The CoP idea was born and particular themes which would be useful to explore in the CoP was identified:</a:t>
            </a:r>
          </a:p>
          <a:p>
            <a:pPr marL="1068388" lvl="1" indent="-171450">
              <a:buFont typeface="Courier New" panose="02070309020205020404" pitchFamily="49" charset="0"/>
              <a:buChar char="o"/>
            </a:pPr>
            <a:r>
              <a:rPr lang="en-AU" dirty="0" smtClean="0">
                <a:latin typeface="Candara" panose="020E0502030303020204" pitchFamily="34" charset="0"/>
              </a:rPr>
              <a:t>Student engagement/support</a:t>
            </a:r>
          </a:p>
          <a:p>
            <a:pPr marL="1068388" lvl="1" indent="-171450">
              <a:buFont typeface="Courier New" panose="02070309020205020404" pitchFamily="49" charset="0"/>
              <a:buChar char="o"/>
            </a:pPr>
            <a:r>
              <a:rPr lang="en-AU" dirty="0" smtClean="0">
                <a:latin typeface="Candara" panose="020E0502030303020204" pitchFamily="34" charset="0"/>
              </a:rPr>
              <a:t>Developing </a:t>
            </a:r>
            <a:r>
              <a:rPr lang="en-AU" dirty="0">
                <a:latin typeface="Candara" panose="020E0502030303020204" pitchFamily="34" charset="0"/>
              </a:rPr>
              <a:t>assessment </a:t>
            </a:r>
            <a:r>
              <a:rPr lang="en-AU" dirty="0" smtClean="0">
                <a:latin typeface="Candara" panose="020E0502030303020204" pitchFamily="34" charset="0"/>
              </a:rPr>
              <a:t>tasks</a:t>
            </a:r>
          </a:p>
          <a:p>
            <a:pPr marL="1068388" lvl="1" indent="-171450">
              <a:buFont typeface="Courier New" panose="02070309020205020404" pitchFamily="49" charset="0"/>
              <a:buChar char="o"/>
            </a:pPr>
            <a:r>
              <a:rPr lang="en-AU" dirty="0" smtClean="0">
                <a:latin typeface="Candara" panose="020E0502030303020204" pitchFamily="34" charset="0"/>
              </a:rPr>
              <a:t> Research </a:t>
            </a:r>
            <a:r>
              <a:rPr lang="en-AU" dirty="0">
                <a:latin typeface="Candara" panose="020E0502030303020204" pitchFamily="34" charset="0"/>
              </a:rPr>
              <a:t>opportunities – </a:t>
            </a:r>
            <a:r>
              <a:rPr lang="en-AU" dirty="0" err="1">
                <a:latin typeface="Candara" panose="020E0502030303020204" pitchFamily="34" charset="0"/>
              </a:rPr>
              <a:t>eg</a:t>
            </a:r>
            <a:r>
              <a:rPr lang="en-AU" dirty="0">
                <a:latin typeface="Candara" panose="020E0502030303020204" pitchFamily="34" charset="0"/>
              </a:rPr>
              <a:t> Learning and Teaching in rural areas, application of new assessment tasks</a:t>
            </a:r>
          </a:p>
          <a:p>
            <a:endParaRPr lang="en-AU" dirty="0" smtClean="0"/>
          </a:p>
          <a:p>
            <a:r>
              <a:rPr lang="en-AU" dirty="0" smtClean="0"/>
              <a:t>The Cradle </a:t>
            </a:r>
            <a:r>
              <a:rPr lang="en-AU" dirty="0"/>
              <a:t>Coast Campus Academic Community of Practice </a:t>
            </a:r>
            <a:r>
              <a:rPr lang="en-AU" dirty="0" smtClean="0"/>
              <a:t>was formed early this year. It is a group </a:t>
            </a:r>
            <a:r>
              <a:rPr lang="en-AU" dirty="0"/>
              <a:t>of </a:t>
            </a:r>
            <a:r>
              <a:rPr lang="en-AU" dirty="0" smtClean="0"/>
              <a:t>academics </a:t>
            </a:r>
            <a:r>
              <a:rPr lang="en-AU" dirty="0"/>
              <a:t>based at the University of Tasmania’s Cradle Coast campus in Burnie</a:t>
            </a:r>
            <a:r>
              <a:rPr lang="en-AU" dirty="0" smtClean="0"/>
              <a:t>.</a:t>
            </a:r>
          </a:p>
          <a:p>
            <a:r>
              <a:rPr lang="en-AU" dirty="0" smtClean="0"/>
              <a:t>We share </a:t>
            </a:r>
            <a:r>
              <a:rPr lang="en-AU" dirty="0"/>
              <a:t>common experiences of the opportunities and challenges involved in conducting </a:t>
            </a:r>
            <a:r>
              <a:rPr lang="en-AU" dirty="0" smtClean="0"/>
              <a:t>research </a:t>
            </a:r>
            <a:r>
              <a:rPr lang="en-AU" dirty="0"/>
              <a:t>and teaching </a:t>
            </a:r>
            <a:r>
              <a:rPr lang="en-AU" dirty="0" smtClean="0"/>
              <a:t>on </a:t>
            </a:r>
            <a:r>
              <a:rPr lang="en-AU" dirty="0"/>
              <a:t>a </a:t>
            </a:r>
            <a:r>
              <a:rPr lang="en-AU" dirty="0" smtClean="0"/>
              <a:t>small rural campus</a:t>
            </a:r>
            <a:endParaRPr lang="en-AU" dirty="0"/>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5</a:t>
            </a:fld>
            <a:endParaRPr lang="en-AU"/>
          </a:p>
        </p:txBody>
      </p:sp>
    </p:spTree>
    <p:extLst>
      <p:ext uri="{BB962C8B-B14F-4D97-AF65-F5344CB8AC3E}">
        <p14:creationId xmlns:p14="http://schemas.microsoft.com/office/powerpoint/2010/main" val="184264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5638" y="0"/>
            <a:ext cx="3006725" cy="1692275"/>
          </a:xfrm>
        </p:spPr>
      </p:sp>
      <p:sp>
        <p:nvSpPr>
          <p:cNvPr id="3" name="Notes Placeholder 2"/>
          <p:cNvSpPr>
            <a:spLocks noGrp="1"/>
          </p:cNvSpPr>
          <p:nvPr>
            <p:ph type="body" idx="1"/>
          </p:nvPr>
        </p:nvSpPr>
        <p:spPr>
          <a:xfrm>
            <a:off x="1" y="1691680"/>
            <a:ext cx="6856412" cy="7450733"/>
          </a:xfrm>
        </p:spPr>
        <p:txBody>
          <a:bodyPr/>
          <a:lstStyle/>
          <a:p>
            <a:r>
              <a:rPr lang="en-AU" b="1" dirty="0" smtClean="0"/>
              <a:t>Objectives</a:t>
            </a:r>
          </a:p>
          <a:p>
            <a:pPr marL="171450" indent="-171450">
              <a:buFont typeface="Arial" panose="020B0604020202020204" pitchFamily="34" charset="0"/>
              <a:buChar char="•"/>
            </a:pPr>
            <a:r>
              <a:rPr lang="en-AU" dirty="0" smtClean="0"/>
              <a:t>We knew from the PLC activity that a more collaborative, inclusive and dynamic space was needed at the Cradle Coast Campus. </a:t>
            </a:r>
            <a:endParaRPr lang="en-AU" dirty="0"/>
          </a:p>
          <a:p>
            <a:pPr marL="171450" indent="-171450">
              <a:buFont typeface="Arial" panose="020B0604020202020204" pitchFamily="34" charset="0"/>
              <a:buChar char="•"/>
            </a:pPr>
            <a:r>
              <a:rPr lang="en-AU" dirty="0"/>
              <a:t>W</a:t>
            </a:r>
            <a:r>
              <a:rPr lang="en-AU" dirty="0" smtClean="0"/>
              <a:t>e specifically wanted to create a collaborative environment which could provide more opportunities for staff to learn from each other and share information. On larger campuses such opportunities are provided on a School level but on smaller, rural campuses such as the Cradle Coast we can’t take this kind of interaction for granted because often Schools are represented by individual staff members who work in isolation</a:t>
            </a:r>
          </a:p>
          <a:p>
            <a:pPr marL="171450" indent="-171450">
              <a:buFont typeface="Arial" panose="020B0604020202020204" pitchFamily="34" charset="0"/>
              <a:buChar char="•"/>
            </a:pPr>
            <a:r>
              <a:rPr lang="en-AU" dirty="0" smtClean="0"/>
              <a:t>We specifically wanted to set up this collaborative environment to support people’s research and teaching activities. Opportunities for career and professional develop are often difficult to access on small campuses and part of the objective for establishing the </a:t>
            </a:r>
            <a:r>
              <a:rPr lang="en-AU" dirty="0" err="1" smtClean="0"/>
              <a:t>CoP</a:t>
            </a:r>
            <a:r>
              <a:rPr lang="en-AU" dirty="0" smtClean="0"/>
              <a:t> was to overcome this</a:t>
            </a:r>
          </a:p>
          <a:p>
            <a:pPr marL="171450" indent="-171450">
              <a:buFont typeface="Arial" panose="020B0604020202020204" pitchFamily="34" charset="0"/>
              <a:buChar char="•"/>
            </a:pPr>
            <a:r>
              <a:rPr lang="en-AU" dirty="0" smtClean="0"/>
              <a:t>It was very important for us to make sure the </a:t>
            </a:r>
            <a:r>
              <a:rPr lang="en-AU" dirty="0" err="1" smtClean="0"/>
              <a:t>CoP</a:t>
            </a:r>
            <a:r>
              <a:rPr lang="en-AU" dirty="0" smtClean="0"/>
              <a:t> was inclusive and always open to new members. Wiki was established with monthly meeting agenda and minutes. Important information placed on Wiki. Emails and calendar invites distributed for every event. News published in the campus newsletter. </a:t>
            </a:r>
          </a:p>
          <a:p>
            <a:r>
              <a:rPr lang="en-AU" b="1" dirty="0" smtClean="0"/>
              <a:t>Activities</a:t>
            </a:r>
          </a:p>
          <a:p>
            <a:pPr marL="171450" indent="-171450">
              <a:buFont typeface="Arial" panose="020B0604020202020204" pitchFamily="34" charset="0"/>
              <a:buChar char="•"/>
            </a:pPr>
            <a:r>
              <a:rPr lang="en-AU" dirty="0" smtClean="0"/>
              <a:t>A collaborative space was established through monthly meetings. Additional workshops, meetings, activities were also organised</a:t>
            </a:r>
          </a:p>
          <a:p>
            <a:pPr marL="171450" indent="-171450">
              <a:buFont typeface="Arial" panose="020B0604020202020204" pitchFamily="34" charset="0"/>
              <a:buChar char="•"/>
            </a:pPr>
            <a:r>
              <a:rPr lang="en-AU" dirty="0" smtClean="0"/>
              <a:t>The collaborative nature of the </a:t>
            </a:r>
            <a:r>
              <a:rPr lang="en-AU" dirty="0" err="1" smtClean="0"/>
              <a:t>CoP</a:t>
            </a:r>
            <a:r>
              <a:rPr lang="en-AU" dirty="0" smtClean="0"/>
              <a:t> is especially manifested in our book project which Peter will talk more about.</a:t>
            </a:r>
          </a:p>
          <a:p>
            <a:pPr marL="171450" indent="-171450">
              <a:buFont typeface="Arial" panose="020B0604020202020204" pitchFamily="34" charset="0"/>
              <a:buChar char="•"/>
            </a:pPr>
            <a:r>
              <a:rPr lang="en-AU" dirty="0" smtClean="0"/>
              <a:t>As you might remember in the PLC we identified subthemes which were relevant to staff and their areas of work. We started working with these themes at the beginning of the </a:t>
            </a:r>
            <a:r>
              <a:rPr lang="en-AU" dirty="0" err="1" smtClean="0"/>
              <a:t>CoP.</a:t>
            </a:r>
            <a:r>
              <a:rPr lang="en-AU" dirty="0" smtClean="0"/>
              <a:t> However, another idea developed which members embraced – the book idea. Working together on this book has helped the </a:t>
            </a:r>
            <a:r>
              <a:rPr lang="en-AU" dirty="0" err="1" smtClean="0"/>
              <a:t>CoP</a:t>
            </a:r>
            <a:r>
              <a:rPr lang="en-AU" dirty="0" smtClean="0"/>
              <a:t> form and members to interact. </a:t>
            </a:r>
            <a:r>
              <a:rPr lang="en-AU" dirty="0" err="1" smtClean="0"/>
              <a:t>CoP</a:t>
            </a:r>
            <a:r>
              <a:rPr lang="en-AU" dirty="0" smtClean="0"/>
              <a:t> members have probably benefitted more from working on this book than splitting up into subgroups. This is a good example of how our objectives: inclusion, collaboration and a dynamic approach, has resulted in progress and innovation</a:t>
            </a:r>
          </a:p>
          <a:p>
            <a:r>
              <a:rPr lang="en-AU" b="1" dirty="0" smtClean="0"/>
              <a:t>Outcomes:</a:t>
            </a:r>
          </a:p>
          <a:p>
            <a:pPr marL="171450" lvl="0" indent="-171450">
              <a:buFont typeface="Arial" panose="020B0604020202020204" pitchFamily="34" charset="0"/>
              <a:buChar char="•"/>
            </a:pPr>
            <a:r>
              <a:rPr lang="en-AU" dirty="0" smtClean="0"/>
              <a:t>We have </a:t>
            </a:r>
            <a:r>
              <a:rPr lang="en-AU" dirty="0"/>
              <a:t>successfully created a collaborative space. The formal meetings and activities have supported </a:t>
            </a:r>
            <a:r>
              <a:rPr lang="en-AU" dirty="0" smtClean="0"/>
              <a:t>informal interaction. For example, staff are now more </a:t>
            </a:r>
            <a:r>
              <a:rPr lang="en-AU" dirty="0"/>
              <a:t>likely to stop in the corridors </a:t>
            </a:r>
            <a:r>
              <a:rPr lang="en-AU" dirty="0" smtClean="0"/>
              <a:t>and ask ‘</a:t>
            </a:r>
            <a:r>
              <a:rPr lang="en-AU" dirty="0"/>
              <a:t>do you know there is an information </a:t>
            </a:r>
            <a:r>
              <a:rPr lang="en-AU" dirty="0" smtClean="0"/>
              <a:t>session on this’ or ‘do you know this research’?</a:t>
            </a:r>
          </a:p>
          <a:p>
            <a:pPr marL="171450" lvl="0" indent="-171450">
              <a:buFont typeface="Arial" panose="020B0604020202020204" pitchFamily="34" charset="0"/>
              <a:buChar char="•"/>
            </a:pPr>
            <a:r>
              <a:rPr lang="en-AU" dirty="0" smtClean="0"/>
              <a:t>Staff have increased their research performance. Working on book together. Part of this process has been to share writing and publishing strategies. Workshop with Barbara Warren has developed our public speaking skills. People are starting to form other research collaborations. </a:t>
            </a:r>
          </a:p>
          <a:p>
            <a:pPr marL="171450" lvl="0" indent="-171450">
              <a:buFont typeface="Arial" panose="020B0604020202020204" pitchFamily="34" charset="0"/>
              <a:buChar char="•"/>
            </a:pPr>
            <a:r>
              <a:rPr lang="en-AU" dirty="0"/>
              <a:t>Staff </a:t>
            </a:r>
            <a:r>
              <a:rPr lang="en-AU" dirty="0" smtClean="0"/>
              <a:t>have increased </a:t>
            </a:r>
            <a:r>
              <a:rPr lang="en-AU" dirty="0"/>
              <a:t>their </a:t>
            </a:r>
            <a:r>
              <a:rPr lang="en-AU" dirty="0" smtClean="0"/>
              <a:t>teaching performance. Being aware of practices in other disciplines (Mel will talk about this). Sharing assessment practices. Improvement </a:t>
            </a:r>
            <a:r>
              <a:rPr lang="en-AU" dirty="0"/>
              <a:t>in teaching practices will improve the learning experiences of students at the Cradle Coast campus and support them in their transition to university, supporting student learning </a:t>
            </a:r>
            <a:r>
              <a:rPr lang="en-AU" dirty="0" smtClean="0"/>
              <a:t>outcomes.</a:t>
            </a:r>
            <a:r>
              <a:rPr lang="en-AU" dirty="0"/>
              <a:t> Providing this support is particularly important in a region characterised by low SES, high rates of early school leaving and high numbers of students who are the first in their family to attend University. </a:t>
            </a:r>
            <a:endParaRPr lang="en-AU" dirty="0" smtClean="0"/>
          </a:p>
          <a:p>
            <a:pPr marL="171450" lvl="0" indent="-171450">
              <a:buFont typeface="Arial" panose="020B0604020202020204" pitchFamily="34" charset="0"/>
              <a:buChar char="•"/>
            </a:pPr>
            <a:endParaRPr lang="en-AU" dirty="0"/>
          </a:p>
          <a:p>
            <a:endParaRPr lang="en-AU" dirty="0" smtClean="0"/>
          </a:p>
          <a:p>
            <a:endParaRPr lang="en-AU" dirty="0"/>
          </a:p>
          <a:p>
            <a:endParaRPr lang="en-AU" dirty="0" smtClean="0"/>
          </a:p>
          <a:p>
            <a:r>
              <a:rPr lang="en-AU" dirty="0" smtClean="0"/>
              <a:t>	</a:t>
            </a:r>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6</a:t>
            </a:fld>
            <a:endParaRPr lang="en-AU" dirty="0"/>
          </a:p>
        </p:txBody>
      </p:sp>
    </p:spTree>
    <p:extLst>
      <p:ext uri="{BB962C8B-B14F-4D97-AF65-F5344CB8AC3E}">
        <p14:creationId xmlns:p14="http://schemas.microsoft.com/office/powerpoint/2010/main" val="20680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My</a:t>
            </a:r>
            <a:r>
              <a:rPr lang="en-AU" baseline="0" dirty="0" smtClean="0"/>
              <a:t> story that I would like to share is something may sound familiar to a number of you and can easily be transferred to larger campuses. Originally, I was employed at the Cradle Coast campus as an Associate Lecturer in the Pre-degree space as a casual employee. As a casual and further along the track a sessional staff member I would come onto campus a couple of days a week for several hours. What I noticed over a period of time was that quite often I would pass the same person in the hallway who would smile or nod as we walked pass each other…………… and I was really unsure whether they were staff or students.  Or you would know a person by name but necessarily know their face.</a:t>
            </a:r>
          </a:p>
          <a:p>
            <a:r>
              <a:rPr lang="en-AU" baseline="0" dirty="0" smtClean="0"/>
              <a:t>In addition, even though the Pre-degree team were great and supportive, I very rarely saw them as the times I was on campus they were generally teaching. Therefore, to some extent, the workplace felt quite impersonal and at times lonely because I missed the collegial conversations that I was used to having with peers in the staffroom in bigger institutions. It was difficult I felt to find my place in the campus community and at times to find my feet although the people I saw seemed nice. Simple questions at times were left unanswered until the next time I was on campus or took time to seek out the answers, which can be at times quite frustrating. The CoP has made a significant difference because the ‘smiling ghosts’ have become colleagues, friends and a support network, but more importantly through the dialogue that has occurred from the very first meeting it has put the ‘fun’ back into the workplace, it feels like I belong and I feel like I can make a difference to the Cradle Coast campus community.</a:t>
            </a:r>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7</a:t>
            </a:fld>
            <a:endParaRPr lang="en-AU"/>
          </a:p>
        </p:txBody>
      </p:sp>
    </p:spTree>
    <p:extLst>
      <p:ext uri="{BB962C8B-B14F-4D97-AF65-F5344CB8AC3E}">
        <p14:creationId xmlns:p14="http://schemas.microsoft.com/office/powerpoint/2010/main" val="178221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sz="2400" dirty="0" smtClean="0"/>
              <a:t>Ultimately, through the Community of Practice I feel that the connections made and the collegial sharing of best practices through both formal and informal conversations has reinforced my teaching as well as expanded on my knowledge bank of:</a:t>
            </a:r>
          </a:p>
          <a:p>
            <a:pPr marL="342900" indent="-342900">
              <a:buFont typeface="Arial" panose="020B0604020202020204" pitchFamily="34" charset="0"/>
              <a:buChar char="•"/>
            </a:pPr>
            <a:r>
              <a:rPr lang="en-AU" sz="2400" dirty="0" smtClean="0"/>
              <a:t>What works well</a:t>
            </a:r>
          </a:p>
          <a:p>
            <a:pPr marL="342900" indent="-342900">
              <a:buFont typeface="Arial" panose="020B0604020202020204" pitchFamily="34" charset="0"/>
              <a:buChar char="•"/>
            </a:pPr>
            <a:r>
              <a:rPr lang="en-AU" sz="2400" dirty="0" smtClean="0"/>
              <a:t>What does not work well</a:t>
            </a:r>
          </a:p>
          <a:p>
            <a:pPr marL="342900" indent="-342900">
              <a:buFont typeface="Arial" panose="020B0604020202020204" pitchFamily="34" charset="0"/>
              <a:buChar char="•"/>
            </a:pPr>
            <a:r>
              <a:rPr lang="en-AU" sz="2400" dirty="0" smtClean="0"/>
              <a:t>Possible solutions / resources that I can tap into to improve my teaching</a:t>
            </a:r>
            <a:r>
              <a:rPr lang="en-AU" sz="2400" baseline="0" dirty="0" smtClean="0"/>
              <a:t> practice</a:t>
            </a:r>
          </a:p>
          <a:p>
            <a:pPr marL="0" indent="0">
              <a:buFont typeface="Arial" panose="020B0604020202020204" pitchFamily="34" charset="0"/>
              <a:buNone/>
            </a:pPr>
            <a:r>
              <a:rPr lang="en-AU" sz="2400" baseline="0" dirty="0" smtClean="0"/>
              <a:t>For example, in one of the earlier meetings there someone mentioned they would like to improve their notification systems on MyLO and in particular an easier way to track students attendance/participation. This was something I too was not sure how to do. Another colleague volunteered that they were using ‘intelligent agents’ that they simply add into the MyLO system that not only can track what students have / have not done it can send out instant notifications to students who may not have completed the quiz or who have  missed 3 lectures in a row. Problem solved very easily and the staff member was able to demonstrate how this works very simply and easily.</a:t>
            </a:r>
            <a:endParaRPr lang="en-AU" sz="2400" dirty="0" smtClean="0"/>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8</a:t>
            </a:fld>
            <a:endParaRPr lang="en-AU"/>
          </a:p>
        </p:txBody>
      </p:sp>
    </p:spTree>
    <p:extLst>
      <p:ext uri="{BB962C8B-B14F-4D97-AF65-F5344CB8AC3E}">
        <p14:creationId xmlns:p14="http://schemas.microsoft.com/office/powerpoint/2010/main" val="181702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Personal reflections by Mike Harris</a:t>
            </a:r>
            <a:r>
              <a:rPr lang="en-AU" baseline="0" dirty="0" smtClean="0"/>
              <a:t> and Lynette Ireland in regards to what the CCACoP has meant to them –approximately 1 minute 15 seconds.</a:t>
            </a:r>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9</a:t>
            </a:fld>
            <a:endParaRPr lang="en-AU"/>
          </a:p>
        </p:txBody>
      </p:sp>
    </p:spTree>
    <p:extLst>
      <p:ext uri="{BB962C8B-B14F-4D97-AF65-F5344CB8AC3E}">
        <p14:creationId xmlns:p14="http://schemas.microsoft.com/office/powerpoint/2010/main" val="2671791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47" y="3999327"/>
            <a:ext cx="3504000"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Tree>
    <p:extLst>
      <p:ext uri="{BB962C8B-B14F-4D97-AF65-F5344CB8AC3E}">
        <p14:creationId xmlns:p14="http://schemas.microsoft.com/office/powerpoint/2010/main" val="90680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50" y="3999327"/>
            <a:ext cx="3515585"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
        <p:nvSpPr>
          <p:cNvPr id="11" name="Rectangle 10"/>
          <p:cNvSpPr/>
          <p:nvPr userDrawn="1"/>
        </p:nvSpPr>
        <p:spPr>
          <a:xfrm>
            <a:off x="7440149" y="6013181"/>
            <a:ext cx="4062515"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Science, Engineering &amp; Technology</a:t>
            </a:r>
          </a:p>
        </p:txBody>
      </p:sp>
    </p:spTree>
    <p:extLst>
      <p:ext uri="{BB962C8B-B14F-4D97-AF65-F5344CB8AC3E}">
        <p14:creationId xmlns:p14="http://schemas.microsoft.com/office/powerpoint/2010/main" val="262983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or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50" y="3999327"/>
            <a:ext cx="3515585"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
        <p:nvSpPr>
          <p:cNvPr id="11" name="Rectangle 10"/>
          <p:cNvSpPr/>
          <p:nvPr userDrawn="1"/>
        </p:nvSpPr>
        <p:spPr>
          <a:xfrm>
            <a:off x="7440149" y="6013181"/>
            <a:ext cx="4062515"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a:t>
            </a:r>
          </a:p>
          <a:p>
            <a:pPr algn="r">
              <a:lnSpc>
                <a:spcPts val="1400"/>
              </a:lnSpc>
              <a:buFont typeface="Arial" panose="020B0604020202020204" pitchFamily="34" charset="0"/>
              <a:buNone/>
            </a:pPr>
            <a:r>
              <a:rPr lang="en-GB" sz="1400" b="1" cap="all" dirty="0" smtClean="0">
                <a:latin typeface="+mj-lt"/>
              </a:rPr>
              <a:t>Arts</a:t>
            </a:r>
            <a:endParaRPr lang="en-AU" sz="1400" b="1" cap="all" dirty="0">
              <a:latin typeface="+mj-lt"/>
            </a:endParaRPr>
          </a:p>
        </p:txBody>
      </p:sp>
    </p:spTree>
    <p:extLst>
      <p:ext uri="{BB962C8B-B14F-4D97-AF65-F5344CB8AC3E}">
        <p14:creationId xmlns:p14="http://schemas.microsoft.com/office/powerpoint/2010/main" val="427075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50" y="3999327"/>
            <a:ext cx="3515585"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
        <p:nvSpPr>
          <p:cNvPr id="11" name="Rectangle 10"/>
          <p:cNvSpPr/>
          <p:nvPr userDrawn="1"/>
        </p:nvSpPr>
        <p:spPr>
          <a:xfrm>
            <a:off x="7440149" y="6013181"/>
            <a:ext cx="4062515"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a:t>
            </a:r>
          </a:p>
          <a:p>
            <a:pPr algn="r">
              <a:lnSpc>
                <a:spcPts val="1400"/>
              </a:lnSpc>
              <a:buFont typeface="Arial" panose="020B0604020202020204" pitchFamily="34" charset="0"/>
              <a:buNone/>
            </a:pPr>
            <a:r>
              <a:rPr lang="en-GB" sz="1400" b="1" cap="all" dirty="0" smtClean="0">
                <a:latin typeface="+mj-lt"/>
              </a:rPr>
              <a:t>Arts</a:t>
            </a:r>
            <a:endParaRPr lang="en-AU" sz="1400" b="1" cap="all" dirty="0">
              <a:latin typeface="+mj-lt"/>
            </a:endParaRPr>
          </a:p>
        </p:txBody>
      </p:sp>
    </p:spTree>
    <p:extLst>
      <p:ext uri="{BB962C8B-B14F-4D97-AF65-F5344CB8AC3E}">
        <p14:creationId xmlns:p14="http://schemas.microsoft.com/office/powerpoint/2010/main" val="3302295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or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50" y="3999327"/>
            <a:ext cx="3515585"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
        <p:nvSpPr>
          <p:cNvPr id="11" name="Rectangle 10"/>
          <p:cNvSpPr/>
          <p:nvPr userDrawn="1"/>
        </p:nvSpPr>
        <p:spPr>
          <a:xfrm>
            <a:off x="7440149" y="6013181"/>
            <a:ext cx="4062515"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a:t>
            </a:r>
          </a:p>
          <a:p>
            <a:pPr algn="r">
              <a:lnSpc>
                <a:spcPts val="1400"/>
              </a:lnSpc>
              <a:buFont typeface="Arial" panose="020B0604020202020204" pitchFamily="34" charset="0"/>
              <a:buNone/>
            </a:pPr>
            <a:r>
              <a:rPr lang="en-GB" sz="1400" b="1" cap="all" dirty="0" smtClean="0">
                <a:latin typeface="+mj-lt"/>
              </a:rPr>
              <a:t>health</a:t>
            </a:r>
            <a:endParaRPr lang="en-AU" sz="1400" b="1" cap="all" dirty="0">
              <a:latin typeface="+mj-lt"/>
            </a:endParaRPr>
          </a:p>
        </p:txBody>
      </p:sp>
    </p:spTree>
    <p:extLst>
      <p:ext uri="{BB962C8B-B14F-4D97-AF65-F5344CB8AC3E}">
        <p14:creationId xmlns:p14="http://schemas.microsoft.com/office/powerpoint/2010/main" val="311944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0348" y="540000"/>
            <a:ext cx="6229152" cy="1304824"/>
          </a:xfrm>
        </p:spPr>
        <p:txBody>
          <a:bodyPr/>
          <a:lstStyle>
            <a:lvl1pPr>
              <a:lnSpc>
                <a:spcPts val="3000"/>
              </a:lnSpc>
              <a:defRPr sz="3000">
                <a:solidFill>
                  <a:schemeClr val="bg1"/>
                </a:solidFill>
              </a:defRPr>
            </a:lvl1pPr>
          </a:lstStyle>
          <a:p>
            <a:r>
              <a:rPr lang="en-AU" noProof="0" dirty="0" smtClean="0"/>
              <a:t>Click To Add Title</a:t>
            </a:r>
            <a:endParaRPr lang="en-AU" noProof="0" dirty="0"/>
          </a:p>
        </p:txBody>
      </p:sp>
      <p:sp>
        <p:nvSpPr>
          <p:cNvPr id="13" name="Text Placeholder 12"/>
          <p:cNvSpPr>
            <a:spLocks noGrp="1"/>
          </p:cNvSpPr>
          <p:nvPr>
            <p:ph type="body" sz="quarter" idx="11" hasCustomPrompt="1"/>
          </p:nvPr>
        </p:nvSpPr>
        <p:spPr>
          <a:xfrm>
            <a:off x="1200000" y="1864313"/>
            <a:ext cx="4800000" cy="4003689"/>
          </a:xfrm>
        </p:spPr>
        <p:txBody>
          <a:bodyPr/>
          <a:lstStyle>
            <a:lvl1pPr>
              <a:defRPr sz="2400"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a subtitle or short intro and remove bullet. Or list contents of section using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Date Placeholder 13"/>
          <p:cNvSpPr>
            <a:spLocks noGrp="1"/>
          </p:cNvSpPr>
          <p:nvPr>
            <p:ph type="dt" sz="half" idx="12"/>
          </p:nvPr>
        </p:nvSpPr>
        <p:spPr/>
        <p:txBody>
          <a:bodyPr/>
          <a:lstStyle>
            <a:lvl1pPr>
              <a:defRPr>
                <a:solidFill>
                  <a:schemeClr val="bg1"/>
                </a:solidFill>
              </a:defRPr>
            </a:lvl1pPr>
          </a:lstStyle>
          <a:p>
            <a:fld id="{B61DF71E-1D4F-4BED-B0AA-483F62A8AB27}" type="datetime1">
              <a:rPr lang="en-AU" smtClean="0"/>
              <a:t>4/12/2016</a:t>
            </a:fld>
            <a:endParaRPr lang="en-AU" dirty="0"/>
          </a:p>
        </p:txBody>
      </p:sp>
      <p:sp>
        <p:nvSpPr>
          <p:cNvPr id="15" name="Footer Placeholder 14"/>
          <p:cNvSpPr>
            <a:spLocks noGrp="1"/>
          </p:cNvSpPr>
          <p:nvPr>
            <p:ph type="ftr" sz="quarter" idx="13"/>
          </p:nvPr>
        </p:nvSpPr>
        <p:spPr/>
        <p:txBody>
          <a:bodyPr/>
          <a:lstStyle>
            <a:lvl1pPr>
              <a:defRPr>
                <a:solidFill>
                  <a:schemeClr val="bg1"/>
                </a:solidFill>
              </a:defRPr>
            </a:lvl1pPr>
          </a:lstStyle>
          <a:p>
            <a:r>
              <a:rPr lang="en-GB" smtClean="0"/>
              <a:t>INSERT FACULTY NAME IN FOOTER</a:t>
            </a:r>
            <a:endParaRPr lang="en-AU" dirty="0"/>
          </a:p>
        </p:txBody>
      </p:sp>
      <p:sp>
        <p:nvSpPr>
          <p:cNvPr id="16" name="Slide Number Placeholder 15"/>
          <p:cNvSpPr>
            <a:spLocks noGrp="1"/>
          </p:cNvSpPr>
          <p:nvPr>
            <p:ph type="sldNum" sz="quarter" idx="14"/>
          </p:nvPr>
        </p:nvSpPr>
        <p:spPr/>
        <p:txBody>
          <a:bodyPr/>
          <a:lstStyle>
            <a:lvl1pPr>
              <a:defRPr>
                <a:solidFill>
                  <a:schemeClr val="bg1"/>
                </a:solidFill>
              </a:defRPr>
            </a:lvl1pPr>
          </a:lstStyle>
          <a:p>
            <a:fld id="{1DEBBDC7-4A1B-43E6-8DA6-58148E08E8A6}" type="slidenum">
              <a:rPr lang="en-AU" smtClean="0"/>
              <a:pPr/>
              <a:t>‹#›</a:t>
            </a:fld>
            <a:endParaRPr lang="en-AU"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6237315"/>
            <a:ext cx="1485053" cy="233045"/>
          </a:xfrm>
          <a:prstGeom prst="rect">
            <a:avLst/>
          </a:prstGeom>
        </p:spPr>
      </p:pic>
    </p:spTree>
    <p:extLst>
      <p:ext uri="{BB962C8B-B14F-4D97-AF65-F5344CB8AC3E}">
        <p14:creationId xmlns:p14="http://schemas.microsoft.com/office/powerpoint/2010/main" val="25969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0000" y="540003"/>
            <a:ext cx="10272000" cy="547853"/>
          </a:xfrm>
        </p:spPr>
        <p:txBody>
          <a:bodyPr/>
          <a:lstStyle>
            <a:lvl1pPr>
              <a:defRPr>
                <a:solidFill>
                  <a:schemeClr val="bg1"/>
                </a:solidFill>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1199999" y="1440000"/>
            <a:ext cx="10272000" cy="4581288"/>
          </a:xfrm>
        </p:spPr>
        <p:txBody>
          <a:bodyPr/>
          <a:lstStyle>
            <a:lvl1pPr>
              <a:lnSpc>
                <a:spcPct val="100000"/>
              </a:lnSpc>
              <a:spcBef>
                <a:spcPts val="600"/>
              </a:spcBef>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D3277035-2C0B-4A8A-98AC-AA6311E3F209}" type="datetime1">
              <a:rPr lang="en-AU" smtClean="0"/>
              <a:t>4/12/2016</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INSERT FACULTY NAME IN FOOTER</a:t>
            </a:r>
            <a:endParaRPr lang="en-A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cxnSp>
        <p:nvCxnSpPr>
          <p:cNvPr id="13" name="Straight Connector 12"/>
          <p:cNvCxnSpPr/>
          <p:nvPr userDrawn="1"/>
        </p:nvCxnSpPr>
        <p:spPr>
          <a:xfrm>
            <a:off x="1195919" y="6412152"/>
            <a:ext cx="1029334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239424" y="6093299"/>
            <a:ext cx="1485053" cy="233045"/>
          </a:xfrm>
          <a:prstGeom prst="rect">
            <a:avLst/>
          </a:prstGeom>
        </p:spPr>
      </p:pic>
    </p:spTree>
    <p:extLst>
      <p:ext uri="{BB962C8B-B14F-4D97-AF65-F5344CB8AC3E}">
        <p14:creationId xmlns:p14="http://schemas.microsoft.com/office/powerpoint/2010/main" val="3369469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s +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0000" y="540003"/>
            <a:ext cx="10272000" cy="547853"/>
          </a:xfrm>
        </p:spPr>
        <p:txBody>
          <a:bodyPr/>
          <a:lstStyle>
            <a:lvl1pPr>
              <a:defRPr>
                <a:solidFill>
                  <a:schemeClr val="bg1"/>
                </a:solidFill>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1200002" y="1440000"/>
            <a:ext cx="5499316" cy="4581288"/>
          </a:xfrm>
        </p:spPr>
        <p:txBody>
          <a:bodyPr/>
          <a:lstStyle>
            <a:lvl1pPr>
              <a:lnSpc>
                <a:spcPct val="100000"/>
              </a:lnSpc>
              <a:spcBef>
                <a:spcPts val="600"/>
              </a:spcBef>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535651B9-9CD3-47E2-AC46-071A29E392CD}" type="datetime1">
              <a:rPr lang="en-AU" smtClean="0"/>
              <a:t>4/12/2016</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INSERT FACULTY NAME IN FOOTER</a:t>
            </a:r>
            <a:endParaRPr lang="en-A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9" name="Picture Placeholder 8"/>
          <p:cNvSpPr>
            <a:spLocks noGrp="1"/>
          </p:cNvSpPr>
          <p:nvPr>
            <p:ph type="pic" sz="quarter" idx="13" hasCustomPrompt="1"/>
          </p:nvPr>
        </p:nvSpPr>
        <p:spPr>
          <a:xfrm>
            <a:off x="7076390" y="1440003"/>
            <a:ext cx="4396209" cy="2758861"/>
          </a:xfrm>
          <a:noFill/>
        </p:spPr>
        <p:txBody>
          <a:bodyPr/>
          <a:lstStyle>
            <a:lvl1pPr marL="0" indent="0" algn="ctr">
              <a:buNone/>
              <a:defRPr sz="1200" baseline="0">
                <a:solidFill>
                  <a:schemeClr val="bg1"/>
                </a:solidFill>
              </a:defRPr>
            </a:lvl1pPr>
          </a:lstStyle>
          <a:p>
            <a:r>
              <a:rPr lang="en-US" dirty="0" smtClean="0"/>
              <a:t>Optional: click icon to add picture</a:t>
            </a:r>
            <a:endParaRPr lang="en-AU" dirty="0"/>
          </a:p>
        </p:txBody>
      </p:sp>
      <p:cxnSp>
        <p:nvCxnSpPr>
          <p:cNvPr id="11" name="Straight Connector 10"/>
          <p:cNvCxnSpPr/>
          <p:nvPr userDrawn="1"/>
        </p:nvCxnSpPr>
        <p:spPr>
          <a:xfrm>
            <a:off x="1195919" y="6412152"/>
            <a:ext cx="1029334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195919" y="6093299"/>
            <a:ext cx="1485053" cy="233045"/>
          </a:xfrm>
          <a:prstGeom prst="rect">
            <a:avLst/>
          </a:prstGeom>
        </p:spPr>
      </p:pic>
    </p:spTree>
    <p:extLst>
      <p:ext uri="{BB962C8B-B14F-4D97-AF65-F5344CB8AC3E}">
        <p14:creationId xmlns:p14="http://schemas.microsoft.com/office/powerpoint/2010/main" val="313659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9456" y="540000"/>
            <a:ext cx="10272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1199456" y="1440000"/>
            <a:ext cx="10272000" cy="4581288"/>
          </a:xfrm>
        </p:spPr>
        <p:txBody>
          <a:bodyPr/>
          <a:lstStyle>
            <a:lvl1pPr>
              <a:lnSpc>
                <a:spcPct val="100000"/>
              </a:lnSpc>
              <a:spcBef>
                <a:spcPts val="120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7" name="Date Placeholder 6"/>
          <p:cNvSpPr>
            <a:spLocks noGrp="1"/>
          </p:cNvSpPr>
          <p:nvPr>
            <p:ph type="dt" sz="half" idx="10"/>
          </p:nvPr>
        </p:nvSpPr>
        <p:spPr/>
        <p:txBody>
          <a:bodyPr/>
          <a:lstStyle/>
          <a:p>
            <a:fld id="{8D16705F-C14F-468D-866A-E0CE59D3F32F}" type="datetime1">
              <a:rPr lang="en-AU" smtClean="0"/>
              <a:t>4/12/2016</a:t>
            </a:fld>
            <a:endParaRPr lang="en-AU" dirty="0"/>
          </a:p>
        </p:txBody>
      </p:sp>
      <p:sp>
        <p:nvSpPr>
          <p:cNvPr id="8" name="Footer Placeholder 7"/>
          <p:cNvSpPr>
            <a:spLocks noGrp="1"/>
          </p:cNvSpPr>
          <p:nvPr>
            <p:ph type="ftr" sz="quarter" idx="11"/>
          </p:nvPr>
        </p:nvSpPr>
        <p:spPr/>
        <p:txBody>
          <a:bodyPr/>
          <a:lstStyle/>
          <a:p>
            <a:r>
              <a:rPr lang="en-GB" smtClean="0"/>
              <a:t>INSERT FACULTY NAME IN FOOTER</a:t>
            </a:r>
            <a:endParaRPr lang="en-AU" dirty="0"/>
          </a:p>
        </p:txBody>
      </p:sp>
      <p:sp>
        <p:nvSpPr>
          <p:cNvPr id="9" name="Slide Number Placeholder 8"/>
          <p:cNvSpPr>
            <a:spLocks noGrp="1"/>
          </p:cNvSpPr>
          <p:nvPr>
            <p:ph type="sldNum" sz="quarter" idx="12"/>
          </p:nvPr>
        </p:nvSpPr>
        <p:spPr/>
        <p:txBody>
          <a:bodyPr/>
          <a:lstStyle/>
          <a:p>
            <a:fld id="{1DEBBDC7-4A1B-43E6-8DA6-58148E08E8A6}" type="slidenum">
              <a:rPr lang="en-AU" smtClean="0"/>
              <a:pPr/>
              <a:t>‹#›</a:t>
            </a:fld>
            <a:endParaRPr lang="en-AU" dirty="0"/>
          </a:p>
        </p:txBody>
      </p:sp>
      <p:pic>
        <p:nvPicPr>
          <p:cNvPr id="10" name="Picture 9"/>
          <p:cNvPicPr/>
          <p:nvPr userDrawn="1"/>
        </p:nvPicPr>
        <p:blipFill>
          <a:blip r:embed="rId2"/>
          <a:stretch>
            <a:fillRect/>
          </a:stretch>
        </p:blipFill>
        <p:spPr>
          <a:xfrm>
            <a:off x="1199458" y="6093299"/>
            <a:ext cx="1670473" cy="262255"/>
          </a:xfrm>
          <a:prstGeom prst="rect">
            <a:avLst/>
          </a:prstGeom>
        </p:spPr>
      </p:pic>
    </p:spTree>
    <p:extLst>
      <p:ext uri="{BB962C8B-B14F-4D97-AF65-F5344CB8AC3E}">
        <p14:creationId xmlns:p14="http://schemas.microsoft.com/office/powerpoint/2010/main" val="3903951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0000" y="540000"/>
            <a:ext cx="10272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1200000" y="1440000"/>
            <a:ext cx="4800000" cy="4581288"/>
          </a:xfrm>
        </p:spPr>
        <p:txBody>
          <a:bodyPr vert="horz" lIns="0" tIns="0" rIns="0" bIns="0" rtlCol="0">
            <a:noAutofit/>
          </a:bodyPr>
          <a:lstStyle>
            <a:lvl1pPr marL="0" indent="0">
              <a:buNone/>
              <a:defRPr lang="en-AU" sz="2400" noProof="0" dirty="0" smtClean="0"/>
            </a:lvl1pPr>
            <a:lvl2pPr marL="266700" indent="-266700">
              <a:defRPr lang="en-AU" sz="2400" noProof="0" dirty="0" smtClean="0"/>
            </a:lvl2pPr>
            <a:lvl3pPr marL="541338" indent="-274638">
              <a:defRPr lang="en-AU" sz="2400" noProof="0" dirty="0" smtClean="0"/>
            </a:lvl3pPr>
            <a:lvl4pPr marL="808038" indent="-266700">
              <a:defRPr lang="en-AU" sz="2400" noProof="0" dirty="0" smtClean="0"/>
            </a:lvl4pPr>
            <a:lvl5pPr marL="1074738" indent="-266700">
              <a:defRPr lang="en-AU" sz="2400" noProof="0" dirty="0"/>
            </a:lvl5pPr>
          </a:lstStyle>
          <a:p>
            <a:pPr lvl="0">
              <a:lnSpc>
                <a:spcPct val="100000"/>
              </a:lnSpc>
            </a:pPr>
            <a:r>
              <a:rPr lang="en-AU" noProof="0" dirty="0" smtClean="0"/>
              <a:t>Click to add a short introductory paragraph</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8" name="Text Placeholder 7"/>
          <p:cNvSpPr>
            <a:spLocks noGrp="1"/>
          </p:cNvSpPr>
          <p:nvPr>
            <p:ph type="body" sz="quarter" idx="13" hasCustomPrompt="1"/>
          </p:nvPr>
        </p:nvSpPr>
        <p:spPr>
          <a:xfrm>
            <a:off x="6335283" y="1440000"/>
            <a:ext cx="5136000" cy="458128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lnSpc>
                <a:spcPct val="100000"/>
              </a:lnSpc>
            </a:pPr>
            <a:r>
              <a:rPr lang="en-US" dirty="0" smtClean="0"/>
              <a:t>Click to add text</a:t>
            </a:r>
          </a:p>
          <a:p>
            <a:pPr lvl="1">
              <a:lnSpc>
                <a:spcPct val="100000"/>
              </a:lnSpc>
            </a:pPr>
            <a:r>
              <a:rPr lang="en-US" dirty="0" smtClean="0"/>
              <a:t>Second level</a:t>
            </a:r>
          </a:p>
          <a:p>
            <a:pPr lvl="2">
              <a:lnSpc>
                <a:spcPct val="100000"/>
              </a:lnSpc>
            </a:pPr>
            <a:r>
              <a:rPr lang="en-US" dirty="0" smtClean="0"/>
              <a:t>Third level</a:t>
            </a:r>
          </a:p>
          <a:p>
            <a:pPr lvl="3">
              <a:lnSpc>
                <a:spcPct val="100000"/>
              </a:lnSpc>
            </a:pPr>
            <a:r>
              <a:rPr lang="en-US" dirty="0" smtClean="0"/>
              <a:t>Fourth level</a:t>
            </a:r>
          </a:p>
          <a:p>
            <a:pPr lvl="4">
              <a:lnSpc>
                <a:spcPct val="100000"/>
              </a:lnSpc>
            </a:pPr>
            <a:r>
              <a:rPr lang="en-US" dirty="0" smtClean="0"/>
              <a:t>Fifth level</a:t>
            </a:r>
            <a:endParaRPr lang="en-AU" dirty="0"/>
          </a:p>
        </p:txBody>
      </p:sp>
      <p:sp>
        <p:nvSpPr>
          <p:cNvPr id="9" name="Date Placeholder 8"/>
          <p:cNvSpPr>
            <a:spLocks noGrp="1"/>
          </p:cNvSpPr>
          <p:nvPr>
            <p:ph type="dt" sz="half" idx="14"/>
          </p:nvPr>
        </p:nvSpPr>
        <p:spPr/>
        <p:txBody>
          <a:bodyPr/>
          <a:lstStyle/>
          <a:p>
            <a:fld id="{D71455EF-72B8-4EBE-A1FC-D8B3BB072A1C}" type="datetime1">
              <a:rPr lang="en-AU" smtClean="0"/>
              <a:t>4/12/2016</a:t>
            </a:fld>
            <a:endParaRPr lang="en-AU" dirty="0"/>
          </a:p>
        </p:txBody>
      </p:sp>
      <p:sp>
        <p:nvSpPr>
          <p:cNvPr id="10" name="Footer Placeholder 9"/>
          <p:cNvSpPr>
            <a:spLocks noGrp="1"/>
          </p:cNvSpPr>
          <p:nvPr>
            <p:ph type="ftr" sz="quarter" idx="15"/>
          </p:nvPr>
        </p:nvSpPr>
        <p:spPr/>
        <p:txBody>
          <a:bodyPr/>
          <a:lstStyle/>
          <a:p>
            <a:r>
              <a:rPr lang="en-GB" smtClean="0"/>
              <a:t>INSERT FACULTY NAME IN FOOTER</a:t>
            </a:r>
            <a:endParaRPr lang="en-AU" dirty="0"/>
          </a:p>
        </p:txBody>
      </p:sp>
      <p:sp>
        <p:nvSpPr>
          <p:cNvPr id="11" name="Slide Number Placeholder 10"/>
          <p:cNvSpPr>
            <a:spLocks noGrp="1"/>
          </p:cNvSpPr>
          <p:nvPr>
            <p:ph type="sldNum" sz="quarter" idx="16"/>
          </p:nvPr>
        </p:nvSpPr>
        <p:spPr/>
        <p:txBody>
          <a:bodyPr/>
          <a:lstStyle/>
          <a:p>
            <a:fld id="{1DEBBDC7-4A1B-43E6-8DA6-58148E08E8A6}" type="slidenum">
              <a:rPr lang="en-AU" smtClean="0"/>
              <a:pPr/>
              <a:t>‹#›</a:t>
            </a:fld>
            <a:endParaRPr lang="en-AU" dirty="0"/>
          </a:p>
        </p:txBody>
      </p:sp>
      <p:pic>
        <p:nvPicPr>
          <p:cNvPr id="12" name="Picture 11"/>
          <p:cNvPicPr/>
          <p:nvPr userDrawn="1"/>
        </p:nvPicPr>
        <p:blipFill>
          <a:blip r:embed="rId2"/>
          <a:stretch>
            <a:fillRect/>
          </a:stretch>
        </p:blipFill>
        <p:spPr>
          <a:xfrm>
            <a:off x="1199458" y="6093299"/>
            <a:ext cx="1670473" cy="262255"/>
          </a:xfrm>
          <a:prstGeom prst="rect">
            <a:avLst/>
          </a:prstGeom>
        </p:spPr>
      </p:pic>
    </p:spTree>
    <p:extLst>
      <p:ext uri="{BB962C8B-B14F-4D97-AF65-F5344CB8AC3E}">
        <p14:creationId xmlns:p14="http://schemas.microsoft.com/office/powerpoint/2010/main" val="3886131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0000" y="540000"/>
            <a:ext cx="10272000" cy="720000"/>
          </a:xfrm>
        </p:spPr>
        <p:txBody>
          <a:bodyPr/>
          <a:lstStyle>
            <a:lvl1pPr>
              <a:lnSpc>
                <a:spcPts val="2400"/>
              </a:lnSpc>
              <a:defRPr sz="2400"/>
            </a:lvl1pPr>
          </a:lstStyle>
          <a:p>
            <a:r>
              <a:rPr lang="en-AU" noProof="0" dirty="0" smtClean="0"/>
              <a:t>Click to add heading</a:t>
            </a:r>
            <a:endParaRPr lang="en-AU" noProof="0" dirty="0"/>
          </a:p>
        </p:txBody>
      </p:sp>
      <p:sp>
        <p:nvSpPr>
          <p:cNvPr id="7" name="Date Placeholder 6"/>
          <p:cNvSpPr>
            <a:spLocks noGrp="1"/>
          </p:cNvSpPr>
          <p:nvPr>
            <p:ph type="dt" sz="half" idx="14"/>
          </p:nvPr>
        </p:nvSpPr>
        <p:spPr/>
        <p:txBody>
          <a:bodyPr/>
          <a:lstStyle/>
          <a:p>
            <a:fld id="{450098F7-80D1-4358-8065-5CF8E28A0E6D}"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13" name="Content Placeholder 12"/>
          <p:cNvSpPr>
            <a:spLocks noGrp="1"/>
          </p:cNvSpPr>
          <p:nvPr>
            <p:ph sz="quarter" idx="18" hasCustomPrompt="1"/>
          </p:nvPr>
        </p:nvSpPr>
        <p:spPr>
          <a:xfrm>
            <a:off x="1200000" y="1440000"/>
            <a:ext cx="10272000" cy="4581288"/>
          </a:xfrm>
          <a:solidFill>
            <a:schemeClr val="accent6"/>
          </a:solidFill>
        </p:spPr>
        <p:txBody>
          <a:bodyPr/>
          <a:lstStyle>
            <a:lvl1pPr marL="0" indent="0" algn="ctr">
              <a:buNone/>
              <a:defRPr sz="1200" baseline="0"/>
            </a:lvl1pPr>
            <a:lvl2pPr>
              <a:defRPr sz="1200"/>
            </a:lvl2pPr>
            <a:lvl3pPr>
              <a:defRPr sz="1200"/>
            </a:lvl3pPr>
            <a:lvl4pPr>
              <a:defRPr sz="1200"/>
            </a:lvl4pPr>
            <a:lvl5pPr>
              <a:defRPr sz="1200"/>
            </a:lvl5pPr>
          </a:lstStyle>
          <a:p>
            <a:pPr lvl="0"/>
            <a:r>
              <a:rPr lang="en-US" dirty="0" smtClean="0"/>
              <a:t>Click icon to add picture, table, chart or diagram</a:t>
            </a:r>
          </a:p>
        </p:txBody>
      </p:sp>
      <p:pic>
        <p:nvPicPr>
          <p:cNvPr id="8" name="Picture 7"/>
          <p:cNvPicPr/>
          <p:nvPr userDrawn="1"/>
        </p:nvPicPr>
        <p:blipFill>
          <a:blip r:embed="rId2"/>
          <a:stretch>
            <a:fillRect/>
          </a:stretch>
        </p:blipFill>
        <p:spPr>
          <a:xfrm>
            <a:off x="1199458" y="6093299"/>
            <a:ext cx="1670473" cy="262255"/>
          </a:xfrm>
          <a:prstGeom prst="rect">
            <a:avLst/>
          </a:prstGeom>
        </p:spPr>
      </p:pic>
    </p:spTree>
    <p:extLst>
      <p:ext uri="{BB962C8B-B14F-4D97-AF65-F5344CB8AC3E}">
        <p14:creationId xmlns:p14="http://schemas.microsoft.com/office/powerpoint/2010/main" val="165276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02_Title or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48" y="3999327"/>
            <a:ext cx="3504000"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Tree>
    <p:extLst>
      <p:ext uri="{BB962C8B-B14F-4D97-AF65-F5344CB8AC3E}">
        <p14:creationId xmlns:p14="http://schemas.microsoft.com/office/powerpoint/2010/main" val="3829513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0000" y="540000"/>
            <a:ext cx="4800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1200000" y="1440000"/>
            <a:ext cx="4800000" cy="4581288"/>
          </a:xfrm>
        </p:spPr>
        <p:txBody>
          <a:bodyPr vert="horz" lIns="0" tIns="0" rIns="0" bIns="0" rtlCol="0">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a:defRPr lang="en-AU" noProof="0" dirty="0"/>
            </a:lvl5pPr>
          </a:lstStyle>
          <a:p>
            <a:pPr lvl="0">
              <a:lnSpc>
                <a:spcPct val="100000"/>
              </a:lnSpc>
            </a:pPr>
            <a:r>
              <a:rPr lang="en-AU" noProof="0" dirty="0" smtClean="0"/>
              <a:t>Click to add text</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7" name="Date Placeholder 6"/>
          <p:cNvSpPr>
            <a:spLocks noGrp="1"/>
          </p:cNvSpPr>
          <p:nvPr>
            <p:ph type="dt" sz="half" idx="14"/>
          </p:nvPr>
        </p:nvSpPr>
        <p:spPr/>
        <p:txBody>
          <a:bodyPr/>
          <a:lstStyle/>
          <a:p>
            <a:fld id="{F6506102-D0D1-4800-BD34-F97A3394E14F}"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6" name="Content Placeholder 5"/>
          <p:cNvSpPr>
            <a:spLocks noGrp="1"/>
          </p:cNvSpPr>
          <p:nvPr>
            <p:ph sz="quarter" idx="22" hasCustomPrompt="1"/>
          </p:nvPr>
        </p:nvSpPr>
        <p:spPr>
          <a:xfrm>
            <a:off x="6335283" y="540000"/>
            <a:ext cx="5136000" cy="2736000"/>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12" name="Content Placeholder 5"/>
          <p:cNvSpPr>
            <a:spLocks noGrp="1"/>
          </p:cNvSpPr>
          <p:nvPr>
            <p:ph sz="quarter" idx="23" hasCustomPrompt="1"/>
          </p:nvPr>
        </p:nvSpPr>
        <p:spPr>
          <a:xfrm>
            <a:off x="6335283" y="3384000"/>
            <a:ext cx="5136000" cy="2637288"/>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pic>
        <p:nvPicPr>
          <p:cNvPr id="11" name="Picture 10"/>
          <p:cNvPicPr/>
          <p:nvPr userDrawn="1"/>
        </p:nvPicPr>
        <p:blipFill>
          <a:blip r:embed="rId2"/>
          <a:stretch>
            <a:fillRect/>
          </a:stretch>
        </p:blipFill>
        <p:spPr>
          <a:xfrm>
            <a:off x="1199458" y="6093299"/>
            <a:ext cx="1670473" cy="262255"/>
          </a:xfrm>
          <a:prstGeom prst="rect">
            <a:avLst/>
          </a:prstGeom>
        </p:spPr>
      </p:pic>
    </p:spTree>
    <p:extLst>
      <p:ext uri="{BB962C8B-B14F-4D97-AF65-F5344CB8AC3E}">
        <p14:creationId xmlns:p14="http://schemas.microsoft.com/office/powerpoint/2010/main" val="393086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ject + Key Mess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36160" y="540000"/>
            <a:ext cx="3936000" cy="3249040"/>
          </a:xfrm>
        </p:spPr>
        <p:txBody>
          <a:bodyPr/>
          <a:lstStyle>
            <a:lvl1pPr>
              <a:lnSpc>
                <a:spcPts val="2400"/>
              </a:lnSpc>
              <a:defRPr sz="2400"/>
            </a:lvl1pPr>
          </a:lstStyle>
          <a:p>
            <a:r>
              <a:rPr lang="en-AU" noProof="0" dirty="0" smtClean="0"/>
              <a:t>Click to add key message</a:t>
            </a:r>
            <a:endParaRPr lang="en-AU" noProof="0" dirty="0"/>
          </a:p>
        </p:txBody>
      </p:sp>
      <p:sp>
        <p:nvSpPr>
          <p:cNvPr id="7" name="Date Placeholder 6"/>
          <p:cNvSpPr>
            <a:spLocks noGrp="1"/>
          </p:cNvSpPr>
          <p:nvPr>
            <p:ph type="dt" sz="half" idx="14"/>
          </p:nvPr>
        </p:nvSpPr>
        <p:spPr/>
        <p:txBody>
          <a:bodyPr/>
          <a:lstStyle/>
          <a:p>
            <a:fld id="{D8BC88C4-213F-4D14-85A7-29C724D84074}"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15" name="Content Placeholder 12"/>
          <p:cNvSpPr>
            <a:spLocks noGrp="1"/>
          </p:cNvSpPr>
          <p:nvPr>
            <p:ph sz="quarter" idx="19" hasCustomPrompt="1"/>
          </p:nvPr>
        </p:nvSpPr>
        <p:spPr>
          <a:xfrm>
            <a:off x="7536161" y="3935472"/>
            <a:ext cx="3935123" cy="2085819"/>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11" name="Content Placeholder 12"/>
          <p:cNvSpPr>
            <a:spLocks noGrp="1"/>
          </p:cNvSpPr>
          <p:nvPr>
            <p:ph sz="quarter" idx="20" hasCustomPrompt="1"/>
          </p:nvPr>
        </p:nvSpPr>
        <p:spPr>
          <a:xfrm>
            <a:off x="1199999" y="540002"/>
            <a:ext cx="6163200" cy="5481289"/>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4" name="Content Placeholder 3"/>
          <p:cNvSpPr>
            <a:spLocks noGrp="1"/>
          </p:cNvSpPr>
          <p:nvPr>
            <p:ph sz="quarter" idx="21" hasCustomPrompt="1"/>
          </p:nvPr>
        </p:nvSpPr>
        <p:spPr>
          <a:xfrm>
            <a:off x="7536160" y="1440000"/>
            <a:ext cx="3936000" cy="2365674"/>
          </a:xfrm>
        </p:spPr>
        <p:txBody>
          <a:bodyPr/>
          <a:lstStyle>
            <a:lvl1pPr>
              <a:defRPr/>
            </a:lvl1pPr>
          </a:lstStyle>
          <a:p>
            <a:pPr lvl="0"/>
            <a:r>
              <a:rPr lang="en-US" dirty="0" smtClean="0"/>
              <a:t>Optional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2" name="Picture 11"/>
          <p:cNvPicPr/>
          <p:nvPr userDrawn="1"/>
        </p:nvPicPr>
        <p:blipFill>
          <a:blip r:embed="rId2"/>
          <a:stretch>
            <a:fillRect/>
          </a:stretch>
        </p:blipFill>
        <p:spPr>
          <a:xfrm>
            <a:off x="1199458" y="6093299"/>
            <a:ext cx="1670473" cy="262255"/>
          </a:xfrm>
          <a:prstGeom prst="rect">
            <a:avLst/>
          </a:prstGeom>
        </p:spPr>
      </p:pic>
    </p:spTree>
    <p:extLst>
      <p:ext uri="{BB962C8B-B14F-4D97-AF65-F5344CB8AC3E}">
        <p14:creationId xmlns:p14="http://schemas.microsoft.com/office/powerpoint/2010/main" val="933482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0000" y="539999"/>
            <a:ext cx="10272000" cy="720000"/>
          </a:xfrm>
        </p:spPr>
        <p:txBody>
          <a:bodyPr/>
          <a:lstStyle>
            <a:lvl1pPr>
              <a:lnSpc>
                <a:spcPts val="2400"/>
              </a:lnSpc>
              <a:defRPr sz="2400"/>
            </a:lvl1pPr>
          </a:lstStyle>
          <a:p>
            <a:r>
              <a:rPr lang="en-AU" noProof="0" dirty="0" smtClean="0"/>
              <a:t>Click to add heading</a:t>
            </a:r>
            <a:endParaRPr lang="en-AU" noProof="0" dirty="0"/>
          </a:p>
        </p:txBody>
      </p:sp>
      <p:sp>
        <p:nvSpPr>
          <p:cNvPr id="7" name="Date Placeholder 6"/>
          <p:cNvSpPr>
            <a:spLocks noGrp="1"/>
          </p:cNvSpPr>
          <p:nvPr>
            <p:ph type="dt" sz="half" idx="14"/>
          </p:nvPr>
        </p:nvSpPr>
        <p:spPr/>
        <p:txBody>
          <a:bodyPr/>
          <a:lstStyle/>
          <a:p>
            <a:fld id="{D9017719-728E-4E89-80CF-D488048E4C24}"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8" name="Picture Placeholder 4"/>
          <p:cNvSpPr>
            <a:spLocks noGrp="1"/>
          </p:cNvSpPr>
          <p:nvPr>
            <p:ph type="pic" sz="quarter" idx="20"/>
          </p:nvPr>
        </p:nvSpPr>
        <p:spPr>
          <a:xfrm>
            <a:off x="1200000" y="1440170"/>
            <a:ext cx="10272000" cy="4581118"/>
          </a:xfrm>
          <a:solidFill>
            <a:schemeClr val="bg1">
              <a:lumMod val="75000"/>
            </a:schemeClr>
          </a:solidFill>
        </p:spPr>
        <p:txBody>
          <a:bodyPr/>
          <a:lstStyle>
            <a:lvl1pPr marL="0" indent="0" algn="ctr">
              <a:buNone/>
              <a:defRPr sz="1200" baseline="0"/>
            </a:lvl1pPr>
          </a:lstStyle>
          <a:p>
            <a:r>
              <a:rPr lang="en-US" smtClean="0"/>
              <a:t>Click icon to add picture</a:t>
            </a:r>
            <a:endParaRPr lang="en-AU" dirty="0"/>
          </a:p>
        </p:txBody>
      </p:sp>
      <p:pic>
        <p:nvPicPr>
          <p:cNvPr id="11" name="Picture 10"/>
          <p:cNvPicPr/>
          <p:nvPr userDrawn="1"/>
        </p:nvPicPr>
        <p:blipFill>
          <a:blip r:embed="rId2"/>
          <a:stretch>
            <a:fillRect/>
          </a:stretch>
        </p:blipFill>
        <p:spPr>
          <a:xfrm>
            <a:off x="1199458" y="6093299"/>
            <a:ext cx="1670473" cy="262255"/>
          </a:xfrm>
          <a:prstGeom prst="rect">
            <a:avLst/>
          </a:prstGeom>
        </p:spPr>
      </p:pic>
    </p:spTree>
    <p:extLst>
      <p:ext uri="{BB962C8B-B14F-4D97-AF65-F5344CB8AC3E}">
        <p14:creationId xmlns:p14="http://schemas.microsoft.com/office/powerpoint/2010/main" val="292832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0000" y="540000"/>
            <a:ext cx="4800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1200000" y="1440000"/>
            <a:ext cx="4800000" cy="4581288"/>
          </a:xfrm>
        </p:spPr>
        <p:txBody>
          <a:bodyPr vert="horz" lIns="0" tIns="0" rIns="0" bIns="0" rtlCol="0">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a:defRPr lang="en-AU" noProof="0" dirty="0"/>
            </a:lvl5pPr>
          </a:lstStyle>
          <a:p>
            <a:pPr lvl="0">
              <a:lnSpc>
                <a:spcPct val="100000"/>
              </a:lnSpc>
            </a:pPr>
            <a:r>
              <a:rPr lang="en-AU" noProof="0" dirty="0" smtClean="0"/>
              <a:t>Click to add text</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7" name="Date Placeholder 6"/>
          <p:cNvSpPr>
            <a:spLocks noGrp="1"/>
          </p:cNvSpPr>
          <p:nvPr>
            <p:ph type="dt" sz="half" idx="14"/>
          </p:nvPr>
        </p:nvSpPr>
        <p:spPr/>
        <p:txBody>
          <a:bodyPr/>
          <a:lstStyle/>
          <a:p>
            <a:fld id="{635CFA8F-5B2F-4E80-A477-647EE2B20D86}"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5" name="Picture Placeholder 4"/>
          <p:cNvSpPr>
            <a:spLocks noGrp="1"/>
          </p:cNvSpPr>
          <p:nvPr>
            <p:ph type="pic" sz="quarter" idx="20"/>
          </p:nvPr>
        </p:nvSpPr>
        <p:spPr>
          <a:xfrm>
            <a:off x="6335283" y="540001"/>
            <a:ext cx="5136000" cy="2739429"/>
          </a:xfrm>
          <a:solidFill>
            <a:schemeClr val="bg1">
              <a:lumMod val="75000"/>
            </a:schemeClr>
          </a:solidFill>
        </p:spPr>
        <p:txBody>
          <a:bodyPr/>
          <a:lstStyle>
            <a:lvl1pPr marL="0" indent="0" algn="ctr">
              <a:buNone/>
              <a:defRPr sz="1200" baseline="0"/>
            </a:lvl1pPr>
          </a:lstStyle>
          <a:p>
            <a:r>
              <a:rPr lang="en-US" smtClean="0"/>
              <a:t>Click icon to add picture</a:t>
            </a:r>
            <a:endParaRPr lang="en-AU" dirty="0"/>
          </a:p>
        </p:txBody>
      </p:sp>
      <p:sp>
        <p:nvSpPr>
          <p:cNvPr id="11" name="Picture Placeholder 4"/>
          <p:cNvSpPr>
            <a:spLocks noGrp="1"/>
          </p:cNvSpPr>
          <p:nvPr>
            <p:ph type="pic" sz="quarter" idx="21"/>
          </p:nvPr>
        </p:nvSpPr>
        <p:spPr>
          <a:xfrm>
            <a:off x="6335283" y="3390166"/>
            <a:ext cx="5136000" cy="2631125"/>
          </a:xfrm>
          <a:solidFill>
            <a:schemeClr val="bg1">
              <a:lumMod val="75000"/>
            </a:schemeClr>
          </a:solidFill>
        </p:spPr>
        <p:txBody>
          <a:bodyPr/>
          <a:lstStyle>
            <a:lvl1pPr marL="0" indent="0" algn="ctr">
              <a:buNone/>
              <a:defRPr sz="1200"/>
            </a:lvl1pPr>
          </a:lstStyle>
          <a:p>
            <a:r>
              <a:rPr lang="en-US" smtClean="0"/>
              <a:t>Click icon to add picture</a:t>
            </a:r>
            <a:endParaRPr lang="en-AU" dirty="0"/>
          </a:p>
        </p:txBody>
      </p:sp>
      <p:pic>
        <p:nvPicPr>
          <p:cNvPr id="12" name="Picture 11"/>
          <p:cNvPicPr/>
          <p:nvPr userDrawn="1"/>
        </p:nvPicPr>
        <p:blipFill>
          <a:blip r:embed="rId2"/>
          <a:stretch>
            <a:fillRect/>
          </a:stretch>
        </p:blipFill>
        <p:spPr>
          <a:xfrm>
            <a:off x="1199458" y="6093299"/>
            <a:ext cx="1670473" cy="262255"/>
          </a:xfrm>
          <a:prstGeom prst="rect">
            <a:avLst/>
          </a:prstGeom>
        </p:spPr>
      </p:pic>
    </p:spTree>
    <p:extLst>
      <p:ext uri="{BB962C8B-B14F-4D97-AF65-F5344CB8AC3E}">
        <p14:creationId xmlns:p14="http://schemas.microsoft.com/office/powerpoint/2010/main" val="2593461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 Key Message">
    <p:spTree>
      <p:nvGrpSpPr>
        <p:cNvPr id="1" name=""/>
        <p:cNvGrpSpPr/>
        <p:nvPr/>
      </p:nvGrpSpPr>
      <p:grpSpPr>
        <a:xfrm>
          <a:off x="0" y="0"/>
          <a:ext cx="0" cy="0"/>
          <a:chOff x="0" y="0"/>
          <a:chExt cx="0" cy="0"/>
        </a:xfrm>
      </p:grpSpPr>
      <p:sp>
        <p:nvSpPr>
          <p:cNvPr id="8" name="Picture Placeholder 7"/>
          <p:cNvSpPr>
            <a:spLocks noGrp="1"/>
          </p:cNvSpPr>
          <p:nvPr>
            <p:ph type="pic" sz="quarter" idx="23"/>
          </p:nvPr>
        </p:nvSpPr>
        <p:spPr>
          <a:xfrm>
            <a:off x="7536160" y="3935472"/>
            <a:ext cx="3936000" cy="2085819"/>
          </a:xfrm>
          <a:solidFill>
            <a:schemeClr val="bg1">
              <a:lumMod val="75000"/>
            </a:schemeClr>
          </a:solidFill>
        </p:spPr>
        <p:txBody>
          <a:bodyPr/>
          <a:lstStyle>
            <a:lvl1pPr marL="0" indent="0" algn="ctr">
              <a:buNone/>
              <a:defRPr sz="1200"/>
            </a:lvl1pPr>
          </a:lstStyle>
          <a:p>
            <a:r>
              <a:rPr lang="en-US" smtClean="0"/>
              <a:t>Click icon to add picture</a:t>
            </a:r>
            <a:endParaRPr lang="en-AU" dirty="0"/>
          </a:p>
        </p:txBody>
      </p:sp>
      <p:sp>
        <p:nvSpPr>
          <p:cNvPr id="5" name="Picture Placeholder 4"/>
          <p:cNvSpPr>
            <a:spLocks noGrp="1"/>
          </p:cNvSpPr>
          <p:nvPr>
            <p:ph type="pic" sz="quarter" idx="22"/>
          </p:nvPr>
        </p:nvSpPr>
        <p:spPr>
          <a:xfrm>
            <a:off x="1199999" y="540000"/>
            <a:ext cx="6163200" cy="5481288"/>
          </a:xfrm>
          <a:solidFill>
            <a:schemeClr val="bg1">
              <a:lumMod val="75000"/>
            </a:schemeClr>
          </a:solidFill>
        </p:spPr>
        <p:txBody>
          <a:bodyPr/>
          <a:lstStyle>
            <a:lvl1pPr marL="0" indent="0" algn="ctr">
              <a:buNone/>
              <a:defRPr sz="1200"/>
            </a:lvl1pPr>
          </a:lstStyle>
          <a:p>
            <a:r>
              <a:rPr lang="en-US" smtClean="0"/>
              <a:t>Click icon to add picture</a:t>
            </a:r>
            <a:endParaRPr lang="en-AU" dirty="0"/>
          </a:p>
        </p:txBody>
      </p:sp>
      <p:sp>
        <p:nvSpPr>
          <p:cNvPr id="2" name="Title 1"/>
          <p:cNvSpPr>
            <a:spLocks noGrp="1"/>
          </p:cNvSpPr>
          <p:nvPr>
            <p:ph type="title" hasCustomPrompt="1"/>
          </p:nvPr>
        </p:nvSpPr>
        <p:spPr>
          <a:xfrm>
            <a:off x="7536160" y="540000"/>
            <a:ext cx="3936000" cy="3249040"/>
          </a:xfrm>
        </p:spPr>
        <p:txBody>
          <a:bodyPr/>
          <a:lstStyle>
            <a:lvl1pPr>
              <a:lnSpc>
                <a:spcPts val="2400"/>
              </a:lnSpc>
              <a:defRPr sz="2400"/>
            </a:lvl1pPr>
          </a:lstStyle>
          <a:p>
            <a:r>
              <a:rPr lang="en-AU" noProof="0" dirty="0" smtClean="0"/>
              <a:t>Click to add key message</a:t>
            </a:r>
            <a:endParaRPr lang="en-AU" noProof="0" dirty="0"/>
          </a:p>
        </p:txBody>
      </p:sp>
      <p:sp>
        <p:nvSpPr>
          <p:cNvPr id="7" name="Date Placeholder 6"/>
          <p:cNvSpPr>
            <a:spLocks noGrp="1"/>
          </p:cNvSpPr>
          <p:nvPr>
            <p:ph type="dt" sz="half" idx="14"/>
          </p:nvPr>
        </p:nvSpPr>
        <p:spPr/>
        <p:txBody>
          <a:bodyPr/>
          <a:lstStyle/>
          <a:p>
            <a:fld id="{8C596688-38AD-4E2B-8FCA-5655434545FB}"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4" name="Content Placeholder 3"/>
          <p:cNvSpPr>
            <a:spLocks noGrp="1"/>
          </p:cNvSpPr>
          <p:nvPr>
            <p:ph sz="quarter" idx="21" hasCustomPrompt="1"/>
          </p:nvPr>
        </p:nvSpPr>
        <p:spPr>
          <a:xfrm>
            <a:off x="7536160" y="1440000"/>
            <a:ext cx="3936000" cy="2365674"/>
          </a:xfrm>
        </p:spPr>
        <p:txBody>
          <a:bodyPr/>
          <a:lstStyle>
            <a:lvl1pPr>
              <a:defRPr/>
            </a:lvl1pPr>
          </a:lstStyle>
          <a:p>
            <a:pPr lvl="0"/>
            <a:r>
              <a:rPr lang="en-US" dirty="0" smtClean="0"/>
              <a:t>Optional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1" name="Picture 10"/>
          <p:cNvPicPr/>
          <p:nvPr userDrawn="1"/>
        </p:nvPicPr>
        <p:blipFill>
          <a:blip r:embed="rId2"/>
          <a:stretch>
            <a:fillRect/>
          </a:stretch>
        </p:blipFill>
        <p:spPr>
          <a:xfrm>
            <a:off x="1199458" y="6093299"/>
            <a:ext cx="1670473" cy="262255"/>
          </a:xfrm>
          <a:prstGeom prst="rect">
            <a:avLst/>
          </a:prstGeom>
        </p:spPr>
      </p:pic>
    </p:spTree>
    <p:extLst>
      <p:ext uri="{BB962C8B-B14F-4D97-AF65-F5344CB8AC3E}">
        <p14:creationId xmlns:p14="http://schemas.microsoft.com/office/powerpoint/2010/main" val="1345773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9456" y="540000"/>
            <a:ext cx="10272000" cy="720000"/>
          </a:xfrm>
        </p:spPr>
        <p:txBody>
          <a:bodyPr/>
          <a:lstStyle>
            <a:lvl1pPr>
              <a:defRPr/>
            </a:lvl1pPr>
          </a:lstStyle>
          <a:p>
            <a:r>
              <a:rPr lang="en-AU" noProof="0" dirty="0" smtClean="0"/>
              <a:t>Click to add heading</a:t>
            </a:r>
            <a:endParaRPr lang="en-AU" noProof="0" dirty="0"/>
          </a:p>
        </p:txBody>
      </p:sp>
      <p:sp>
        <p:nvSpPr>
          <p:cNvPr id="7" name="Date Placeholder 6"/>
          <p:cNvSpPr>
            <a:spLocks noGrp="1"/>
          </p:cNvSpPr>
          <p:nvPr>
            <p:ph type="dt" sz="half" idx="10"/>
          </p:nvPr>
        </p:nvSpPr>
        <p:spPr/>
        <p:txBody>
          <a:bodyPr/>
          <a:lstStyle/>
          <a:p>
            <a:fld id="{86B1A661-C1C7-4817-9AA4-05E9F139B68B}" type="datetime1">
              <a:rPr lang="en-AU" smtClean="0"/>
              <a:t>4/12/2016</a:t>
            </a:fld>
            <a:endParaRPr lang="en-AU" dirty="0"/>
          </a:p>
        </p:txBody>
      </p:sp>
      <p:sp>
        <p:nvSpPr>
          <p:cNvPr id="8" name="Footer Placeholder 7"/>
          <p:cNvSpPr>
            <a:spLocks noGrp="1"/>
          </p:cNvSpPr>
          <p:nvPr>
            <p:ph type="ftr" sz="quarter" idx="11"/>
          </p:nvPr>
        </p:nvSpPr>
        <p:spPr/>
        <p:txBody>
          <a:bodyPr/>
          <a:lstStyle/>
          <a:p>
            <a:r>
              <a:rPr lang="en-GB" smtClean="0"/>
              <a:t>INSERT FACULTY NAME IN FOOTER</a:t>
            </a:r>
            <a:endParaRPr lang="en-AU" dirty="0"/>
          </a:p>
        </p:txBody>
      </p:sp>
      <p:sp>
        <p:nvSpPr>
          <p:cNvPr id="9" name="Slide Number Placeholder 8"/>
          <p:cNvSpPr>
            <a:spLocks noGrp="1"/>
          </p:cNvSpPr>
          <p:nvPr>
            <p:ph type="sldNum" sz="quarter" idx="12"/>
          </p:nvPr>
        </p:nvSpPr>
        <p:spPr/>
        <p:txBody>
          <a:bodyPr/>
          <a:lstStyle/>
          <a:p>
            <a:fld id="{1DEBBDC7-4A1B-43E6-8DA6-58148E08E8A6}" type="slidenum">
              <a:rPr lang="en-AU" smtClean="0"/>
              <a:pPr/>
              <a:t>‹#›</a:t>
            </a:fld>
            <a:endParaRPr lang="en-AU" dirty="0"/>
          </a:p>
        </p:txBody>
      </p:sp>
      <p:pic>
        <p:nvPicPr>
          <p:cNvPr id="6" name="Picture 5"/>
          <p:cNvPicPr/>
          <p:nvPr userDrawn="1"/>
        </p:nvPicPr>
        <p:blipFill>
          <a:blip r:embed="rId2"/>
          <a:stretch>
            <a:fillRect/>
          </a:stretch>
        </p:blipFill>
        <p:spPr>
          <a:xfrm>
            <a:off x="1199458" y="6093299"/>
            <a:ext cx="1670473" cy="262255"/>
          </a:xfrm>
          <a:prstGeom prst="rect">
            <a:avLst/>
          </a:prstGeom>
        </p:spPr>
      </p:pic>
    </p:spTree>
    <p:extLst>
      <p:ext uri="{BB962C8B-B14F-4D97-AF65-F5344CB8AC3E}">
        <p14:creationId xmlns:p14="http://schemas.microsoft.com/office/powerpoint/2010/main" val="3211885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5BB3C-8D8E-492F-97C7-095B2732FE6B}" type="datetime1">
              <a:rPr lang="en-AU" smtClean="0"/>
              <a:t>4/12/2016</a:t>
            </a:fld>
            <a:endParaRPr lang="en-AU"/>
          </a:p>
        </p:txBody>
      </p:sp>
      <p:sp>
        <p:nvSpPr>
          <p:cNvPr id="3" name="Footer Placeholder 2"/>
          <p:cNvSpPr>
            <a:spLocks noGrp="1"/>
          </p:cNvSpPr>
          <p:nvPr>
            <p:ph type="ftr" sz="quarter" idx="11"/>
          </p:nvPr>
        </p:nvSpPr>
        <p:spPr/>
        <p:txBody>
          <a:bodyPr/>
          <a:lstStyle/>
          <a:p>
            <a:r>
              <a:rPr lang="en-GB" smtClean="0"/>
              <a:t>INSERT FACULTY NAME IN FOOTER</a:t>
            </a:r>
            <a:endParaRPr lang="en-AU"/>
          </a:p>
        </p:txBody>
      </p:sp>
      <p:sp>
        <p:nvSpPr>
          <p:cNvPr id="4" name="Slide Number Placeholder 3"/>
          <p:cNvSpPr>
            <a:spLocks noGrp="1"/>
          </p:cNvSpPr>
          <p:nvPr>
            <p:ph type="sldNum" sz="quarter" idx="12"/>
          </p:nvPr>
        </p:nvSpPr>
        <p:spPr/>
        <p:txBody>
          <a:bodyPr/>
          <a:lstStyle/>
          <a:p>
            <a:fld id="{1DEBBDC7-4A1B-43E6-8DA6-58148E08E8A6}" type="slidenum">
              <a:rPr lang="en-AU" smtClean="0"/>
              <a:t>‹#›</a:t>
            </a:fld>
            <a:endParaRPr lang="en-AU"/>
          </a:p>
        </p:txBody>
      </p:sp>
      <p:pic>
        <p:nvPicPr>
          <p:cNvPr id="5" name="Picture 4"/>
          <p:cNvPicPr/>
          <p:nvPr userDrawn="1"/>
        </p:nvPicPr>
        <p:blipFill>
          <a:blip r:embed="rId2"/>
          <a:stretch>
            <a:fillRect/>
          </a:stretch>
        </p:blipFill>
        <p:spPr>
          <a:xfrm>
            <a:off x="1199458" y="6093299"/>
            <a:ext cx="1670473" cy="262255"/>
          </a:xfrm>
          <a:prstGeom prst="rect">
            <a:avLst/>
          </a:prstGeom>
        </p:spPr>
      </p:pic>
    </p:spTree>
    <p:extLst>
      <p:ext uri="{BB962C8B-B14F-4D97-AF65-F5344CB8AC3E}">
        <p14:creationId xmlns:p14="http://schemas.microsoft.com/office/powerpoint/2010/main" val="5693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03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50" y="3999327"/>
            <a:ext cx="3515585"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Tree>
    <p:extLst>
      <p:ext uri="{BB962C8B-B14F-4D97-AF65-F5344CB8AC3E}">
        <p14:creationId xmlns:p14="http://schemas.microsoft.com/office/powerpoint/2010/main" val="24387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or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50" y="3999327"/>
            <a:ext cx="3515585"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
        <p:nvSpPr>
          <p:cNvPr id="11" name="Rectangle 10"/>
          <p:cNvSpPr/>
          <p:nvPr userDrawn="1"/>
        </p:nvSpPr>
        <p:spPr>
          <a:xfrm>
            <a:off x="7429502" y="6013181"/>
            <a:ext cx="4073164"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a:latin typeface="+mj-lt"/>
              </a:rPr>
              <a:t>Tasmanian School </a:t>
            </a:r>
            <a:r>
              <a:rPr lang="en-AU" sz="1400" b="1" cap="all" dirty="0" smtClean="0">
                <a:latin typeface="+mj-lt"/>
              </a:rPr>
              <a:t>of </a:t>
            </a:r>
          </a:p>
          <a:p>
            <a:pPr algn="r">
              <a:lnSpc>
                <a:spcPts val="1400"/>
              </a:lnSpc>
              <a:buFont typeface="Arial" panose="020B0604020202020204" pitchFamily="34" charset="0"/>
              <a:buNone/>
            </a:pPr>
            <a:r>
              <a:rPr lang="en-AU" sz="1400" b="1" cap="all" dirty="0" smtClean="0">
                <a:latin typeface="+mj-lt"/>
              </a:rPr>
              <a:t>Business </a:t>
            </a:r>
            <a:r>
              <a:rPr lang="en-AU" sz="1400" b="1" cap="all" dirty="0">
                <a:latin typeface="+mj-lt"/>
              </a:rPr>
              <a:t>&amp; Economics</a:t>
            </a:r>
          </a:p>
        </p:txBody>
      </p:sp>
    </p:spTree>
    <p:extLst>
      <p:ext uri="{BB962C8B-B14F-4D97-AF65-F5344CB8AC3E}">
        <p14:creationId xmlns:p14="http://schemas.microsoft.com/office/powerpoint/2010/main" val="9050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50" y="3999327"/>
            <a:ext cx="3515585"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
        <p:nvSpPr>
          <p:cNvPr id="11" name="Rectangle 10"/>
          <p:cNvSpPr/>
          <p:nvPr userDrawn="1"/>
        </p:nvSpPr>
        <p:spPr>
          <a:xfrm>
            <a:off x="7429502" y="6013181"/>
            <a:ext cx="4073164"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a:latin typeface="+mj-lt"/>
              </a:rPr>
              <a:t>Tasmanian School </a:t>
            </a:r>
            <a:r>
              <a:rPr lang="en-AU" sz="1400" b="1" cap="all" dirty="0" smtClean="0">
                <a:latin typeface="+mj-lt"/>
              </a:rPr>
              <a:t>of </a:t>
            </a:r>
          </a:p>
          <a:p>
            <a:pPr algn="r">
              <a:lnSpc>
                <a:spcPts val="1400"/>
              </a:lnSpc>
              <a:buFont typeface="Arial" panose="020B0604020202020204" pitchFamily="34" charset="0"/>
              <a:buNone/>
            </a:pPr>
            <a:r>
              <a:rPr lang="en-AU" sz="1400" b="1" cap="all" dirty="0" smtClean="0">
                <a:latin typeface="+mj-lt"/>
              </a:rPr>
              <a:t>Business </a:t>
            </a:r>
            <a:r>
              <a:rPr lang="en-AU" sz="1400" b="1" cap="all" dirty="0">
                <a:latin typeface="+mj-lt"/>
              </a:rPr>
              <a:t>&amp; Economics</a:t>
            </a:r>
          </a:p>
        </p:txBody>
      </p:sp>
    </p:spTree>
    <p:extLst>
      <p:ext uri="{BB962C8B-B14F-4D97-AF65-F5344CB8AC3E}">
        <p14:creationId xmlns:p14="http://schemas.microsoft.com/office/powerpoint/2010/main" val="109489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50" y="3999327"/>
            <a:ext cx="3515585"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
        <p:nvSpPr>
          <p:cNvPr id="11" name="Rectangle 10"/>
          <p:cNvSpPr/>
          <p:nvPr userDrawn="1"/>
        </p:nvSpPr>
        <p:spPr>
          <a:xfrm>
            <a:off x="7429502" y="6013181"/>
            <a:ext cx="4073164"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smtClean="0">
                <a:latin typeface="+mj-lt"/>
              </a:rPr>
              <a:t>Faculty of </a:t>
            </a:r>
          </a:p>
          <a:p>
            <a:pPr algn="r">
              <a:lnSpc>
                <a:spcPts val="1400"/>
              </a:lnSpc>
              <a:buFont typeface="Arial" panose="020B0604020202020204" pitchFamily="34" charset="0"/>
              <a:buNone/>
            </a:pPr>
            <a:r>
              <a:rPr lang="en-AU" sz="1400" b="1" cap="all" dirty="0" smtClean="0">
                <a:latin typeface="+mj-lt"/>
              </a:rPr>
              <a:t>Education</a:t>
            </a:r>
            <a:endParaRPr lang="en-AU" sz="1400" b="1" cap="all" dirty="0">
              <a:latin typeface="+mj-lt"/>
            </a:endParaRPr>
          </a:p>
        </p:txBody>
      </p:sp>
    </p:spTree>
    <p:extLst>
      <p:ext uri="{BB962C8B-B14F-4D97-AF65-F5344CB8AC3E}">
        <p14:creationId xmlns:p14="http://schemas.microsoft.com/office/powerpoint/2010/main" val="390161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itle or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50" y="3999327"/>
            <a:ext cx="3515585"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
        <p:nvSpPr>
          <p:cNvPr id="11" name="Rectangle 10"/>
          <p:cNvSpPr/>
          <p:nvPr userDrawn="1"/>
        </p:nvSpPr>
        <p:spPr>
          <a:xfrm>
            <a:off x="7429502" y="6013181"/>
            <a:ext cx="4073164"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smtClean="0">
                <a:latin typeface="+mj-lt"/>
              </a:rPr>
              <a:t>Faculty of </a:t>
            </a:r>
          </a:p>
          <a:p>
            <a:pPr algn="r">
              <a:lnSpc>
                <a:spcPts val="1400"/>
              </a:lnSpc>
              <a:buFont typeface="Arial" panose="020B0604020202020204" pitchFamily="34" charset="0"/>
              <a:buNone/>
            </a:pPr>
            <a:r>
              <a:rPr lang="en-AU" sz="1400" b="1" cap="all" dirty="0" smtClean="0">
                <a:latin typeface="+mj-lt"/>
              </a:rPr>
              <a:t>Education</a:t>
            </a:r>
            <a:endParaRPr lang="en-AU" sz="1400" b="1" cap="all" dirty="0">
              <a:latin typeface="+mj-lt"/>
            </a:endParaRPr>
          </a:p>
        </p:txBody>
      </p:sp>
    </p:spTree>
    <p:extLst>
      <p:ext uri="{BB962C8B-B14F-4D97-AF65-F5344CB8AC3E}">
        <p14:creationId xmlns:p14="http://schemas.microsoft.com/office/powerpoint/2010/main" val="20837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itle or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50" y="3999327"/>
            <a:ext cx="3515585"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
        <p:nvSpPr>
          <p:cNvPr id="11" name="Rectangle 10"/>
          <p:cNvSpPr/>
          <p:nvPr userDrawn="1"/>
        </p:nvSpPr>
        <p:spPr>
          <a:xfrm>
            <a:off x="7429502" y="6013181"/>
            <a:ext cx="4073164"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smtClean="0">
                <a:latin typeface="+mj-lt"/>
              </a:rPr>
              <a:t>Faculty of </a:t>
            </a:r>
          </a:p>
          <a:p>
            <a:pPr algn="r">
              <a:lnSpc>
                <a:spcPts val="1400"/>
              </a:lnSpc>
              <a:buFont typeface="Arial" panose="020B0604020202020204" pitchFamily="34" charset="0"/>
              <a:buNone/>
            </a:pPr>
            <a:r>
              <a:rPr lang="en-AU" sz="1400" b="1" cap="all" dirty="0" smtClean="0">
                <a:latin typeface="+mj-lt"/>
              </a:rPr>
              <a:t>law</a:t>
            </a:r>
            <a:endParaRPr lang="en-AU" sz="1400" b="1" cap="all" dirty="0">
              <a:latin typeface="+mj-lt"/>
            </a:endParaRPr>
          </a:p>
        </p:txBody>
      </p:sp>
    </p:spTree>
    <p:extLst>
      <p:ext uri="{BB962C8B-B14F-4D97-AF65-F5344CB8AC3E}">
        <p14:creationId xmlns:p14="http://schemas.microsoft.com/office/powerpoint/2010/main" val="321062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159564" y="358189"/>
            <a:ext cx="7872875"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1200350" y="3999327"/>
            <a:ext cx="3515585"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002" y="5980734"/>
            <a:ext cx="2744457" cy="431421"/>
          </a:xfrm>
          <a:prstGeom prst="rect">
            <a:avLst/>
          </a:prstGeom>
        </p:spPr>
      </p:pic>
      <p:sp>
        <p:nvSpPr>
          <p:cNvPr id="11" name="Rectangle 10"/>
          <p:cNvSpPr/>
          <p:nvPr userDrawn="1"/>
        </p:nvSpPr>
        <p:spPr>
          <a:xfrm>
            <a:off x="7440149" y="6013181"/>
            <a:ext cx="4062515"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Science, Engineering &amp; Technology</a:t>
            </a:r>
            <a:endParaRPr lang="en-AU" sz="1400" b="1" cap="all" dirty="0">
              <a:latin typeface="+mj-lt"/>
            </a:endParaRPr>
          </a:p>
        </p:txBody>
      </p:sp>
    </p:spTree>
    <p:extLst>
      <p:ext uri="{BB962C8B-B14F-4D97-AF65-F5344CB8AC3E}">
        <p14:creationId xmlns:p14="http://schemas.microsoft.com/office/powerpoint/2010/main" val="90021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000" y="540000"/>
            <a:ext cx="10272000" cy="720000"/>
          </a:xfrm>
          <a:prstGeom prst="rect">
            <a:avLst/>
          </a:prstGeom>
        </p:spPr>
        <p:txBody>
          <a:bodyPr vert="horz" lIns="0" tIns="0" rIns="0" bIns="0" rtlCol="0" anchor="t" anchorCtr="0">
            <a:noAutofit/>
          </a:bodyPr>
          <a:lstStyle/>
          <a:p>
            <a:r>
              <a:rPr lang="en-US" noProof="0" smtClean="0"/>
              <a:t>Click to edit Master title style</a:t>
            </a:r>
            <a:endParaRPr lang="en-AU" noProof="0" dirty="0"/>
          </a:p>
        </p:txBody>
      </p:sp>
      <p:sp>
        <p:nvSpPr>
          <p:cNvPr id="3" name="Text Placeholder 2"/>
          <p:cNvSpPr>
            <a:spLocks noGrp="1"/>
          </p:cNvSpPr>
          <p:nvPr>
            <p:ph type="body" idx="1"/>
          </p:nvPr>
        </p:nvSpPr>
        <p:spPr>
          <a:xfrm>
            <a:off x="1200000" y="1440000"/>
            <a:ext cx="10272000" cy="4680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dirty="0"/>
          </a:p>
        </p:txBody>
      </p:sp>
      <p:sp>
        <p:nvSpPr>
          <p:cNvPr id="4" name="Date Placeholder 3"/>
          <p:cNvSpPr>
            <a:spLocks noGrp="1"/>
          </p:cNvSpPr>
          <p:nvPr>
            <p:ph type="dt" sz="half" idx="2"/>
          </p:nvPr>
        </p:nvSpPr>
        <p:spPr>
          <a:xfrm>
            <a:off x="9649027" y="6525344"/>
            <a:ext cx="1330368" cy="200196"/>
          </a:xfrm>
          <a:prstGeom prst="rect">
            <a:avLst/>
          </a:prstGeom>
        </p:spPr>
        <p:txBody>
          <a:bodyPr vert="horz" lIns="0" tIns="0" rIns="0" bIns="0" rtlCol="0" anchor="t" anchorCtr="0"/>
          <a:lstStyle>
            <a:lvl1pPr algn="r">
              <a:defRPr sz="1000">
                <a:solidFill>
                  <a:schemeClr val="tx1"/>
                </a:solidFill>
              </a:defRPr>
            </a:lvl1pPr>
          </a:lstStyle>
          <a:p>
            <a:fld id="{A00810F7-98E6-4DEF-BF5A-C98B4CA2B016}" type="datetime1">
              <a:rPr lang="en-AU" smtClean="0"/>
              <a:t>4/12/2016</a:t>
            </a:fld>
            <a:endParaRPr lang="en-AU" dirty="0"/>
          </a:p>
        </p:txBody>
      </p:sp>
      <p:sp>
        <p:nvSpPr>
          <p:cNvPr id="5" name="Footer Placeholder 4"/>
          <p:cNvSpPr>
            <a:spLocks noGrp="1"/>
          </p:cNvSpPr>
          <p:nvPr>
            <p:ph type="ftr" sz="quarter" idx="3"/>
          </p:nvPr>
        </p:nvSpPr>
        <p:spPr>
          <a:xfrm>
            <a:off x="1200000" y="6534225"/>
            <a:ext cx="9456000" cy="196131"/>
          </a:xfrm>
          <a:prstGeom prst="rect">
            <a:avLst/>
          </a:prstGeom>
        </p:spPr>
        <p:txBody>
          <a:bodyPr vert="horz" lIns="0" tIns="0" rIns="0" bIns="0" rtlCol="0" anchor="t" anchorCtr="0"/>
          <a:lstStyle>
            <a:lvl1pPr algn="l">
              <a:defRPr sz="900" b="1" cap="all" baseline="0">
                <a:solidFill>
                  <a:schemeClr val="tx1"/>
                </a:solidFill>
                <a:latin typeface="+mj-lt"/>
              </a:defRPr>
            </a:lvl1pPr>
          </a:lstStyle>
          <a:p>
            <a:r>
              <a:rPr lang="en-GB" dirty="0" smtClean="0"/>
              <a:t>INSERT FACULTY NAME IN FOOTER</a:t>
            </a:r>
            <a:endParaRPr lang="en-AU" dirty="0"/>
          </a:p>
        </p:txBody>
      </p:sp>
      <p:sp>
        <p:nvSpPr>
          <p:cNvPr id="6" name="Slide Number Placeholder 5"/>
          <p:cNvSpPr>
            <a:spLocks noGrp="1"/>
          </p:cNvSpPr>
          <p:nvPr>
            <p:ph type="sldNum" sz="quarter" idx="4"/>
          </p:nvPr>
        </p:nvSpPr>
        <p:spPr>
          <a:xfrm>
            <a:off x="10992569" y="6525344"/>
            <a:ext cx="479433" cy="198000"/>
          </a:xfrm>
          <a:prstGeom prst="rect">
            <a:avLst/>
          </a:prstGeom>
        </p:spPr>
        <p:txBody>
          <a:bodyPr vert="horz" lIns="0" tIns="0" rIns="0" bIns="0" rtlCol="0" anchor="t" anchorCtr="0"/>
          <a:lstStyle>
            <a:lvl1pPr algn="r">
              <a:defRPr sz="1000">
                <a:solidFill>
                  <a:schemeClr val="tx1"/>
                </a:solidFill>
              </a:defRPr>
            </a:lvl1pPr>
          </a:lstStyle>
          <a:p>
            <a:fld id="{1DEBBDC7-4A1B-43E6-8DA6-58148E08E8A6}" type="slidenum">
              <a:rPr lang="en-AU" smtClean="0"/>
              <a:pPr/>
              <a:t>‹#›</a:t>
            </a:fld>
            <a:endParaRPr lang="en-AU" dirty="0"/>
          </a:p>
        </p:txBody>
      </p:sp>
      <p:cxnSp>
        <p:nvCxnSpPr>
          <p:cNvPr id="10" name="Straight Connector 9"/>
          <p:cNvCxnSpPr/>
          <p:nvPr/>
        </p:nvCxnSpPr>
        <p:spPr>
          <a:xfrm>
            <a:off x="1195919" y="6412152"/>
            <a:ext cx="102933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67246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703" r:id="rId3"/>
    <p:sldLayoutId id="2147483690" r:id="rId4"/>
    <p:sldLayoutId id="2147483700" r:id="rId5"/>
    <p:sldLayoutId id="2147483695" r:id="rId6"/>
    <p:sldLayoutId id="2147483705" r:id="rId7"/>
    <p:sldLayoutId id="2147483696" r:id="rId8"/>
    <p:sldLayoutId id="2147483697" r:id="rId9"/>
    <p:sldLayoutId id="2147483699" r:id="rId10"/>
    <p:sldLayoutId id="2147483698" r:id="rId11"/>
    <p:sldLayoutId id="2147483701" r:id="rId12"/>
    <p:sldLayoutId id="2147483702" r:id="rId13"/>
    <p:sldLayoutId id="2147483706" r:id="rId14"/>
    <p:sldLayoutId id="2147483670" r:id="rId15"/>
    <p:sldLayoutId id="2147483691" r:id="rId16"/>
    <p:sldLayoutId id="2147483671" r:id="rId17"/>
    <p:sldLayoutId id="2147483672" r:id="rId18"/>
    <p:sldLayoutId id="2147483675" r:id="rId19"/>
    <p:sldLayoutId id="2147483692" r:id="rId20"/>
    <p:sldLayoutId id="2147483677" r:id="rId21"/>
    <p:sldLayoutId id="2147483676" r:id="rId22"/>
    <p:sldLayoutId id="2147483674" r:id="rId23"/>
    <p:sldLayoutId id="2147483694" r:id="rId24"/>
    <p:sldLayoutId id="2147483693" r:id="rId25"/>
    <p:sldLayoutId id="2147483678" r:id="rId26"/>
  </p:sldLayoutIdLst>
  <p:hf hdr="0" dt="0"/>
  <p:txStyles>
    <p:title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p:titleStyle>
    <p:bodyStyle>
      <a:lvl1pPr marL="265113" indent="-265113"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1pPr>
      <a:lvl2pPr marL="538163" indent="-273050"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2pPr>
      <a:lvl3pPr marL="803275" indent="-265113"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4pPr>
      <a:lvl5pPr marL="1341438" indent="-265113"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hyperlink" Target="http://wenger-trayner.com/introduction-to-communities-of-practice/"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23439" y="4023873"/>
            <a:ext cx="1523027" cy="11422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67717">
            <a:off x="3806766" y="1336387"/>
            <a:ext cx="1313149" cy="178349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09755">
            <a:off x="6421985" y="2438711"/>
            <a:ext cx="1308899" cy="181980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99055">
            <a:off x="4602726" y="2898807"/>
            <a:ext cx="1308630" cy="141197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211588">
            <a:off x="6981282" y="1416228"/>
            <a:ext cx="1683756" cy="1339951"/>
          </a:xfrm>
          <a:prstGeom prst="rect">
            <a:avLst/>
          </a:prstGeom>
        </p:spPr>
      </p:pic>
      <p:sp>
        <p:nvSpPr>
          <p:cNvPr id="3" name="Subtitle 2"/>
          <p:cNvSpPr>
            <a:spLocks noGrp="1"/>
          </p:cNvSpPr>
          <p:nvPr>
            <p:ph type="subTitle" idx="1"/>
          </p:nvPr>
        </p:nvSpPr>
        <p:spPr>
          <a:xfrm>
            <a:off x="7931696" y="5978774"/>
            <a:ext cx="2736304" cy="879229"/>
          </a:xfrm>
        </p:spPr>
        <p:txBody>
          <a:bodyPr/>
          <a:lstStyle/>
          <a:p>
            <a:r>
              <a:rPr lang="en-AU" b="1" i="1" dirty="0" smtClean="0"/>
              <a:t>Teaching Matters </a:t>
            </a:r>
          </a:p>
          <a:p>
            <a:r>
              <a:rPr lang="en-AU" i="1" dirty="0" smtClean="0"/>
              <a:t> </a:t>
            </a:r>
            <a:r>
              <a:rPr lang="en-AU" sz="2000" i="1" dirty="0"/>
              <a:t>December 7 2016 </a:t>
            </a:r>
          </a:p>
          <a:p>
            <a:endParaRPr lang="en-AU" dirty="0"/>
          </a:p>
        </p:txBody>
      </p:sp>
      <p:sp>
        <p:nvSpPr>
          <p:cNvPr id="4" name="Subtitle 2"/>
          <p:cNvSpPr txBox="1">
            <a:spLocks/>
          </p:cNvSpPr>
          <p:nvPr/>
        </p:nvSpPr>
        <p:spPr>
          <a:xfrm>
            <a:off x="1991544" y="4708449"/>
            <a:ext cx="3024336" cy="1296144"/>
          </a:xfrm>
          <a:prstGeom prst="rect">
            <a:avLst/>
          </a:prstGeom>
        </p:spPr>
        <p:txBody>
          <a:bodyPr vert="horz" lIns="0" tIns="0" rIns="0" bIns="0" rtlCol="0">
            <a:noAutofit/>
          </a:bodyPr>
          <a:lstStyle>
            <a:lvl1pPr marL="0" indent="0" algn="l" defTabSz="914400" rtl="0" eaLnBrk="1" latinLnBrk="0" hangingPunct="1">
              <a:lnSpc>
                <a:spcPts val="24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spcBef>
                <a:spcPts val="2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2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2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2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b="1" dirty="0"/>
              <a:t>Presentation by: </a:t>
            </a:r>
          </a:p>
          <a:p>
            <a:r>
              <a:rPr lang="en-AU" b="1" dirty="0"/>
              <a:t>    </a:t>
            </a:r>
            <a:r>
              <a:rPr lang="en-AU" dirty="0"/>
              <a:t>Melissa Finnen</a:t>
            </a:r>
          </a:p>
          <a:p>
            <a:r>
              <a:rPr lang="en-AU" dirty="0"/>
              <a:t>    Merete Schmidt       </a:t>
            </a:r>
          </a:p>
          <a:p>
            <a:r>
              <a:rPr lang="en-AU" dirty="0"/>
              <a:t>    Peter Brett</a:t>
            </a: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445684">
            <a:off x="8281524" y="2401358"/>
            <a:ext cx="2102883" cy="1964389"/>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26124" y="1255371"/>
            <a:ext cx="1754146" cy="1305897"/>
          </a:xfrm>
          <a:prstGeom prst="rect">
            <a:avLst/>
          </a:prstGeom>
        </p:spPr>
      </p:pic>
      <p:sp>
        <p:nvSpPr>
          <p:cNvPr id="2" name="Title 1"/>
          <p:cNvSpPr>
            <a:spLocks noGrp="1"/>
          </p:cNvSpPr>
          <p:nvPr>
            <p:ph type="ctrTitle"/>
          </p:nvPr>
        </p:nvSpPr>
        <p:spPr>
          <a:xfrm>
            <a:off x="2358781" y="158975"/>
            <a:ext cx="7488832" cy="1196752"/>
          </a:xfrm>
          <a:solidFill>
            <a:srgbClr val="0000CC"/>
          </a:solidFill>
          <a:ln>
            <a:solidFill>
              <a:schemeClr val="tx1"/>
            </a:solidFill>
          </a:ln>
          <a:effectLst>
            <a:glow rad="228600">
              <a:schemeClr val="accent4">
                <a:satMod val="175000"/>
                <a:alpha val="40000"/>
              </a:schemeClr>
            </a:glow>
            <a:innerShdw blurRad="1104900" dir="6600000">
              <a:schemeClr val="tx1">
                <a:alpha val="50000"/>
              </a:schemeClr>
            </a:innerShdw>
          </a:effectLst>
        </p:spPr>
        <p:txBody>
          <a:bodyPr/>
          <a:lstStyle/>
          <a:p>
            <a:pPr algn="ctr">
              <a:lnSpc>
                <a:spcPct val="100000"/>
              </a:lnSpc>
            </a:pPr>
            <a:r>
              <a:rPr lang="en-US" sz="4000" dirty="0">
                <a:solidFill>
                  <a:schemeClr val="bg1"/>
                </a:solidFill>
              </a:rPr>
              <a:t>Peripherality, Place </a:t>
            </a:r>
            <a:br>
              <a:rPr lang="en-US" sz="4000" dirty="0">
                <a:solidFill>
                  <a:schemeClr val="bg1"/>
                </a:solidFill>
              </a:rPr>
            </a:br>
            <a:r>
              <a:rPr lang="en-US" sz="4000" dirty="0">
                <a:solidFill>
                  <a:schemeClr val="bg1"/>
                </a:solidFill>
              </a:rPr>
              <a:t>and Possibilities </a:t>
            </a:r>
            <a:endParaRPr lang="en-AU" sz="4000" dirty="0">
              <a:solidFill>
                <a:schemeClr val="bg1"/>
              </a:solidFill>
            </a:endParaRPr>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860382">
            <a:off x="1818421" y="2213557"/>
            <a:ext cx="1883902" cy="1937159"/>
          </a:xfrm>
          <a:prstGeom prst="rect">
            <a:avLst/>
          </a:prstGeom>
        </p:spPr>
      </p:pic>
    </p:spTree>
    <p:extLst>
      <p:ext uri="{BB962C8B-B14F-4D97-AF65-F5344CB8AC3E}">
        <p14:creationId xmlns:p14="http://schemas.microsoft.com/office/powerpoint/2010/main" val="1181172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509" y="260648"/>
            <a:ext cx="7560432" cy="485520"/>
          </a:xfrm>
        </p:spPr>
        <p:txBody>
          <a:bodyPr/>
          <a:lstStyle/>
          <a:p>
            <a:r>
              <a:rPr lang="en-AU" sz="2800" dirty="0"/>
              <a:t>What does this Mean?</a:t>
            </a:r>
          </a:p>
        </p:txBody>
      </p:sp>
      <p:sp>
        <p:nvSpPr>
          <p:cNvPr id="5" name="Slide Number Placeholder 4"/>
          <p:cNvSpPr>
            <a:spLocks noGrp="1"/>
          </p:cNvSpPr>
          <p:nvPr>
            <p:ph type="sldNum" sz="quarter" idx="12"/>
          </p:nvPr>
        </p:nvSpPr>
        <p:spPr/>
        <p:txBody>
          <a:bodyPr/>
          <a:lstStyle/>
          <a:p>
            <a:fld id="{1DEBBDC7-4A1B-43E6-8DA6-58148E08E8A6}" type="slidenum">
              <a:rPr lang="en-AU" smtClean="0"/>
              <a:pPr/>
              <a:t>10</a:t>
            </a:fld>
            <a:endParaRPr lang="en-AU" dirty="0"/>
          </a:p>
        </p:txBody>
      </p:sp>
      <p:sp>
        <p:nvSpPr>
          <p:cNvPr id="7" name="Footer Placeholder 2"/>
          <p:cNvSpPr>
            <a:spLocks noGrp="1"/>
          </p:cNvSpPr>
          <p:nvPr>
            <p:ph type="ftr" sz="quarter" idx="11"/>
          </p:nvPr>
        </p:nvSpPr>
        <p:spPr/>
        <p:txBody>
          <a:bodyPr/>
          <a:lstStyle/>
          <a:p>
            <a:r>
              <a:rPr lang="en-AU" dirty="0" smtClean="0"/>
              <a:t>Cradle Coast Academic Community of Practice</a:t>
            </a:r>
            <a:endParaRPr lang="en-AU" dirty="0"/>
          </a:p>
        </p:txBody>
      </p:sp>
      <p:sp>
        <p:nvSpPr>
          <p:cNvPr id="8" name="Rectangle 7"/>
          <p:cNvSpPr/>
          <p:nvPr/>
        </p:nvSpPr>
        <p:spPr>
          <a:xfrm>
            <a:off x="1997148" y="908723"/>
            <a:ext cx="8130480" cy="4056495"/>
          </a:xfrm>
          <a:prstGeom prst="rect">
            <a:avLst/>
          </a:prstGeom>
          <a:ln/>
          <a:scene3d>
            <a:camera prst="isometricOffAxis1Righ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15000"/>
              </a:lnSpc>
              <a:spcAft>
                <a:spcPts val="800"/>
              </a:spcAft>
            </a:pPr>
            <a:r>
              <a:rPr lang="en-AU" sz="3200" i="1" dirty="0"/>
              <a:t>Ultimately, across the Cradle Coast campus and, to some extent the state, the students we teach are reaping the benefits from the CCACoP collegial conversations that staff now have the opportunity to participate in as we strive to continue to maintain excellence in teaching as a united group. </a:t>
            </a:r>
            <a:endParaRPr lang="en-AU" sz="3200" i="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651149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21951" r="21951"/>
          <a:stretch>
            <a:fillRect/>
          </a:stretch>
        </p:blipFill>
        <p:spPr/>
      </p:pic>
      <p:sp>
        <p:nvSpPr>
          <p:cNvPr id="4" name="Title 3"/>
          <p:cNvSpPr>
            <a:spLocks noGrp="1"/>
          </p:cNvSpPr>
          <p:nvPr>
            <p:ph type="title"/>
          </p:nvPr>
        </p:nvSpPr>
        <p:spPr>
          <a:xfrm>
            <a:off x="7729731" y="540000"/>
            <a:ext cx="3262837" cy="584744"/>
          </a:xfrm>
        </p:spPr>
        <p:txBody>
          <a:bodyPr/>
          <a:lstStyle/>
          <a:p>
            <a:pPr algn="ctr"/>
            <a:r>
              <a:rPr lang="en-AU" sz="2800" dirty="0"/>
              <a:t>New directions for 2017</a:t>
            </a:r>
          </a:p>
        </p:txBody>
      </p:sp>
      <p:sp>
        <p:nvSpPr>
          <p:cNvPr id="6" name="Slide Number Placeholder 5"/>
          <p:cNvSpPr>
            <a:spLocks noGrp="1"/>
          </p:cNvSpPr>
          <p:nvPr>
            <p:ph type="sldNum" sz="quarter" idx="16"/>
          </p:nvPr>
        </p:nvSpPr>
        <p:spPr/>
        <p:txBody>
          <a:bodyPr/>
          <a:lstStyle/>
          <a:p>
            <a:fld id="{1DEBBDC7-4A1B-43E6-8DA6-58148E08E8A6}" type="slidenum">
              <a:rPr lang="en-AU" smtClean="0"/>
              <a:pPr/>
              <a:t>11</a:t>
            </a:fld>
            <a:endParaRPr lang="en-AU" dirty="0"/>
          </a:p>
        </p:txBody>
      </p:sp>
      <p:sp>
        <p:nvSpPr>
          <p:cNvPr id="7" name="Content Placeholder 6"/>
          <p:cNvSpPr>
            <a:spLocks noGrp="1"/>
          </p:cNvSpPr>
          <p:nvPr>
            <p:ph sz="quarter" idx="21"/>
          </p:nvPr>
        </p:nvSpPr>
        <p:spPr>
          <a:xfrm>
            <a:off x="8034292" y="1331890"/>
            <a:ext cx="3197993" cy="4689398"/>
          </a:xfrm>
        </p:spPr>
        <p:txBody>
          <a:bodyPr/>
          <a:lstStyle/>
          <a:p>
            <a:pPr>
              <a:buFont typeface="Wingdings" panose="05000000000000000000" pitchFamily="2" charset="2"/>
              <a:buChar char="v"/>
            </a:pPr>
            <a:r>
              <a:rPr lang="en-AU" sz="2000" dirty="0"/>
              <a:t>Development of sub groups</a:t>
            </a:r>
          </a:p>
          <a:p>
            <a:pPr>
              <a:buFont typeface="Wingdings" panose="05000000000000000000" pitchFamily="2" charset="2"/>
              <a:buChar char="v"/>
            </a:pPr>
            <a:endParaRPr lang="en-AU" sz="1000" dirty="0"/>
          </a:p>
          <a:p>
            <a:pPr>
              <a:buFont typeface="Wingdings" panose="05000000000000000000" pitchFamily="2" charset="2"/>
              <a:buChar char="v"/>
            </a:pPr>
            <a:r>
              <a:rPr lang="en-AU" sz="2000" dirty="0"/>
              <a:t>Development of advocacy role</a:t>
            </a:r>
          </a:p>
          <a:p>
            <a:pPr>
              <a:buFont typeface="Wingdings" panose="05000000000000000000" pitchFamily="2" charset="2"/>
              <a:buChar char="v"/>
            </a:pPr>
            <a:endParaRPr lang="en-AU" sz="1000" dirty="0"/>
          </a:p>
          <a:p>
            <a:pPr>
              <a:buFont typeface="Wingdings" panose="05000000000000000000" pitchFamily="2" charset="2"/>
              <a:buChar char="v"/>
            </a:pPr>
            <a:r>
              <a:rPr lang="en-AU" sz="2000" dirty="0"/>
              <a:t>Greater attention to strategic development at the Cradle Coast campus and the broader region</a:t>
            </a:r>
          </a:p>
          <a:p>
            <a:pPr>
              <a:buFont typeface="Wingdings" panose="05000000000000000000" pitchFamily="2" charset="2"/>
              <a:buChar char="v"/>
            </a:pPr>
            <a:endParaRPr lang="en-AU" sz="1000" dirty="0"/>
          </a:p>
          <a:p>
            <a:pPr>
              <a:buFont typeface="Wingdings" panose="05000000000000000000" pitchFamily="2" charset="2"/>
              <a:buChar char="v"/>
            </a:pPr>
            <a:r>
              <a:rPr lang="en-AU" sz="2000" dirty="0"/>
              <a:t>Application for funding to support the CCACoP</a:t>
            </a:r>
          </a:p>
          <a:p>
            <a:endParaRPr lang="en-AU" dirty="0"/>
          </a:p>
        </p:txBody>
      </p:sp>
      <p:sp>
        <p:nvSpPr>
          <p:cNvPr id="9" name="Footer Placeholder 2"/>
          <p:cNvSpPr>
            <a:spLocks noGrp="1"/>
          </p:cNvSpPr>
          <p:nvPr>
            <p:ph type="ftr" sz="quarter" idx="15"/>
          </p:nvPr>
        </p:nvSpPr>
        <p:spPr/>
        <p:txBody>
          <a:bodyPr/>
          <a:lstStyle/>
          <a:p>
            <a:r>
              <a:rPr lang="en-AU" dirty="0" smtClean="0"/>
              <a:t>Cradle Coast Academic Community of Practice</a:t>
            </a:r>
            <a:endParaRPr lang="en-AU" dirty="0"/>
          </a:p>
        </p:txBody>
      </p:sp>
    </p:spTree>
    <p:extLst>
      <p:ext uri="{BB962C8B-B14F-4D97-AF65-F5344CB8AC3E}">
        <p14:creationId xmlns:p14="http://schemas.microsoft.com/office/powerpoint/2010/main" val="3439604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91" y="152485"/>
            <a:ext cx="7704000" cy="720000"/>
          </a:xfrm>
        </p:spPr>
        <p:txBody>
          <a:bodyPr anchor="ctr"/>
          <a:lstStyle/>
          <a:p>
            <a:r>
              <a:rPr lang="en-AU" sz="2800" dirty="0"/>
              <a:t>Reference List</a:t>
            </a:r>
          </a:p>
        </p:txBody>
      </p:sp>
      <p:sp>
        <p:nvSpPr>
          <p:cNvPr id="3" name="Footer Placeholder 2"/>
          <p:cNvSpPr>
            <a:spLocks noGrp="1"/>
          </p:cNvSpPr>
          <p:nvPr>
            <p:ph type="ftr" sz="quarter" idx="11"/>
          </p:nvPr>
        </p:nvSpPr>
        <p:spPr/>
        <p:txBody>
          <a:bodyPr/>
          <a:lstStyle/>
          <a:p>
            <a:r>
              <a:rPr lang="en-GB" dirty="0" smtClean="0"/>
              <a:t>Cradle Coast Academic Community of Practice</a:t>
            </a:r>
            <a:endParaRPr lang="en-AU"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12</a:t>
            </a:fld>
            <a:endParaRPr lang="en-AU" dirty="0"/>
          </a:p>
        </p:txBody>
      </p:sp>
      <p:sp>
        <p:nvSpPr>
          <p:cNvPr id="5" name="Rectangle 4"/>
          <p:cNvSpPr/>
          <p:nvPr/>
        </p:nvSpPr>
        <p:spPr>
          <a:xfrm>
            <a:off x="2257691" y="872485"/>
            <a:ext cx="7920432" cy="5167568"/>
          </a:xfrm>
          <a:prstGeom prst="rect">
            <a:avLst/>
          </a:prstGeom>
        </p:spPr>
        <p:txBody>
          <a:bodyPr wrap="square">
            <a:spAutoFit/>
          </a:bodyPr>
          <a:lstStyle/>
          <a:p>
            <a:pPr>
              <a:lnSpc>
                <a:spcPct val="115000"/>
              </a:lnSpc>
              <a:spcAft>
                <a:spcPts val="800"/>
              </a:spcAft>
            </a:pPr>
            <a:r>
              <a:rPr lang="en-AU" sz="2400" dirty="0">
                <a:latin typeface="Calibri" panose="020F0502020204030204" pitchFamily="34" charset="0"/>
                <a:ea typeface="SimSun" panose="02010600030101010101" pitchFamily="2" charset="-122"/>
                <a:cs typeface="Arial" panose="020B0604020202020204" pitchFamily="34" charset="0"/>
              </a:rPr>
              <a:t>Eversole, R. 2016. </a:t>
            </a:r>
            <a:r>
              <a:rPr lang="en-AU" sz="2400" i="1" dirty="0">
                <a:latin typeface="Calibri" panose="020F0502020204030204" pitchFamily="34" charset="0"/>
                <a:ea typeface="SimSun" panose="02010600030101010101" pitchFamily="2" charset="-122"/>
                <a:cs typeface="Arial" panose="020B0604020202020204" pitchFamily="34" charset="0"/>
              </a:rPr>
              <a:t>Regional development in Australia: being regional.</a:t>
            </a:r>
            <a:r>
              <a:rPr lang="en-AU" sz="2400" dirty="0">
                <a:latin typeface="Calibri" panose="020F0502020204030204" pitchFamily="34" charset="0"/>
                <a:ea typeface="SimSun" panose="02010600030101010101" pitchFamily="2" charset="-122"/>
                <a:cs typeface="Arial" panose="020B0604020202020204" pitchFamily="34" charset="0"/>
              </a:rPr>
              <a:t> Abingdon, Oxon New York, NY Routledge</a:t>
            </a:r>
          </a:p>
          <a:p>
            <a:pPr>
              <a:lnSpc>
                <a:spcPct val="115000"/>
              </a:lnSpc>
              <a:spcAft>
                <a:spcPts val="800"/>
              </a:spcAft>
            </a:pPr>
            <a:endParaRPr lang="en-AU"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800"/>
              </a:spcAft>
            </a:pPr>
            <a:r>
              <a:rPr lang="en-AU" sz="2400" dirty="0">
                <a:latin typeface="Calibri" panose="020F0502020204030204" pitchFamily="34" charset="0"/>
                <a:ea typeface="SimSun" panose="02010600030101010101" pitchFamily="2" charset="-122"/>
                <a:cs typeface="Arial" panose="020B0604020202020204" pitchFamily="34" charset="0"/>
              </a:rPr>
              <a:t>Wenger, E. 1998. </a:t>
            </a:r>
            <a:r>
              <a:rPr lang="en-AU" sz="2400" i="1" dirty="0">
                <a:latin typeface="Calibri" panose="020F0502020204030204" pitchFamily="34" charset="0"/>
                <a:ea typeface="SimSun" panose="02010600030101010101" pitchFamily="2" charset="-122"/>
                <a:cs typeface="Arial" panose="020B0604020202020204" pitchFamily="34" charset="0"/>
              </a:rPr>
              <a:t>Communities of practice: learning, meaning and identity</a:t>
            </a:r>
            <a:r>
              <a:rPr lang="en-AU" sz="2400" dirty="0">
                <a:latin typeface="Calibri" panose="020F0502020204030204" pitchFamily="34" charset="0"/>
                <a:ea typeface="SimSun" panose="02010600030101010101" pitchFamily="2" charset="-122"/>
                <a:cs typeface="Arial" panose="020B0604020202020204" pitchFamily="34" charset="0"/>
              </a:rPr>
              <a:t>. Cambridge: Cambridge University Press</a:t>
            </a:r>
          </a:p>
          <a:p>
            <a:pPr>
              <a:lnSpc>
                <a:spcPct val="115000"/>
              </a:lnSpc>
              <a:spcAft>
                <a:spcPts val="800"/>
              </a:spcAft>
            </a:pPr>
            <a:endParaRPr lang="en-AU"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800"/>
              </a:spcAft>
            </a:pPr>
            <a:r>
              <a:rPr lang="en-AU" sz="2400" dirty="0">
                <a:latin typeface="Calibri" panose="020F0502020204030204" pitchFamily="34" charset="0"/>
                <a:ea typeface="SimSun" panose="02010600030101010101" pitchFamily="2" charset="-122"/>
                <a:cs typeface="Arial" panose="020B0604020202020204" pitchFamily="34" charset="0"/>
              </a:rPr>
              <a:t>Wenger- </a:t>
            </a:r>
            <a:r>
              <a:rPr lang="en-AU" sz="2400" dirty="0" err="1">
                <a:latin typeface="Calibri" panose="020F0502020204030204" pitchFamily="34" charset="0"/>
                <a:ea typeface="SimSun" panose="02010600030101010101" pitchFamily="2" charset="-122"/>
                <a:cs typeface="Arial" panose="020B0604020202020204" pitchFamily="34" charset="0"/>
              </a:rPr>
              <a:t>Trayner</a:t>
            </a:r>
            <a:r>
              <a:rPr lang="en-AU" sz="2400" dirty="0">
                <a:latin typeface="Calibri" panose="020F0502020204030204" pitchFamily="34" charset="0"/>
                <a:ea typeface="SimSun" panose="02010600030101010101" pitchFamily="2" charset="-122"/>
                <a:cs typeface="Arial" panose="020B0604020202020204" pitchFamily="34" charset="0"/>
              </a:rPr>
              <a:t>, E. and Wenger- </a:t>
            </a:r>
            <a:r>
              <a:rPr lang="en-AU" sz="2400" dirty="0" err="1">
                <a:latin typeface="Calibri" panose="020F0502020204030204" pitchFamily="34" charset="0"/>
                <a:ea typeface="SimSun" panose="02010600030101010101" pitchFamily="2" charset="-122"/>
                <a:cs typeface="Arial" panose="020B0604020202020204" pitchFamily="34" charset="0"/>
              </a:rPr>
              <a:t>Trayner</a:t>
            </a:r>
            <a:r>
              <a:rPr lang="en-AU" sz="2400" dirty="0">
                <a:latin typeface="Calibri" panose="020F0502020204030204" pitchFamily="34" charset="0"/>
                <a:ea typeface="SimSun" panose="02010600030101010101" pitchFamily="2" charset="-122"/>
                <a:cs typeface="Arial" panose="020B0604020202020204" pitchFamily="34" charset="0"/>
              </a:rPr>
              <a:t>, B. 2016. </a:t>
            </a:r>
            <a:r>
              <a:rPr lang="en-AU" sz="2400" i="1" dirty="0">
                <a:latin typeface="Calibri" panose="020F0502020204030204" pitchFamily="34" charset="0"/>
                <a:ea typeface="SimSun" panose="02010600030101010101" pitchFamily="2" charset="-122"/>
                <a:cs typeface="Arial" panose="020B0604020202020204" pitchFamily="34" charset="0"/>
              </a:rPr>
              <a:t>Introduction to communities of practice: A brief overview of the concept and its uses</a:t>
            </a:r>
            <a:r>
              <a:rPr lang="en-AU" sz="2400" dirty="0">
                <a:latin typeface="Calibri" panose="020F0502020204030204" pitchFamily="34" charset="0"/>
                <a:ea typeface="SimSun" panose="02010600030101010101" pitchFamily="2" charset="-122"/>
                <a:cs typeface="Arial" panose="020B0604020202020204" pitchFamily="34" charset="0"/>
              </a:rPr>
              <a:t>. </a:t>
            </a:r>
          </a:p>
          <a:p>
            <a:pPr>
              <a:lnSpc>
                <a:spcPct val="115000"/>
              </a:lnSpc>
              <a:spcAft>
                <a:spcPts val="800"/>
              </a:spcAft>
            </a:pPr>
            <a:endParaRPr lang="en-AU"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800"/>
              </a:spcAft>
            </a:pPr>
            <a:r>
              <a:rPr lang="en-AU" sz="2400" u="sng" dirty="0">
                <a:solidFill>
                  <a:srgbClr val="0563C1"/>
                </a:solidFill>
                <a:latin typeface="Calibri" panose="020F0502020204030204" pitchFamily="34" charset="0"/>
                <a:ea typeface="SimSun" panose="02010600030101010101" pitchFamily="2" charset="-122"/>
                <a:cs typeface="Arial" panose="020B0604020202020204" pitchFamily="34" charset="0"/>
                <a:hlinkClick r:id="rId2"/>
              </a:rPr>
              <a:t>http://wenger-trayner.com/introduction-to-communities-of-practice/</a:t>
            </a:r>
            <a:r>
              <a:rPr lang="en-AU" sz="2400" dirty="0">
                <a:latin typeface="Calibri" panose="020F0502020204030204" pitchFamily="34" charset="0"/>
                <a:ea typeface="SimSun" panose="02010600030101010101" pitchFamily="2" charset="-122"/>
                <a:cs typeface="Arial" panose="020B0604020202020204" pitchFamily="34" charset="0"/>
              </a:rPr>
              <a:t>. Accessed 1 November 2016</a:t>
            </a:r>
          </a:p>
        </p:txBody>
      </p:sp>
    </p:spTree>
    <p:extLst>
      <p:ext uri="{BB962C8B-B14F-4D97-AF65-F5344CB8AC3E}">
        <p14:creationId xmlns:p14="http://schemas.microsoft.com/office/powerpoint/2010/main" val="2361234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992" y="300624"/>
            <a:ext cx="7704000" cy="720000"/>
          </a:xfrm>
        </p:spPr>
        <p:txBody>
          <a:bodyPr anchor="ctr"/>
          <a:lstStyle/>
          <a:p>
            <a:r>
              <a:rPr lang="en-AU" sz="2800" dirty="0"/>
              <a:t>Our Journey </a:t>
            </a:r>
          </a:p>
        </p:txBody>
      </p:sp>
      <p:sp>
        <p:nvSpPr>
          <p:cNvPr id="3" name="Footer Placeholder 2"/>
          <p:cNvSpPr>
            <a:spLocks noGrp="1"/>
          </p:cNvSpPr>
          <p:nvPr>
            <p:ph type="ftr" sz="quarter" idx="11"/>
          </p:nvPr>
        </p:nvSpPr>
        <p:spPr/>
        <p:txBody>
          <a:bodyPr/>
          <a:lstStyle/>
          <a:p>
            <a:r>
              <a:rPr lang="en-AU" dirty="0" smtClean="0"/>
              <a:t>Cradle coast academic community of practice</a:t>
            </a:r>
            <a:endParaRPr lang="en-AU"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2</a:t>
            </a:fld>
            <a:endParaRPr lang="en-AU" dirty="0"/>
          </a:p>
        </p:txBody>
      </p:sp>
      <p:sp>
        <p:nvSpPr>
          <p:cNvPr id="5" name="Rectangle 4"/>
          <p:cNvSpPr/>
          <p:nvPr/>
        </p:nvSpPr>
        <p:spPr>
          <a:xfrm>
            <a:off x="2171992" y="1096371"/>
            <a:ext cx="8130480" cy="4056495"/>
          </a:xfrm>
          <a:prstGeom prst="rect">
            <a:avLst/>
          </a:prstGeom>
          <a:ln/>
          <a:scene3d>
            <a:camera prst="isometricOffAxis1Righ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15000"/>
              </a:lnSpc>
              <a:spcAft>
                <a:spcPts val="800"/>
              </a:spcAft>
            </a:pPr>
            <a:r>
              <a:rPr lang="en-AU" sz="3200" i="1" dirty="0">
                <a:latin typeface="Arial" panose="020B0604020202020204" pitchFamily="34" charset="0"/>
                <a:ea typeface="SimSun" panose="02010600030101010101" pitchFamily="2" charset="-122"/>
                <a:cs typeface="Arial" panose="020B0604020202020204" pitchFamily="34" charset="0"/>
              </a:rPr>
              <a:t>We would like to share our journey from PLC to CoP, highlighting how we have built relationships and intellectual bridges to strengthen individual and campus aspirations </a:t>
            </a:r>
            <a:r>
              <a:rPr lang="en-AU" sz="3200" i="1" dirty="0"/>
              <a:t>as we strive to continue to maintain excellence in teaching as a united group at the Cradle Coast campus. </a:t>
            </a:r>
            <a:endParaRPr lang="en-AU" sz="3200" i="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090544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316" y="157389"/>
            <a:ext cx="8064896" cy="541066"/>
          </a:xfrm>
        </p:spPr>
        <p:txBody>
          <a:bodyPr anchor="ctr"/>
          <a:lstStyle/>
          <a:p>
            <a:r>
              <a:rPr lang="en-AU" sz="2800" dirty="0"/>
              <a:t>What came first?</a:t>
            </a:r>
          </a:p>
        </p:txBody>
      </p:sp>
      <p:sp>
        <p:nvSpPr>
          <p:cNvPr id="4" name="Slide Number Placeholder 3"/>
          <p:cNvSpPr>
            <a:spLocks noGrp="1"/>
          </p:cNvSpPr>
          <p:nvPr>
            <p:ph type="sldNum" sz="quarter" idx="12"/>
          </p:nvPr>
        </p:nvSpPr>
        <p:spPr/>
        <p:txBody>
          <a:bodyPr/>
          <a:lstStyle/>
          <a:p>
            <a:fld id="{1DEBBDC7-4A1B-43E6-8DA6-58148E08E8A6}" type="slidenum">
              <a:rPr lang="en-AU" smtClean="0"/>
              <a:pPr/>
              <a:t>3</a:t>
            </a:fld>
            <a:endParaRPr lang="en-AU" dirty="0"/>
          </a:p>
        </p:txBody>
      </p:sp>
      <p:grpSp>
        <p:nvGrpSpPr>
          <p:cNvPr id="6" name="Group 5"/>
          <p:cNvGrpSpPr/>
          <p:nvPr/>
        </p:nvGrpSpPr>
        <p:grpSpPr>
          <a:xfrm>
            <a:off x="2063552" y="698458"/>
            <a:ext cx="8236222" cy="4689851"/>
            <a:chOff x="367778" y="608029"/>
            <a:chExt cx="8236222" cy="4689851"/>
          </a:xfrm>
        </p:grpSpPr>
        <p:grpSp>
          <p:nvGrpSpPr>
            <p:cNvPr id="33" name="Group 32"/>
            <p:cNvGrpSpPr/>
            <p:nvPr/>
          </p:nvGrpSpPr>
          <p:grpSpPr>
            <a:xfrm>
              <a:off x="1209525" y="1553464"/>
              <a:ext cx="6552728" cy="3744416"/>
              <a:chOff x="1853520" y="1685309"/>
              <a:chExt cx="5639798" cy="3178595"/>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520" y="1685309"/>
                <a:ext cx="1645311" cy="164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520" y="3280328"/>
                <a:ext cx="1424002" cy="158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descr="E:\Admin\PLC\IMG_197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1700808"/>
                <a:ext cx="4217462" cy="316309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ontent Placeholder 31"/>
            <p:cNvSpPr txBox="1">
              <a:spLocks/>
            </p:cNvSpPr>
            <p:nvPr/>
          </p:nvSpPr>
          <p:spPr>
            <a:xfrm>
              <a:off x="367778" y="608029"/>
              <a:ext cx="8236222" cy="516716"/>
            </a:xfrm>
            <a:prstGeom prst="rect">
              <a:avLst/>
            </a:prstGeom>
            <a:gradFill flip="none" rotWithShape="1">
              <a:gsLst>
                <a:gs pos="0">
                  <a:schemeClr val="accent5">
                    <a:lumMod val="0"/>
                    <a:lumOff val="100000"/>
                  </a:schemeClr>
                </a:gs>
                <a:gs pos="2000">
                  <a:schemeClr val="accent5">
                    <a:lumMod val="0"/>
                    <a:lumOff val="100000"/>
                  </a:schemeClr>
                </a:gs>
                <a:gs pos="100000">
                  <a:schemeClr val="accent5">
                    <a:lumMod val="100000"/>
                  </a:schemeClr>
                </a:gs>
              </a:gsLst>
              <a:path path="circle">
                <a:fillToRect l="50000" t="-80000" r="50000" b="180000"/>
              </a:path>
              <a:tileRect/>
            </a:gradFill>
          </p:spPr>
          <p:txBody>
            <a:bodyPr vert="horz" lIns="0" tIns="0" rIns="0" bIns="0" rtlCol="0" anchor="ctr">
              <a:noAutofit/>
            </a:bodyPr>
            <a:lstStyle>
              <a:lvl1pPr marL="265113" indent="-265113"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538163" indent="-27305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2pPr>
              <a:lvl3pPr marL="803275" indent="-265113"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3pPr>
              <a:lvl4pPr marL="1076325" indent="-27305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4pPr>
              <a:lvl5pPr marL="1341438" indent="-265113"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400" b="1" dirty="0"/>
                <a:t>The Peer Learning Circle (PLC)</a:t>
              </a:r>
            </a:p>
          </p:txBody>
        </p:sp>
      </p:grpSp>
      <p:sp>
        <p:nvSpPr>
          <p:cNvPr id="15" name="Footer Placeholder 2"/>
          <p:cNvSpPr>
            <a:spLocks noGrp="1"/>
          </p:cNvSpPr>
          <p:nvPr>
            <p:ph type="ftr" sz="quarter" idx="11"/>
          </p:nvPr>
        </p:nvSpPr>
        <p:spPr/>
        <p:txBody>
          <a:bodyPr/>
          <a:lstStyle/>
          <a:p>
            <a:r>
              <a:rPr lang="en-AU" dirty="0" smtClean="0"/>
              <a:t>Cradle Coast Academic Community of Practice</a:t>
            </a:r>
            <a:endParaRPr lang="en-AU" dirty="0"/>
          </a:p>
        </p:txBody>
      </p:sp>
    </p:spTree>
    <p:extLst>
      <p:ext uri="{BB962C8B-B14F-4D97-AF65-F5344CB8AC3E}">
        <p14:creationId xmlns:p14="http://schemas.microsoft.com/office/powerpoint/2010/main" val="304806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424002" y="332656"/>
            <a:ext cx="7920473" cy="1080120"/>
          </a:xfrm>
        </p:spPr>
        <p:txBody>
          <a:bodyPr anchor="t"/>
          <a:lstStyle/>
          <a:p>
            <a:r>
              <a:rPr lang="en-US" sz="2800" dirty="0"/>
              <a:t>Personal Reflection: </a:t>
            </a:r>
            <a:br>
              <a:rPr lang="en-US" sz="2800" dirty="0"/>
            </a:br>
            <a:r>
              <a:rPr lang="en-US" sz="2200" i="1" dirty="0"/>
              <a:t>With thanks to Associate Professor Robyn Eversole</a:t>
            </a:r>
            <a:br>
              <a:rPr lang="en-US" sz="2200" i="1" dirty="0"/>
            </a:br>
            <a:r>
              <a:rPr lang="en-US" sz="2200" i="1" dirty="0"/>
              <a:t>(Director: Institute for Regional Development)</a:t>
            </a:r>
            <a:endParaRPr lang="en-AU" sz="2200" i="1" dirty="0">
              <a:solidFill>
                <a:schemeClr val="accent4"/>
              </a:solidFill>
            </a:endParaRPr>
          </a:p>
        </p:txBody>
      </p:sp>
      <p:sp>
        <p:nvSpPr>
          <p:cNvPr id="13" name="Slide Number Placeholder 12"/>
          <p:cNvSpPr>
            <a:spLocks noGrp="1"/>
          </p:cNvSpPr>
          <p:nvPr>
            <p:ph type="sldNum" sz="quarter" idx="16"/>
          </p:nvPr>
        </p:nvSpPr>
        <p:spPr/>
        <p:txBody>
          <a:bodyPr/>
          <a:lstStyle/>
          <a:p>
            <a:fld id="{1DEBBDC7-4A1B-43E6-8DA6-58148E08E8A6}" type="slidenum">
              <a:rPr lang="en-AU" smtClean="0"/>
              <a:pPr/>
              <a:t>4</a:t>
            </a:fld>
            <a:endParaRPr lang="en-AU" dirty="0"/>
          </a:p>
        </p:txBody>
      </p:sp>
      <p:sp>
        <p:nvSpPr>
          <p:cNvPr id="6" name="Footer Placeholder 2"/>
          <p:cNvSpPr>
            <a:spLocks noGrp="1"/>
          </p:cNvSpPr>
          <p:nvPr>
            <p:ph type="ftr" sz="quarter" idx="15"/>
          </p:nvPr>
        </p:nvSpPr>
        <p:spPr/>
        <p:txBody>
          <a:bodyPr/>
          <a:lstStyle/>
          <a:p>
            <a:r>
              <a:rPr lang="en-AU" dirty="0" smtClean="0"/>
              <a:t>Cradle Coast Academic Community of Practice</a:t>
            </a:r>
            <a:endParaRPr lang="en-AU" dirty="0"/>
          </a:p>
        </p:txBody>
      </p:sp>
    </p:spTree>
    <p:extLst>
      <p:ext uri="{BB962C8B-B14F-4D97-AF65-F5344CB8AC3E}">
        <p14:creationId xmlns:p14="http://schemas.microsoft.com/office/powerpoint/2010/main" val="4236991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316" y="157389"/>
            <a:ext cx="8064896" cy="541066"/>
          </a:xfrm>
        </p:spPr>
        <p:txBody>
          <a:bodyPr anchor="ctr"/>
          <a:lstStyle/>
          <a:p>
            <a:r>
              <a:rPr lang="en-AU" sz="2800" dirty="0"/>
              <a:t>The next step was the formation of?</a:t>
            </a:r>
          </a:p>
        </p:txBody>
      </p:sp>
      <p:sp>
        <p:nvSpPr>
          <p:cNvPr id="4" name="Slide Number Placeholder 3"/>
          <p:cNvSpPr>
            <a:spLocks noGrp="1"/>
          </p:cNvSpPr>
          <p:nvPr>
            <p:ph type="sldNum" sz="quarter" idx="12"/>
          </p:nvPr>
        </p:nvSpPr>
        <p:spPr/>
        <p:txBody>
          <a:bodyPr/>
          <a:lstStyle/>
          <a:p>
            <a:fld id="{1DEBBDC7-4A1B-43E6-8DA6-58148E08E8A6}" type="slidenum">
              <a:rPr lang="en-AU" smtClean="0"/>
              <a:pPr/>
              <a:t>5</a:t>
            </a:fld>
            <a:endParaRPr lang="en-AU" dirty="0"/>
          </a:p>
        </p:txBody>
      </p:sp>
      <p:sp>
        <p:nvSpPr>
          <p:cNvPr id="15" name="Footer Placeholder 2"/>
          <p:cNvSpPr>
            <a:spLocks noGrp="1"/>
          </p:cNvSpPr>
          <p:nvPr>
            <p:ph type="ftr" sz="quarter" idx="11"/>
          </p:nvPr>
        </p:nvSpPr>
        <p:spPr/>
        <p:txBody>
          <a:bodyPr/>
          <a:lstStyle/>
          <a:p>
            <a:r>
              <a:rPr lang="en-AU" dirty="0" smtClean="0"/>
              <a:t>Cradle Coast Academic Community of Practice</a:t>
            </a:r>
            <a:endParaRPr lang="en-AU" dirty="0"/>
          </a:p>
        </p:txBody>
      </p:sp>
      <p:grpSp>
        <p:nvGrpSpPr>
          <p:cNvPr id="11" name="Group 10"/>
          <p:cNvGrpSpPr/>
          <p:nvPr/>
        </p:nvGrpSpPr>
        <p:grpSpPr>
          <a:xfrm>
            <a:off x="1991544" y="620688"/>
            <a:ext cx="8236222" cy="5343148"/>
            <a:chOff x="539552" y="517937"/>
            <a:chExt cx="8236222" cy="5343148"/>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49594" y="1865454"/>
              <a:ext cx="4412764" cy="3578498"/>
            </a:xfrm>
            <a:prstGeom prst="rect">
              <a:avLst/>
            </a:prstGeom>
          </p:spPr>
        </p:pic>
        <p:sp>
          <p:nvSpPr>
            <p:cNvPr id="14" name="Content Placeholder 31"/>
            <p:cNvSpPr txBox="1">
              <a:spLocks/>
            </p:cNvSpPr>
            <p:nvPr/>
          </p:nvSpPr>
          <p:spPr>
            <a:xfrm>
              <a:off x="539552" y="517937"/>
              <a:ext cx="8236222" cy="818299"/>
            </a:xfrm>
            <a:prstGeom prst="rect">
              <a:avLst/>
            </a:prstGeom>
            <a:gradFill flip="none" rotWithShape="1">
              <a:gsLst>
                <a:gs pos="0">
                  <a:schemeClr val="accent5">
                    <a:lumMod val="0"/>
                    <a:lumOff val="100000"/>
                  </a:schemeClr>
                </a:gs>
                <a:gs pos="2000">
                  <a:schemeClr val="accent5">
                    <a:lumMod val="0"/>
                    <a:lumOff val="100000"/>
                  </a:schemeClr>
                </a:gs>
                <a:gs pos="100000">
                  <a:schemeClr val="accent5">
                    <a:lumMod val="100000"/>
                  </a:schemeClr>
                </a:gs>
              </a:gsLst>
              <a:path path="circle">
                <a:fillToRect l="50000" t="-80000" r="50000" b="180000"/>
              </a:path>
              <a:tileRect/>
            </a:gradFill>
          </p:spPr>
          <p:txBody>
            <a:bodyPr vert="horz" lIns="0" tIns="0" rIns="0" bIns="0" rtlCol="0">
              <a:noAutofit/>
            </a:bodyPr>
            <a:lstStyle>
              <a:lvl1pPr marL="265113" indent="-265113"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538163" indent="-27305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2pPr>
              <a:lvl3pPr marL="803275" indent="-265113"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3pPr>
              <a:lvl4pPr marL="1076325" indent="-27305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4pPr>
              <a:lvl5pPr marL="1341438" indent="-265113"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AU" sz="2400" b="1" dirty="0"/>
                <a:t>The Cradle Coast Academic Community of Practice (CCACoP)</a:t>
              </a:r>
            </a:p>
          </p:txBody>
        </p:sp>
      </p:grpSp>
    </p:spTree>
    <p:extLst>
      <p:ext uri="{BB962C8B-B14F-4D97-AF65-F5344CB8AC3E}">
        <p14:creationId xmlns:p14="http://schemas.microsoft.com/office/powerpoint/2010/main" val="12709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90"/>
                                          </p:val>
                                        </p:tav>
                                        <p:tav tm="100000">
                                          <p:val>
                                            <p:fltVal val="0"/>
                                          </p:val>
                                        </p:tav>
                                      </p:tavLst>
                                    </p:anim>
                                    <p:animEffect transition="in" filter="fade">
                                      <p:cBhvr>
                                        <p:cTn id="1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EBBDC7-4A1B-43E6-8DA6-58148E08E8A6}" type="slidenum">
              <a:rPr lang="en-AU" smtClean="0"/>
              <a:pPr/>
              <a:t>6</a:t>
            </a:fld>
            <a:endParaRPr lang="en-AU" dirty="0"/>
          </a:p>
        </p:txBody>
      </p:sp>
      <p:sp>
        <p:nvSpPr>
          <p:cNvPr id="17" name="Title 1"/>
          <p:cNvSpPr>
            <a:spLocks noGrp="1"/>
          </p:cNvSpPr>
          <p:nvPr>
            <p:ph type="title"/>
          </p:nvPr>
        </p:nvSpPr>
        <p:spPr>
          <a:xfrm>
            <a:off x="1991547" y="114817"/>
            <a:ext cx="8482249" cy="353269"/>
          </a:xfrm>
        </p:spPr>
        <p:txBody>
          <a:bodyPr/>
          <a:lstStyle/>
          <a:p>
            <a:r>
              <a:rPr lang="en-AU" sz="2800" dirty="0"/>
              <a:t>The Cradle Coast Academic CoP Experience</a:t>
            </a:r>
          </a:p>
        </p:txBody>
      </p:sp>
      <p:sp>
        <p:nvSpPr>
          <p:cNvPr id="19" name="Footer Placeholder 2"/>
          <p:cNvSpPr>
            <a:spLocks noGrp="1"/>
          </p:cNvSpPr>
          <p:nvPr>
            <p:ph type="ftr" sz="quarter" idx="11"/>
          </p:nvPr>
        </p:nvSpPr>
        <p:spPr/>
        <p:txBody>
          <a:bodyPr/>
          <a:lstStyle/>
          <a:p>
            <a:r>
              <a:rPr lang="en-AU" dirty="0" smtClean="0"/>
              <a:t>Cradle Coast Academic Community of Practice</a:t>
            </a:r>
            <a:endParaRPr lang="en-AU" dirty="0"/>
          </a:p>
        </p:txBody>
      </p:sp>
      <p:grpSp>
        <p:nvGrpSpPr>
          <p:cNvPr id="34" name="Group 33"/>
          <p:cNvGrpSpPr/>
          <p:nvPr/>
        </p:nvGrpSpPr>
        <p:grpSpPr>
          <a:xfrm>
            <a:off x="1630062" y="465777"/>
            <a:ext cx="2920589" cy="5341759"/>
            <a:chOff x="180641" y="484434"/>
            <a:chExt cx="2855419" cy="5479310"/>
          </a:xfrm>
        </p:grpSpPr>
        <p:sp>
          <p:nvSpPr>
            <p:cNvPr id="8" name="Freeform 7"/>
            <p:cNvSpPr/>
            <p:nvPr/>
          </p:nvSpPr>
          <p:spPr>
            <a:xfrm>
              <a:off x="180641" y="484434"/>
              <a:ext cx="2855419" cy="5479310"/>
            </a:xfrm>
            <a:custGeom>
              <a:avLst/>
              <a:gdLst>
                <a:gd name="connsiteX0" fmla="*/ 0 w 2822657"/>
                <a:gd name="connsiteY0" fmla="*/ 282266 h 5184575"/>
                <a:gd name="connsiteX1" fmla="*/ 282266 w 2822657"/>
                <a:gd name="connsiteY1" fmla="*/ 0 h 5184575"/>
                <a:gd name="connsiteX2" fmla="*/ 2540391 w 2822657"/>
                <a:gd name="connsiteY2" fmla="*/ 0 h 5184575"/>
                <a:gd name="connsiteX3" fmla="*/ 2822657 w 2822657"/>
                <a:gd name="connsiteY3" fmla="*/ 282266 h 5184575"/>
                <a:gd name="connsiteX4" fmla="*/ 2822657 w 2822657"/>
                <a:gd name="connsiteY4" fmla="*/ 4902309 h 5184575"/>
                <a:gd name="connsiteX5" fmla="*/ 2540391 w 2822657"/>
                <a:gd name="connsiteY5" fmla="*/ 5184575 h 5184575"/>
                <a:gd name="connsiteX6" fmla="*/ 282266 w 2822657"/>
                <a:gd name="connsiteY6" fmla="*/ 5184575 h 5184575"/>
                <a:gd name="connsiteX7" fmla="*/ 0 w 2822657"/>
                <a:gd name="connsiteY7" fmla="*/ 4902309 h 5184575"/>
                <a:gd name="connsiteX8" fmla="*/ 0 w 2822657"/>
                <a:gd name="connsiteY8" fmla="*/ 282266 h 518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657" h="5184575">
                  <a:moveTo>
                    <a:pt x="0" y="282266"/>
                  </a:moveTo>
                  <a:cubicBezTo>
                    <a:pt x="0" y="126375"/>
                    <a:pt x="126375" y="0"/>
                    <a:pt x="282266" y="0"/>
                  </a:cubicBezTo>
                  <a:lnTo>
                    <a:pt x="2540391" y="0"/>
                  </a:lnTo>
                  <a:cubicBezTo>
                    <a:pt x="2696282" y="0"/>
                    <a:pt x="2822657" y="126375"/>
                    <a:pt x="2822657" y="282266"/>
                  </a:cubicBezTo>
                  <a:lnTo>
                    <a:pt x="2822657" y="4902309"/>
                  </a:lnTo>
                  <a:cubicBezTo>
                    <a:pt x="2822657" y="5058200"/>
                    <a:pt x="2696282" y="5184575"/>
                    <a:pt x="2540391" y="5184575"/>
                  </a:cubicBezTo>
                  <a:lnTo>
                    <a:pt x="282266" y="5184575"/>
                  </a:lnTo>
                  <a:cubicBezTo>
                    <a:pt x="126375" y="5184575"/>
                    <a:pt x="0" y="5058200"/>
                    <a:pt x="0" y="4902309"/>
                  </a:cubicBezTo>
                  <a:lnTo>
                    <a:pt x="0" y="282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108000" rIns="99568" bIns="1620000" numCol="1" spcCol="1270" anchor="t" anchorCtr="1">
              <a:noAutofit/>
            </a:bodyPr>
            <a:lstStyle/>
            <a:p>
              <a:pPr defTabSz="755650">
                <a:spcBef>
                  <a:spcPct val="0"/>
                </a:spcBef>
                <a:spcAft>
                  <a:spcPct val="35000"/>
                </a:spcAft>
              </a:pPr>
              <a:r>
                <a:rPr lang="en-AU" sz="2000" b="1" dirty="0"/>
                <a:t>Objectives </a:t>
              </a:r>
            </a:p>
            <a:p>
              <a:pPr defTabSz="755650">
                <a:spcBef>
                  <a:spcPct val="0"/>
                </a:spcBef>
                <a:spcAft>
                  <a:spcPct val="35000"/>
                </a:spcAft>
              </a:pPr>
              <a:endParaRPr lang="en-AU" sz="2000" b="1" dirty="0"/>
            </a:p>
            <a:p>
              <a:pPr defTabSz="755650">
                <a:spcBef>
                  <a:spcPct val="0"/>
                </a:spcBef>
                <a:spcAft>
                  <a:spcPct val="35000"/>
                </a:spcAft>
              </a:pPr>
              <a:endParaRPr lang="en-AU" sz="2000" b="1" dirty="0"/>
            </a:p>
            <a:p>
              <a:pPr defTabSz="755650">
                <a:spcBef>
                  <a:spcPct val="0"/>
                </a:spcBef>
                <a:spcAft>
                  <a:spcPct val="35000"/>
                </a:spcAft>
              </a:pPr>
              <a:endParaRPr lang="en-AU" sz="2000" b="1" dirty="0"/>
            </a:p>
            <a:p>
              <a:pPr marL="114300" lvl="1" indent="-114300" defTabSz="622300">
                <a:spcBef>
                  <a:spcPct val="0"/>
                </a:spcBef>
                <a:spcAft>
                  <a:spcPct val="15000"/>
                </a:spcAft>
                <a:buChar char="••"/>
              </a:pPr>
              <a:r>
                <a:rPr lang="en-AU" sz="1600" dirty="0"/>
                <a:t>An inclusive and dynamic environment which embraces change and flexibility</a:t>
              </a:r>
            </a:p>
            <a:p>
              <a:pPr marL="114300" lvl="1" indent="-114300" defTabSz="622300">
                <a:spcBef>
                  <a:spcPct val="0"/>
                </a:spcBef>
                <a:spcAft>
                  <a:spcPct val="15000"/>
                </a:spcAft>
                <a:buChar char="••"/>
              </a:pPr>
              <a:endParaRPr lang="en-AU" sz="1600" dirty="0"/>
            </a:p>
            <a:p>
              <a:pPr marL="114300" lvl="1" indent="-114300" defTabSz="622300">
                <a:spcBef>
                  <a:spcPct val="0"/>
                </a:spcBef>
                <a:spcAft>
                  <a:spcPct val="15000"/>
                </a:spcAft>
                <a:buChar char="••"/>
              </a:pPr>
              <a:r>
                <a:rPr lang="en-AU" sz="1600" dirty="0"/>
                <a:t>Mutual learning and information-sharing</a:t>
              </a:r>
            </a:p>
            <a:p>
              <a:pPr marL="114300" lvl="1" indent="-114300" defTabSz="622300">
                <a:spcBef>
                  <a:spcPct val="0"/>
                </a:spcBef>
                <a:spcAft>
                  <a:spcPct val="15000"/>
                </a:spcAft>
                <a:buChar char="••"/>
              </a:pPr>
              <a:endParaRPr lang="en-AU" sz="1600" dirty="0"/>
            </a:p>
            <a:p>
              <a:pPr marL="114300" lvl="1" indent="-114300" defTabSz="622300">
                <a:spcBef>
                  <a:spcPct val="0"/>
                </a:spcBef>
                <a:spcAft>
                  <a:spcPct val="15000"/>
                </a:spcAft>
                <a:buChar char="••"/>
              </a:pPr>
              <a:r>
                <a:rPr lang="en-AU" sz="1600" dirty="0"/>
                <a:t>Research development support</a:t>
              </a:r>
            </a:p>
            <a:p>
              <a:pPr marL="114300" lvl="1" indent="-114300" defTabSz="622300">
                <a:spcBef>
                  <a:spcPct val="0"/>
                </a:spcBef>
                <a:spcAft>
                  <a:spcPct val="15000"/>
                </a:spcAft>
                <a:buChar char="••"/>
              </a:pPr>
              <a:endParaRPr lang="en-AU" sz="1600" dirty="0"/>
            </a:p>
            <a:p>
              <a:pPr marL="114300" lvl="1" indent="-114300" defTabSz="622300">
                <a:spcBef>
                  <a:spcPct val="0"/>
                </a:spcBef>
                <a:spcAft>
                  <a:spcPct val="15000"/>
                </a:spcAft>
                <a:buChar char="••"/>
              </a:pPr>
              <a:r>
                <a:rPr lang="en-AU" sz="1600" dirty="0"/>
                <a:t>Teaching development support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16" y="1046429"/>
              <a:ext cx="2338345" cy="1028621"/>
            </a:xfrm>
            <a:prstGeom prst="rect">
              <a:avLst/>
            </a:prstGeom>
          </p:spPr>
        </p:pic>
      </p:grpSp>
      <p:grpSp>
        <p:nvGrpSpPr>
          <p:cNvPr id="32" name="Group 31"/>
          <p:cNvGrpSpPr/>
          <p:nvPr/>
        </p:nvGrpSpPr>
        <p:grpSpPr>
          <a:xfrm>
            <a:off x="7621603" y="453877"/>
            <a:ext cx="2936015" cy="5379903"/>
            <a:chOff x="7876477" y="0"/>
            <a:chExt cx="2877922" cy="5501557"/>
          </a:xfrm>
        </p:grpSpPr>
        <p:grpSp>
          <p:nvGrpSpPr>
            <p:cNvPr id="24" name="Group 23"/>
            <p:cNvGrpSpPr/>
            <p:nvPr/>
          </p:nvGrpSpPr>
          <p:grpSpPr>
            <a:xfrm>
              <a:off x="7876477" y="0"/>
              <a:ext cx="2877922" cy="5501557"/>
              <a:chOff x="9180927" y="462900"/>
              <a:chExt cx="2923206" cy="5675940"/>
            </a:xfrm>
          </p:grpSpPr>
          <p:grpSp>
            <p:nvGrpSpPr>
              <p:cNvPr id="3" name="Group 2"/>
              <p:cNvGrpSpPr/>
              <p:nvPr/>
            </p:nvGrpSpPr>
            <p:grpSpPr>
              <a:xfrm>
                <a:off x="9180927" y="462900"/>
                <a:ext cx="2923206" cy="5675940"/>
                <a:chOff x="6804263" y="650013"/>
                <a:chExt cx="2880321" cy="5479309"/>
              </a:xfrm>
              <a:solidFill>
                <a:schemeClr val="accent1"/>
              </a:solidFill>
            </p:grpSpPr>
            <p:sp>
              <p:nvSpPr>
                <p:cNvPr id="21" name="Freeform 20"/>
                <p:cNvSpPr/>
                <p:nvPr/>
              </p:nvSpPr>
              <p:spPr>
                <a:xfrm>
                  <a:off x="6804263" y="650013"/>
                  <a:ext cx="2880321" cy="5479309"/>
                </a:xfrm>
                <a:custGeom>
                  <a:avLst/>
                  <a:gdLst>
                    <a:gd name="connsiteX0" fmla="*/ 0 w 2822657"/>
                    <a:gd name="connsiteY0" fmla="*/ 282266 h 5184575"/>
                    <a:gd name="connsiteX1" fmla="*/ 282266 w 2822657"/>
                    <a:gd name="connsiteY1" fmla="*/ 0 h 5184575"/>
                    <a:gd name="connsiteX2" fmla="*/ 2540391 w 2822657"/>
                    <a:gd name="connsiteY2" fmla="*/ 0 h 5184575"/>
                    <a:gd name="connsiteX3" fmla="*/ 2822657 w 2822657"/>
                    <a:gd name="connsiteY3" fmla="*/ 282266 h 5184575"/>
                    <a:gd name="connsiteX4" fmla="*/ 2822657 w 2822657"/>
                    <a:gd name="connsiteY4" fmla="*/ 4902309 h 5184575"/>
                    <a:gd name="connsiteX5" fmla="*/ 2540391 w 2822657"/>
                    <a:gd name="connsiteY5" fmla="*/ 5184575 h 5184575"/>
                    <a:gd name="connsiteX6" fmla="*/ 282266 w 2822657"/>
                    <a:gd name="connsiteY6" fmla="*/ 5184575 h 5184575"/>
                    <a:gd name="connsiteX7" fmla="*/ 0 w 2822657"/>
                    <a:gd name="connsiteY7" fmla="*/ 4902309 h 5184575"/>
                    <a:gd name="connsiteX8" fmla="*/ 0 w 2822657"/>
                    <a:gd name="connsiteY8" fmla="*/ 282266 h 518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657" h="5184575">
                      <a:moveTo>
                        <a:pt x="0" y="282266"/>
                      </a:moveTo>
                      <a:cubicBezTo>
                        <a:pt x="0" y="126375"/>
                        <a:pt x="126375" y="0"/>
                        <a:pt x="282266" y="0"/>
                      </a:cubicBezTo>
                      <a:lnTo>
                        <a:pt x="2540391" y="0"/>
                      </a:lnTo>
                      <a:cubicBezTo>
                        <a:pt x="2696282" y="0"/>
                        <a:pt x="2822657" y="126375"/>
                        <a:pt x="2822657" y="282266"/>
                      </a:cubicBezTo>
                      <a:lnTo>
                        <a:pt x="2822657" y="4902309"/>
                      </a:lnTo>
                      <a:cubicBezTo>
                        <a:pt x="2822657" y="5058200"/>
                        <a:pt x="2696282" y="5184575"/>
                        <a:pt x="2540391" y="5184575"/>
                      </a:cubicBezTo>
                      <a:lnTo>
                        <a:pt x="282266" y="5184575"/>
                      </a:lnTo>
                      <a:cubicBezTo>
                        <a:pt x="126375" y="5184575"/>
                        <a:pt x="0" y="5058200"/>
                        <a:pt x="0" y="4902309"/>
                      </a:cubicBezTo>
                      <a:lnTo>
                        <a:pt x="0" y="282266"/>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08000" rIns="113792" bIns="1620000" numCol="1" spcCol="1270" anchor="t" anchorCtr="0">
                  <a:noAutofit/>
                </a:bodyPr>
                <a:lstStyle/>
                <a:p>
                  <a:pPr defTabSz="711200">
                    <a:lnSpc>
                      <a:spcPct val="90000"/>
                    </a:lnSpc>
                    <a:spcBef>
                      <a:spcPct val="0"/>
                    </a:spcBef>
                    <a:spcAft>
                      <a:spcPct val="35000"/>
                    </a:spcAft>
                  </a:pPr>
                  <a:r>
                    <a:rPr lang="en-AU" sz="2000" b="1" dirty="0"/>
                    <a:t>Writers Retreat</a:t>
                  </a:r>
                </a:p>
                <a:p>
                  <a:pPr algn="ctr" defTabSz="711200">
                    <a:lnSpc>
                      <a:spcPct val="90000"/>
                    </a:lnSpc>
                    <a:spcBef>
                      <a:spcPct val="0"/>
                    </a:spcBef>
                    <a:spcAft>
                      <a:spcPct val="35000"/>
                    </a:spcAft>
                  </a:pPr>
                  <a:endParaRPr lang="en-AU" b="1" i="1" dirty="0"/>
                </a:p>
                <a:p>
                  <a:pPr algn="ctr" defTabSz="711200">
                    <a:lnSpc>
                      <a:spcPct val="90000"/>
                    </a:lnSpc>
                    <a:spcBef>
                      <a:spcPct val="0"/>
                    </a:spcBef>
                    <a:spcAft>
                      <a:spcPct val="35000"/>
                    </a:spcAft>
                  </a:pPr>
                  <a:endParaRPr lang="en-AU" b="1" i="1" dirty="0"/>
                </a:p>
                <a:p>
                  <a:pPr algn="ctr" defTabSz="711200">
                    <a:lnSpc>
                      <a:spcPct val="90000"/>
                    </a:lnSpc>
                    <a:spcBef>
                      <a:spcPct val="0"/>
                    </a:spcBef>
                    <a:spcAft>
                      <a:spcPct val="35000"/>
                    </a:spcAft>
                  </a:pPr>
                  <a:endParaRPr lang="en-AU" b="1" i="1" dirty="0"/>
                </a:p>
                <a:p>
                  <a:pPr algn="ctr" defTabSz="711200">
                    <a:lnSpc>
                      <a:spcPct val="90000"/>
                    </a:lnSpc>
                    <a:spcBef>
                      <a:spcPct val="0"/>
                    </a:spcBef>
                    <a:spcAft>
                      <a:spcPct val="35000"/>
                    </a:spcAft>
                  </a:pPr>
                  <a:endParaRPr lang="en-AU" sz="800" b="1" i="1" dirty="0"/>
                </a:p>
                <a:p>
                  <a:pPr algn="ctr" defTabSz="711200">
                    <a:lnSpc>
                      <a:spcPct val="90000"/>
                    </a:lnSpc>
                    <a:spcBef>
                      <a:spcPct val="0"/>
                    </a:spcBef>
                    <a:spcAft>
                      <a:spcPct val="35000"/>
                    </a:spcAft>
                  </a:pPr>
                  <a:endParaRPr lang="en-AU" sz="800" b="1" i="1" dirty="0"/>
                </a:p>
                <a:p>
                  <a:pPr algn="ctr" defTabSz="711200">
                    <a:lnSpc>
                      <a:spcPct val="90000"/>
                    </a:lnSpc>
                    <a:spcBef>
                      <a:spcPct val="0"/>
                    </a:spcBef>
                    <a:spcAft>
                      <a:spcPct val="35000"/>
                    </a:spcAft>
                  </a:pPr>
                  <a:r>
                    <a:rPr lang="en-AU" b="1" i="1" dirty="0"/>
                    <a:t>Book Creation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55103" y="3855436"/>
                  <a:ext cx="2353525" cy="1765144"/>
                </a:xfrm>
                <a:prstGeom prst="rect">
                  <a:avLst/>
                </a:prstGeom>
                <a:grpFill/>
              </p:spPr>
            </p:pic>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369073" y="3215842"/>
                <a:ext cx="1384964" cy="1038723"/>
              </a:xfrm>
              <a:prstGeom prst="rect">
                <a:avLst/>
              </a:prstGeom>
            </p:spPr>
          </p:pic>
        </p:gr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4717" y="541779"/>
              <a:ext cx="2599678" cy="1134846"/>
            </a:xfrm>
            <a:prstGeom prst="rect">
              <a:avLst/>
            </a:prstGeom>
          </p:spPr>
        </p:pic>
      </p:grpSp>
      <p:grpSp>
        <p:nvGrpSpPr>
          <p:cNvPr id="35" name="Group 34"/>
          <p:cNvGrpSpPr/>
          <p:nvPr/>
        </p:nvGrpSpPr>
        <p:grpSpPr>
          <a:xfrm>
            <a:off x="4634711" y="484749"/>
            <a:ext cx="2895080" cy="5379903"/>
            <a:chOff x="3082738" y="572295"/>
            <a:chExt cx="2737636" cy="5472607"/>
          </a:xfrm>
        </p:grpSpPr>
        <p:sp>
          <p:nvSpPr>
            <p:cNvPr id="10" name="Freeform 9"/>
            <p:cNvSpPr/>
            <p:nvPr/>
          </p:nvSpPr>
          <p:spPr>
            <a:xfrm>
              <a:off x="3082738" y="572295"/>
              <a:ext cx="2737636" cy="5472607"/>
            </a:xfrm>
            <a:custGeom>
              <a:avLst/>
              <a:gdLst>
                <a:gd name="connsiteX0" fmla="*/ 0 w 2822657"/>
                <a:gd name="connsiteY0" fmla="*/ 282266 h 5184575"/>
                <a:gd name="connsiteX1" fmla="*/ 282266 w 2822657"/>
                <a:gd name="connsiteY1" fmla="*/ 0 h 5184575"/>
                <a:gd name="connsiteX2" fmla="*/ 2540391 w 2822657"/>
                <a:gd name="connsiteY2" fmla="*/ 0 h 5184575"/>
                <a:gd name="connsiteX3" fmla="*/ 2822657 w 2822657"/>
                <a:gd name="connsiteY3" fmla="*/ 282266 h 5184575"/>
                <a:gd name="connsiteX4" fmla="*/ 2822657 w 2822657"/>
                <a:gd name="connsiteY4" fmla="*/ 4902309 h 5184575"/>
                <a:gd name="connsiteX5" fmla="*/ 2540391 w 2822657"/>
                <a:gd name="connsiteY5" fmla="*/ 5184575 h 5184575"/>
                <a:gd name="connsiteX6" fmla="*/ 282266 w 2822657"/>
                <a:gd name="connsiteY6" fmla="*/ 5184575 h 5184575"/>
                <a:gd name="connsiteX7" fmla="*/ 0 w 2822657"/>
                <a:gd name="connsiteY7" fmla="*/ 4902309 h 5184575"/>
                <a:gd name="connsiteX8" fmla="*/ 0 w 2822657"/>
                <a:gd name="connsiteY8" fmla="*/ 282266 h 518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657" h="5184575">
                  <a:moveTo>
                    <a:pt x="0" y="282266"/>
                  </a:moveTo>
                  <a:cubicBezTo>
                    <a:pt x="0" y="126375"/>
                    <a:pt x="126375" y="0"/>
                    <a:pt x="282266" y="0"/>
                  </a:cubicBezTo>
                  <a:lnTo>
                    <a:pt x="2540391" y="0"/>
                  </a:lnTo>
                  <a:cubicBezTo>
                    <a:pt x="2696282" y="0"/>
                    <a:pt x="2822657" y="126375"/>
                    <a:pt x="2822657" y="282266"/>
                  </a:cubicBezTo>
                  <a:lnTo>
                    <a:pt x="2822657" y="4902309"/>
                  </a:lnTo>
                  <a:cubicBezTo>
                    <a:pt x="2822657" y="5058200"/>
                    <a:pt x="2696282" y="5184575"/>
                    <a:pt x="2540391" y="5184575"/>
                  </a:cubicBezTo>
                  <a:lnTo>
                    <a:pt x="282266" y="5184575"/>
                  </a:lnTo>
                  <a:cubicBezTo>
                    <a:pt x="126375" y="5184575"/>
                    <a:pt x="0" y="5058200"/>
                    <a:pt x="0" y="4902309"/>
                  </a:cubicBezTo>
                  <a:lnTo>
                    <a:pt x="0" y="282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108000" rIns="99568" bIns="1620000" numCol="1" spcCol="1270" anchor="t" anchorCtr="1">
              <a:noAutofit/>
            </a:bodyPr>
            <a:lstStyle/>
            <a:p>
              <a:pPr defTabSz="622300">
                <a:lnSpc>
                  <a:spcPct val="90000"/>
                </a:lnSpc>
                <a:spcBef>
                  <a:spcPct val="0"/>
                </a:spcBef>
                <a:spcAft>
                  <a:spcPct val="35000"/>
                </a:spcAft>
              </a:pPr>
              <a:r>
                <a:rPr lang="en-AU" sz="2000" b="1" dirty="0"/>
                <a:t>Activities </a:t>
              </a:r>
            </a:p>
            <a:p>
              <a:pPr defTabSz="622300">
                <a:lnSpc>
                  <a:spcPct val="90000"/>
                </a:lnSpc>
                <a:spcBef>
                  <a:spcPct val="0"/>
                </a:spcBef>
                <a:spcAft>
                  <a:spcPct val="35000"/>
                </a:spcAft>
              </a:pPr>
              <a:endParaRPr lang="en-AU" sz="2000" b="1" dirty="0"/>
            </a:p>
            <a:p>
              <a:pPr defTabSz="622300">
                <a:lnSpc>
                  <a:spcPct val="90000"/>
                </a:lnSpc>
                <a:spcBef>
                  <a:spcPct val="0"/>
                </a:spcBef>
                <a:spcAft>
                  <a:spcPct val="35000"/>
                </a:spcAft>
              </a:pPr>
              <a:endParaRPr lang="en-AU" sz="2000" b="1" dirty="0"/>
            </a:p>
            <a:p>
              <a:pPr defTabSz="622300">
                <a:lnSpc>
                  <a:spcPct val="90000"/>
                </a:lnSpc>
                <a:spcBef>
                  <a:spcPct val="0"/>
                </a:spcBef>
                <a:spcAft>
                  <a:spcPct val="35000"/>
                </a:spcAft>
              </a:pPr>
              <a:endParaRPr lang="en-AU" sz="2000" b="1" dirty="0"/>
            </a:p>
            <a:p>
              <a:pPr marL="114300" lvl="1" indent="-114300" defTabSz="577850">
                <a:lnSpc>
                  <a:spcPct val="90000"/>
                </a:lnSpc>
                <a:spcBef>
                  <a:spcPct val="0"/>
                </a:spcBef>
                <a:spcAft>
                  <a:spcPct val="15000"/>
                </a:spcAft>
                <a:buChar char="••"/>
              </a:pPr>
              <a:r>
                <a:rPr lang="en-AU" sz="1600" dirty="0"/>
                <a:t>Monthly CoP meetings</a:t>
              </a:r>
            </a:p>
            <a:p>
              <a:pPr marL="114300" lvl="1" indent="-114300" defTabSz="577850">
                <a:lnSpc>
                  <a:spcPct val="90000"/>
                </a:lnSpc>
                <a:spcBef>
                  <a:spcPct val="0"/>
                </a:spcBef>
                <a:spcAft>
                  <a:spcPct val="15000"/>
                </a:spcAft>
                <a:buChar char="••"/>
              </a:pPr>
              <a:r>
                <a:rPr lang="en-AU" sz="1600" dirty="0"/>
                <a:t>Successful application for an $8000 Career Development Grant</a:t>
              </a:r>
            </a:p>
            <a:p>
              <a:pPr marL="114300" lvl="1" indent="-114300" defTabSz="577850">
                <a:lnSpc>
                  <a:spcPct val="90000"/>
                </a:lnSpc>
                <a:spcBef>
                  <a:spcPct val="0"/>
                </a:spcBef>
                <a:spcAft>
                  <a:spcPct val="15000"/>
                </a:spcAft>
                <a:buChar char="••"/>
              </a:pPr>
              <a:r>
                <a:rPr lang="en-AU" sz="1600" dirty="0"/>
                <a:t>Book creation process</a:t>
              </a:r>
            </a:p>
            <a:p>
              <a:pPr marL="114300" lvl="1" indent="-114300" defTabSz="577850">
                <a:lnSpc>
                  <a:spcPct val="90000"/>
                </a:lnSpc>
                <a:spcBef>
                  <a:spcPct val="0"/>
                </a:spcBef>
                <a:spcAft>
                  <a:spcPct val="15000"/>
                </a:spcAft>
                <a:buChar char="••"/>
              </a:pPr>
              <a:r>
                <a:rPr lang="en-AU" sz="1600" dirty="0"/>
                <a:t>Two days writers’ retreat</a:t>
              </a:r>
            </a:p>
            <a:p>
              <a:pPr marL="114300" lvl="1" indent="-114300" defTabSz="577850">
                <a:lnSpc>
                  <a:spcPct val="90000"/>
                </a:lnSpc>
                <a:spcBef>
                  <a:spcPct val="0"/>
                </a:spcBef>
                <a:spcAft>
                  <a:spcPct val="15000"/>
                </a:spcAft>
                <a:buChar char="••"/>
              </a:pPr>
              <a:r>
                <a:rPr lang="en-AU" sz="1600" dirty="0"/>
                <a:t>Weekly writers’ group</a:t>
              </a:r>
            </a:p>
            <a:p>
              <a:pPr marL="114300" lvl="1" indent="-114300" defTabSz="577850">
                <a:lnSpc>
                  <a:spcPct val="90000"/>
                </a:lnSpc>
                <a:spcBef>
                  <a:spcPct val="0"/>
                </a:spcBef>
                <a:spcAft>
                  <a:spcPct val="15000"/>
                </a:spcAft>
                <a:buChar char="••"/>
              </a:pPr>
              <a:r>
                <a:rPr lang="en-AU" sz="1600" dirty="0"/>
                <a:t>Participation in the Regional Researchers’ Network</a:t>
              </a:r>
            </a:p>
            <a:p>
              <a:pPr marL="114300" lvl="1" indent="-114300" defTabSz="577850">
                <a:lnSpc>
                  <a:spcPct val="90000"/>
                </a:lnSpc>
                <a:spcBef>
                  <a:spcPct val="0"/>
                </a:spcBef>
                <a:spcAft>
                  <a:spcPct val="15000"/>
                </a:spcAft>
                <a:buChar char="••"/>
              </a:pPr>
              <a:r>
                <a:rPr lang="en-AU" sz="1600" dirty="0"/>
                <a:t>Engagement with the UTAS theme ‘Data, Knowledge, Decisions’</a:t>
              </a:r>
            </a:p>
            <a:p>
              <a:pPr marL="114300" lvl="1" indent="-114300" defTabSz="577850">
                <a:lnSpc>
                  <a:spcPct val="90000"/>
                </a:lnSpc>
                <a:spcBef>
                  <a:spcPct val="0"/>
                </a:spcBef>
                <a:spcAft>
                  <a:spcPct val="15000"/>
                </a:spcAft>
                <a:buChar char="••"/>
              </a:pPr>
              <a:r>
                <a:rPr lang="en-AU" sz="1600" dirty="0"/>
                <a:t>Barbara Warren workshop</a:t>
              </a:r>
            </a:p>
            <a:p>
              <a:pPr marL="114300" lvl="1" indent="-114300" defTabSz="577850">
                <a:lnSpc>
                  <a:spcPct val="90000"/>
                </a:lnSpc>
                <a:spcBef>
                  <a:spcPct val="0"/>
                </a:spcBef>
                <a:spcAft>
                  <a:spcPct val="15000"/>
                </a:spcAft>
                <a:buChar char="••"/>
              </a:pPr>
              <a:r>
                <a:rPr lang="en-AU" sz="1600" dirty="0"/>
                <a:t>Presentation at Teaching Matters</a:t>
              </a:r>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1234" y="1026213"/>
              <a:ext cx="2089531" cy="1088375"/>
            </a:xfrm>
            <a:prstGeom prst="rect">
              <a:avLst/>
            </a:prstGeom>
          </p:spPr>
        </p:pic>
      </p:grpSp>
      <p:sp>
        <p:nvSpPr>
          <p:cNvPr id="18" name="Left-Right Arrow 17"/>
          <p:cNvSpPr/>
          <p:nvPr/>
        </p:nvSpPr>
        <p:spPr>
          <a:xfrm>
            <a:off x="1864156" y="5881315"/>
            <a:ext cx="8482248" cy="657047"/>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39" name="Group 38"/>
          <p:cNvGrpSpPr/>
          <p:nvPr/>
        </p:nvGrpSpPr>
        <p:grpSpPr>
          <a:xfrm>
            <a:off x="7593472" y="465029"/>
            <a:ext cx="2964384" cy="5399623"/>
            <a:chOff x="9642461" y="510138"/>
            <a:chExt cx="2880321" cy="5479310"/>
          </a:xfrm>
        </p:grpSpPr>
        <p:sp>
          <p:nvSpPr>
            <p:cNvPr id="12" name="Freeform 11"/>
            <p:cNvSpPr/>
            <p:nvPr/>
          </p:nvSpPr>
          <p:spPr>
            <a:xfrm>
              <a:off x="9642461" y="510138"/>
              <a:ext cx="2880321" cy="5479310"/>
            </a:xfrm>
            <a:custGeom>
              <a:avLst/>
              <a:gdLst>
                <a:gd name="connsiteX0" fmla="*/ 0 w 2822657"/>
                <a:gd name="connsiteY0" fmla="*/ 282266 h 5184575"/>
                <a:gd name="connsiteX1" fmla="*/ 282266 w 2822657"/>
                <a:gd name="connsiteY1" fmla="*/ 0 h 5184575"/>
                <a:gd name="connsiteX2" fmla="*/ 2540391 w 2822657"/>
                <a:gd name="connsiteY2" fmla="*/ 0 h 5184575"/>
                <a:gd name="connsiteX3" fmla="*/ 2822657 w 2822657"/>
                <a:gd name="connsiteY3" fmla="*/ 282266 h 5184575"/>
                <a:gd name="connsiteX4" fmla="*/ 2822657 w 2822657"/>
                <a:gd name="connsiteY4" fmla="*/ 4902309 h 5184575"/>
                <a:gd name="connsiteX5" fmla="*/ 2540391 w 2822657"/>
                <a:gd name="connsiteY5" fmla="*/ 5184575 h 5184575"/>
                <a:gd name="connsiteX6" fmla="*/ 282266 w 2822657"/>
                <a:gd name="connsiteY6" fmla="*/ 5184575 h 5184575"/>
                <a:gd name="connsiteX7" fmla="*/ 0 w 2822657"/>
                <a:gd name="connsiteY7" fmla="*/ 4902309 h 5184575"/>
                <a:gd name="connsiteX8" fmla="*/ 0 w 2822657"/>
                <a:gd name="connsiteY8" fmla="*/ 282266 h 518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657" h="5184575">
                  <a:moveTo>
                    <a:pt x="0" y="282266"/>
                  </a:moveTo>
                  <a:cubicBezTo>
                    <a:pt x="0" y="126375"/>
                    <a:pt x="126375" y="0"/>
                    <a:pt x="282266" y="0"/>
                  </a:cubicBezTo>
                  <a:lnTo>
                    <a:pt x="2540391" y="0"/>
                  </a:lnTo>
                  <a:cubicBezTo>
                    <a:pt x="2696282" y="0"/>
                    <a:pt x="2822657" y="126375"/>
                    <a:pt x="2822657" y="282266"/>
                  </a:cubicBezTo>
                  <a:lnTo>
                    <a:pt x="2822657" y="4902309"/>
                  </a:lnTo>
                  <a:cubicBezTo>
                    <a:pt x="2822657" y="5058200"/>
                    <a:pt x="2696282" y="5184575"/>
                    <a:pt x="2540391" y="5184575"/>
                  </a:cubicBezTo>
                  <a:lnTo>
                    <a:pt x="282266" y="5184575"/>
                  </a:lnTo>
                  <a:cubicBezTo>
                    <a:pt x="126375" y="5184575"/>
                    <a:pt x="0" y="5058200"/>
                    <a:pt x="0" y="4902309"/>
                  </a:cubicBezTo>
                  <a:lnTo>
                    <a:pt x="0" y="282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08000" rIns="113792" bIns="1620000" numCol="1" spcCol="1270" anchor="t" anchorCtr="0">
              <a:noAutofit/>
            </a:bodyPr>
            <a:lstStyle/>
            <a:p>
              <a:pPr defTabSz="711200">
                <a:lnSpc>
                  <a:spcPct val="90000"/>
                </a:lnSpc>
                <a:spcBef>
                  <a:spcPct val="0"/>
                </a:spcBef>
                <a:spcAft>
                  <a:spcPct val="35000"/>
                </a:spcAft>
              </a:pPr>
              <a:r>
                <a:rPr lang="en-AU" sz="2000" b="1" dirty="0"/>
                <a:t>Outcomes</a:t>
              </a:r>
              <a:r>
                <a:rPr lang="en-AU" sz="1600" b="1" dirty="0"/>
                <a:t> </a:t>
              </a:r>
            </a:p>
            <a:p>
              <a:pPr defTabSz="711200">
                <a:lnSpc>
                  <a:spcPct val="90000"/>
                </a:lnSpc>
                <a:spcBef>
                  <a:spcPct val="0"/>
                </a:spcBef>
                <a:spcAft>
                  <a:spcPct val="35000"/>
                </a:spcAft>
              </a:pPr>
              <a:endParaRPr lang="en-AU" sz="1600" b="1" dirty="0"/>
            </a:p>
            <a:p>
              <a:pPr defTabSz="711200">
                <a:lnSpc>
                  <a:spcPct val="90000"/>
                </a:lnSpc>
                <a:spcBef>
                  <a:spcPct val="0"/>
                </a:spcBef>
                <a:spcAft>
                  <a:spcPct val="35000"/>
                </a:spcAft>
              </a:pPr>
              <a:endParaRPr lang="en-AU" sz="1600" b="1" dirty="0"/>
            </a:p>
            <a:p>
              <a:pPr marL="180975" indent="-180975" defTabSz="711200">
                <a:lnSpc>
                  <a:spcPct val="90000"/>
                </a:lnSpc>
                <a:spcBef>
                  <a:spcPct val="0"/>
                </a:spcBef>
                <a:spcAft>
                  <a:spcPct val="35000"/>
                </a:spcAft>
                <a:buFont typeface="Arial" panose="020B0604020202020204" pitchFamily="34" charset="0"/>
                <a:buChar char="•"/>
              </a:pPr>
              <a:r>
                <a:rPr lang="en-AU" sz="1600" dirty="0"/>
                <a:t>A collaborative environment with a higher degree of mutual learning and information sharing</a:t>
              </a:r>
            </a:p>
            <a:p>
              <a:pPr marL="180975" indent="-180975" defTabSz="711200">
                <a:lnSpc>
                  <a:spcPct val="90000"/>
                </a:lnSpc>
                <a:spcBef>
                  <a:spcPct val="0"/>
                </a:spcBef>
                <a:spcAft>
                  <a:spcPct val="35000"/>
                </a:spcAft>
                <a:buFont typeface="Arial" panose="020B0604020202020204" pitchFamily="34" charset="0"/>
                <a:buChar char="•"/>
              </a:pPr>
              <a:endParaRPr lang="en-AU" sz="800" dirty="0"/>
            </a:p>
            <a:p>
              <a:pPr marL="180975" indent="-180975" defTabSz="711200">
                <a:lnSpc>
                  <a:spcPct val="90000"/>
                </a:lnSpc>
                <a:spcBef>
                  <a:spcPct val="0"/>
                </a:spcBef>
                <a:spcAft>
                  <a:spcPct val="35000"/>
                </a:spcAft>
                <a:buFont typeface="Arial" panose="020B0604020202020204" pitchFamily="34" charset="0"/>
                <a:buChar char="•"/>
              </a:pPr>
              <a:r>
                <a:rPr lang="en-AU" sz="1600" dirty="0"/>
                <a:t>Strengthened research performance</a:t>
              </a:r>
            </a:p>
            <a:p>
              <a:pPr marL="180975" indent="-180975" defTabSz="711200">
                <a:lnSpc>
                  <a:spcPct val="90000"/>
                </a:lnSpc>
                <a:spcBef>
                  <a:spcPct val="0"/>
                </a:spcBef>
                <a:spcAft>
                  <a:spcPct val="35000"/>
                </a:spcAft>
                <a:buFont typeface="Arial" panose="020B0604020202020204" pitchFamily="34" charset="0"/>
                <a:buChar char="•"/>
              </a:pPr>
              <a:endParaRPr lang="en-AU" sz="800" dirty="0"/>
            </a:p>
            <a:p>
              <a:pPr marL="180975" indent="-180975" defTabSz="711200">
                <a:lnSpc>
                  <a:spcPct val="90000"/>
                </a:lnSpc>
                <a:spcBef>
                  <a:spcPct val="0"/>
                </a:spcBef>
                <a:spcAft>
                  <a:spcPct val="35000"/>
                </a:spcAft>
                <a:buFont typeface="Arial" panose="020B0604020202020204" pitchFamily="34" charset="0"/>
                <a:buChar char="•"/>
              </a:pPr>
              <a:r>
                <a:rPr lang="en-AU" sz="1600" dirty="0"/>
                <a:t>Strengthened teaching performance  </a:t>
              </a:r>
            </a:p>
            <a:p>
              <a:pPr marL="180975" indent="-180975" defTabSz="711200">
                <a:lnSpc>
                  <a:spcPct val="90000"/>
                </a:lnSpc>
                <a:spcBef>
                  <a:spcPct val="0"/>
                </a:spcBef>
                <a:spcAft>
                  <a:spcPct val="35000"/>
                </a:spcAft>
                <a:buFont typeface="Arial" panose="020B0604020202020204" pitchFamily="34" charset="0"/>
                <a:buChar char="•"/>
              </a:pPr>
              <a:endParaRPr lang="en-AU" sz="800" dirty="0"/>
            </a:p>
            <a:p>
              <a:pPr marL="180975" indent="-180975" defTabSz="711200">
                <a:lnSpc>
                  <a:spcPct val="90000"/>
                </a:lnSpc>
                <a:spcBef>
                  <a:spcPct val="0"/>
                </a:spcBef>
                <a:spcAft>
                  <a:spcPct val="35000"/>
                </a:spcAft>
                <a:buFont typeface="Arial" panose="020B0604020202020204" pitchFamily="34" charset="0"/>
                <a:buChar char="•"/>
              </a:pPr>
              <a:r>
                <a:rPr lang="en-AU" sz="1600" dirty="0"/>
                <a:t>Expansion of academic networks through monthly CoP meetings and participation in Regional Research Network Events</a:t>
              </a:r>
            </a:p>
            <a:p>
              <a:pPr marL="180975" indent="-180975" defTabSz="711200">
                <a:lnSpc>
                  <a:spcPct val="90000"/>
                </a:lnSpc>
                <a:spcBef>
                  <a:spcPct val="0"/>
                </a:spcBef>
                <a:spcAft>
                  <a:spcPct val="35000"/>
                </a:spcAft>
                <a:buFont typeface="Arial" panose="020B0604020202020204" pitchFamily="34" charset="0"/>
                <a:buChar char="•"/>
              </a:pPr>
              <a:endParaRPr lang="en-AU" sz="800" dirty="0"/>
            </a:p>
            <a:p>
              <a:pPr marL="180975" indent="-180975" defTabSz="711200">
                <a:lnSpc>
                  <a:spcPct val="90000"/>
                </a:lnSpc>
                <a:spcBef>
                  <a:spcPct val="0"/>
                </a:spcBef>
                <a:spcAft>
                  <a:spcPct val="35000"/>
                </a:spcAft>
                <a:buFont typeface="Arial" panose="020B0604020202020204" pitchFamily="34" charset="0"/>
                <a:buChar char="•"/>
              </a:pPr>
              <a:r>
                <a:rPr lang="en-AU" sz="1600" dirty="0"/>
                <a:t>A collective voice/advocacy role </a:t>
              </a:r>
            </a:p>
          </p:txBody>
        </p:sp>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16429" y="648962"/>
              <a:ext cx="1291770" cy="906709"/>
            </a:xfrm>
            <a:prstGeom prst="rect">
              <a:avLst/>
            </a:prstGeom>
          </p:spPr>
        </p:pic>
      </p:grpSp>
    </p:spTree>
    <p:extLst>
      <p:ext uri="{BB962C8B-B14F-4D97-AF65-F5344CB8AC3E}">
        <p14:creationId xmlns:p14="http://schemas.microsoft.com/office/powerpoint/2010/main" val="19275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750"/>
                                        <p:tgtEl>
                                          <p:spTgt spid="32"/>
                                        </p:tgtEl>
                                      </p:cBhvr>
                                    </p:animEffect>
                                    <p:anim calcmode="lin" valueType="num">
                                      <p:cBhvr>
                                        <p:cTn id="20" dur="750" fill="hold"/>
                                        <p:tgtEl>
                                          <p:spTgt spid="32"/>
                                        </p:tgtEl>
                                        <p:attrNameLst>
                                          <p:attrName>ppt_x</p:attrName>
                                        </p:attrNameLst>
                                      </p:cBhvr>
                                      <p:tavLst>
                                        <p:tav tm="0">
                                          <p:val>
                                            <p:strVal val="#ppt_x"/>
                                          </p:val>
                                        </p:tav>
                                        <p:tav tm="100000">
                                          <p:val>
                                            <p:strVal val="#ppt_x"/>
                                          </p:val>
                                        </p:tav>
                                      </p:tavLst>
                                    </p:anim>
                                    <p:anim calcmode="lin" valueType="num">
                                      <p:cBhvr>
                                        <p:cTn id="21"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750"/>
                                        <p:tgtEl>
                                          <p:spTgt spid="32"/>
                                        </p:tgtEl>
                                      </p:cBhvr>
                                    </p:animEffect>
                                    <p:anim calcmode="lin" valueType="num">
                                      <p:cBhvr>
                                        <p:cTn id="26" dur="750"/>
                                        <p:tgtEl>
                                          <p:spTgt spid="32"/>
                                        </p:tgtEl>
                                        <p:attrNameLst>
                                          <p:attrName>ppt_x</p:attrName>
                                        </p:attrNameLst>
                                      </p:cBhvr>
                                      <p:tavLst>
                                        <p:tav tm="0">
                                          <p:val>
                                            <p:strVal val="ppt_x"/>
                                          </p:val>
                                        </p:tav>
                                        <p:tav tm="100000">
                                          <p:val>
                                            <p:strVal val="ppt_x"/>
                                          </p:val>
                                        </p:tav>
                                      </p:tavLst>
                                    </p:anim>
                                    <p:anim calcmode="lin" valueType="num">
                                      <p:cBhvr>
                                        <p:cTn id="27" dur="750"/>
                                        <p:tgtEl>
                                          <p:spTgt spid="32"/>
                                        </p:tgtEl>
                                        <p:attrNameLst>
                                          <p:attrName>ppt_y</p:attrName>
                                        </p:attrNameLst>
                                      </p:cBhvr>
                                      <p:tavLst>
                                        <p:tav tm="0">
                                          <p:val>
                                            <p:strVal val="ppt_y"/>
                                          </p:val>
                                        </p:tav>
                                        <p:tav tm="100000">
                                          <p:val>
                                            <p:strVal val="ppt_y+.1"/>
                                          </p:val>
                                        </p:tav>
                                      </p:tavLst>
                                    </p:anim>
                                    <p:set>
                                      <p:cBhvr>
                                        <p:cTn id="28" dur="1" fill="hold">
                                          <p:stCondLst>
                                            <p:cond delay="749"/>
                                          </p:stCondLst>
                                        </p:cTn>
                                        <p:tgtEl>
                                          <p:spTgt spid="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793" y="432117"/>
            <a:ext cx="7723212" cy="720000"/>
          </a:xfrm>
        </p:spPr>
        <p:txBody>
          <a:bodyPr/>
          <a:lstStyle/>
          <a:p>
            <a:r>
              <a:rPr lang="en-AU" sz="2800" dirty="0"/>
              <a:t>What the Cradle Coast Academic Community of Practice has meant to me?</a:t>
            </a:r>
          </a:p>
        </p:txBody>
      </p:sp>
      <p:sp>
        <p:nvSpPr>
          <p:cNvPr id="4" name="Slide Number Placeholder 3"/>
          <p:cNvSpPr>
            <a:spLocks noGrp="1"/>
          </p:cNvSpPr>
          <p:nvPr>
            <p:ph type="sldNum" sz="quarter" idx="12"/>
          </p:nvPr>
        </p:nvSpPr>
        <p:spPr/>
        <p:txBody>
          <a:bodyPr/>
          <a:lstStyle/>
          <a:p>
            <a:fld id="{1DEBBDC7-4A1B-43E6-8DA6-58148E08E8A6}" type="slidenum">
              <a:rPr lang="en-AU" smtClean="0"/>
              <a:pPr/>
              <a:t>7</a:t>
            </a:fld>
            <a:endParaRPr lang="en-AU" dirty="0"/>
          </a:p>
        </p:txBody>
      </p:sp>
      <p:sp>
        <p:nvSpPr>
          <p:cNvPr id="5" name="Text Box 3"/>
          <p:cNvSpPr>
            <a:spLocks noChangeArrowheads="1"/>
          </p:cNvSpPr>
          <p:nvPr/>
        </p:nvSpPr>
        <p:spPr bwMode="auto">
          <a:xfrm>
            <a:off x="1991548" y="1412776"/>
            <a:ext cx="8136455" cy="3888432"/>
          </a:xfrm>
          <a:prstGeom prst="rect">
            <a:avLst/>
          </a:prstGeom>
          <a:gradFill>
            <a:gsLst>
              <a:gs pos="34000">
                <a:schemeClr val="accent5">
                  <a:lumMod val="5000"/>
                  <a:lumOff val="95000"/>
                </a:schemeClr>
              </a:gs>
              <a:gs pos="74000">
                <a:schemeClr val="accent5">
                  <a:lumMod val="45000"/>
                  <a:lumOff val="55000"/>
                </a:schemeClr>
              </a:gs>
              <a:gs pos="88000">
                <a:srgbClr val="9DD8FF"/>
              </a:gs>
              <a:gs pos="76000">
                <a:srgbClr val="99CCFF"/>
              </a:gs>
              <a:gs pos="100000">
                <a:schemeClr val="accent5">
                  <a:lumMod val="30000"/>
                  <a:lumOff val="70000"/>
                </a:schemeClr>
              </a:gs>
            </a:gsLst>
            <a:lin ang="5400000" scaled="1"/>
          </a:gradFill>
          <a:ln>
            <a:noFill/>
          </a:ln>
          <a:effectLst>
            <a:glow rad="101600">
              <a:schemeClr val="tx1">
                <a:alpha val="6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anchor="t"/>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4400" b="1" dirty="0">
                <a:latin typeface="Cambria" panose="02040503050406030204" pitchFamily="18" charset="0"/>
              </a:rPr>
              <a:t>I walked the corridors for five years smiling at ghosts. Now the ghosts have materialised into colleagues….</a:t>
            </a:r>
          </a:p>
          <a:p>
            <a:pPr algn="r" eaLnBrk="1" hangingPunct="1">
              <a:spcBef>
                <a:spcPct val="50000"/>
              </a:spcBef>
              <a:buFontTx/>
              <a:buNone/>
            </a:pPr>
            <a:r>
              <a:rPr lang="en-US" altLang="en-US" sz="4400" b="1" dirty="0">
                <a:latin typeface="Cambria" panose="02040503050406030204" pitchFamily="18" charset="0"/>
              </a:rPr>
              <a:t>      </a:t>
            </a:r>
            <a:r>
              <a:rPr lang="en-US" altLang="en-US" sz="4400" b="1" i="1" dirty="0">
                <a:latin typeface="Cambria" panose="02040503050406030204" pitchFamily="18" charset="0"/>
              </a:rPr>
              <a:t>…..with benefits</a:t>
            </a:r>
          </a:p>
        </p:txBody>
      </p:sp>
      <p:sp>
        <p:nvSpPr>
          <p:cNvPr id="6" name="Footer Placeholder 2"/>
          <p:cNvSpPr>
            <a:spLocks noGrp="1"/>
          </p:cNvSpPr>
          <p:nvPr>
            <p:ph type="ftr" sz="quarter" idx="11"/>
          </p:nvPr>
        </p:nvSpPr>
        <p:spPr/>
        <p:txBody>
          <a:bodyPr/>
          <a:lstStyle/>
          <a:p>
            <a:r>
              <a:rPr lang="en-AU" dirty="0" smtClean="0"/>
              <a:t>Cradle Coast Academic Community of Practice</a:t>
            </a:r>
            <a:endParaRPr lang="en-AU" dirty="0"/>
          </a:p>
        </p:txBody>
      </p:sp>
    </p:spTree>
    <p:extLst>
      <p:ext uri="{BB962C8B-B14F-4D97-AF65-F5344CB8AC3E}">
        <p14:creationId xmlns:p14="http://schemas.microsoft.com/office/powerpoint/2010/main" val="372014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626" y="235135"/>
            <a:ext cx="7580756" cy="440728"/>
          </a:xfrm>
        </p:spPr>
        <p:txBody>
          <a:bodyPr anchor="ctr"/>
          <a:lstStyle/>
          <a:p>
            <a:r>
              <a:rPr lang="en-AU" sz="2800" dirty="0"/>
              <a:t>The Benefits:</a:t>
            </a:r>
          </a:p>
        </p:txBody>
      </p:sp>
      <p:sp>
        <p:nvSpPr>
          <p:cNvPr id="3" name="Content Placeholder 2"/>
          <p:cNvSpPr>
            <a:spLocks noGrp="1"/>
          </p:cNvSpPr>
          <p:nvPr>
            <p:ph idx="1"/>
          </p:nvPr>
        </p:nvSpPr>
        <p:spPr>
          <a:xfrm>
            <a:off x="2038626" y="582954"/>
            <a:ext cx="8089374" cy="2160240"/>
          </a:xfrm>
        </p:spPr>
        <p:txBody>
          <a:bodyPr/>
          <a:lstStyle/>
          <a:p>
            <a:pPr marL="987425" lvl="1" indent="-454025">
              <a:buFont typeface="Wingdings" panose="05000000000000000000" pitchFamily="2" charset="2"/>
              <a:buChar char="Ø"/>
            </a:pPr>
            <a:r>
              <a:rPr lang="en-AU" sz="2400" dirty="0"/>
              <a:t>Humanised the workplace</a:t>
            </a:r>
          </a:p>
          <a:p>
            <a:pPr marL="987425" lvl="1" indent="-454025">
              <a:buFont typeface="Wingdings" panose="05000000000000000000" pitchFamily="2" charset="2"/>
              <a:buChar char="Ø"/>
            </a:pPr>
            <a:endParaRPr lang="en-AU" sz="800" dirty="0"/>
          </a:p>
          <a:p>
            <a:pPr marL="987425" lvl="1" indent="-454025">
              <a:buFont typeface="Wingdings" panose="05000000000000000000" pitchFamily="2" charset="2"/>
              <a:buChar char="Ø"/>
            </a:pPr>
            <a:r>
              <a:rPr lang="en-AU" sz="2400" dirty="0"/>
              <a:t>Expanded teaching horizon</a:t>
            </a:r>
          </a:p>
          <a:p>
            <a:pPr marL="987425" lvl="1" indent="-454025">
              <a:buFont typeface="Wingdings" panose="05000000000000000000" pitchFamily="2" charset="2"/>
              <a:buChar char="Ø"/>
            </a:pPr>
            <a:endParaRPr lang="en-AU" sz="800" dirty="0"/>
          </a:p>
          <a:p>
            <a:pPr marL="987425" lvl="1" indent="-454025">
              <a:buFont typeface="Wingdings" panose="05000000000000000000" pitchFamily="2" charset="2"/>
              <a:buChar char="Ø"/>
            </a:pPr>
            <a:r>
              <a:rPr lang="en-AU" sz="2400" dirty="0"/>
              <a:t>Workplace has become more collaborative</a:t>
            </a:r>
          </a:p>
          <a:p>
            <a:pPr marL="987425" lvl="1" indent="-454025">
              <a:buFont typeface="Wingdings" panose="05000000000000000000" pitchFamily="2" charset="2"/>
              <a:buChar char="Ø"/>
            </a:pPr>
            <a:endParaRPr lang="en-AU" sz="800" dirty="0"/>
          </a:p>
          <a:p>
            <a:pPr marL="987425" lvl="1" indent="-454025">
              <a:buFont typeface="Wingdings" panose="05000000000000000000" pitchFamily="2" charset="2"/>
              <a:buChar char="Ø"/>
            </a:pPr>
            <a:r>
              <a:rPr lang="en-AU" sz="2400" dirty="0"/>
              <a:t>Greater access to different channels </a:t>
            </a:r>
          </a:p>
          <a:p>
            <a:pPr marL="533400" lvl="1" indent="0">
              <a:buNone/>
            </a:pPr>
            <a:endParaRPr lang="en-AU" sz="2400" dirty="0"/>
          </a:p>
        </p:txBody>
      </p:sp>
      <p:sp>
        <p:nvSpPr>
          <p:cNvPr id="5" name="Slide Number Placeholder 4"/>
          <p:cNvSpPr>
            <a:spLocks noGrp="1"/>
          </p:cNvSpPr>
          <p:nvPr>
            <p:ph type="sldNum" sz="quarter" idx="12"/>
          </p:nvPr>
        </p:nvSpPr>
        <p:spPr/>
        <p:txBody>
          <a:bodyPr/>
          <a:lstStyle/>
          <a:p>
            <a:fld id="{1DEBBDC7-4A1B-43E6-8DA6-58148E08E8A6}" type="slidenum">
              <a:rPr lang="en-AU" smtClean="0"/>
              <a:pPr/>
              <a:t>8</a:t>
            </a:fld>
            <a:endParaRPr lang="en-AU" dirty="0"/>
          </a:p>
        </p:txBody>
      </p:sp>
      <p:sp>
        <p:nvSpPr>
          <p:cNvPr id="6" name="Footer Placeholder 2"/>
          <p:cNvSpPr>
            <a:spLocks noGrp="1"/>
          </p:cNvSpPr>
          <p:nvPr>
            <p:ph type="ftr" sz="quarter" idx="11"/>
          </p:nvPr>
        </p:nvSpPr>
        <p:spPr/>
        <p:txBody>
          <a:bodyPr/>
          <a:lstStyle/>
          <a:p>
            <a:r>
              <a:rPr lang="en-AU" dirty="0" smtClean="0"/>
              <a:t>Cradle Coast Academic Community of Practice</a:t>
            </a:r>
            <a:endParaRPr lang="en-AU" dirty="0"/>
          </a:p>
        </p:txBody>
      </p:sp>
      <p:sp>
        <p:nvSpPr>
          <p:cNvPr id="7" name="Content Placeholder 2"/>
          <p:cNvSpPr txBox="1">
            <a:spLocks/>
          </p:cNvSpPr>
          <p:nvPr/>
        </p:nvSpPr>
        <p:spPr>
          <a:xfrm>
            <a:off x="2038626" y="2757298"/>
            <a:ext cx="8208912" cy="3096344"/>
          </a:xfrm>
          <a:prstGeom prst="rect">
            <a:avLst/>
          </a:prstGeom>
        </p:spPr>
        <p:txBody>
          <a:bodyPr vert="horz" lIns="0" tIns="0" rIns="0" bIns="0" rtlCol="0">
            <a:noAutofit/>
          </a:bodyPr>
          <a:lstStyle>
            <a:lvl1pPr marL="265113" indent="-265113"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538163" indent="-27305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2pPr>
            <a:lvl3pPr marL="803275" indent="-265113"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3pPr>
            <a:lvl4pPr marL="1076325" indent="-27305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4pPr>
            <a:lvl5pPr marL="1341438" indent="-265113"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400" b="1" i="1" dirty="0">
                <a:latin typeface="Georgia" panose="02040502050405020303" pitchFamily="18" charset="0"/>
              </a:rPr>
              <a:t>As a result I feel I have greater opportunity to pay it forward because I</a:t>
            </a:r>
            <a:r>
              <a:rPr lang="en-AU" sz="2400" b="1" dirty="0">
                <a:latin typeface="Georgia" panose="02040502050405020303" pitchFamily="18" charset="0"/>
              </a:rPr>
              <a:t>:</a:t>
            </a:r>
          </a:p>
          <a:p>
            <a:pPr marL="984250" lvl="1" indent="-452438">
              <a:buFont typeface="Wingdings" panose="05000000000000000000" pitchFamily="2" charset="2"/>
              <a:buChar char="Ø"/>
            </a:pPr>
            <a:r>
              <a:rPr lang="en-AU" sz="2400" dirty="0"/>
              <a:t>Am part of the wider teaching and learning fellowship</a:t>
            </a:r>
          </a:p>
          <a:p>
            <a:pPr marL="984250" lvl="1" indent="-452438">
              <a:buFont typeface="Wingdings" panose="05000000000000000000" pitchFamily="2" charset="2"/>
              <a:buChar char="Ø"/>
            </a:pPr>
            <a:endParaRPr lang="en-AU" sz="800" dirty="0"/>
          </a:p>
          <a:p>
            <a:pPr marL="984250" lvl="1" indent="-452438">
              <a:buFont typeface="Wingdings" panose="05000000000000000000" pitchFamily="2" charset="2"/>
              <a:buChar char="Ø"/>
            </a:pPr>
            <a:r>
              <a:rPr lang="en-AU" sz="2400" dirty="0"/>
              <a:t>Have greater confidence to give back to the campus community and my peers as I feel I have a voice with the support of the CoP</a:t>
            </a:r>
          </a:p>
          <a:p>
            <a:pPr marL="984250" lvl="1" indent="-452438">
              <a:buFont typeface="Wingdings" panose="05000000000000000000" pitchFamily="2" charset="2"/>
              <a:buChar char="Ø"/>
            </a:pPr>
            <a:endParaRPr lang="en-AU" sz="800" dirty="0"/>
          </a:p>
          <a:p>
            <a:pPr marL="984250" lvl="1" indent="-452438">
              <a:buFont typeface="Wingdings" panose="05000000000000000000" pitchFamily="2" charset="2"/>
              <a:buChar char="Ø"/>
            </a:pPr>
            <a:r>
              <a:rPr lang="en-AU" sz="2400" dirty="0"/>
              <a:t>No longer feel isolated</a:t>
            </a:r>
          </a:p>
        </p:txBody>
      </p:sp>
    </p:spTree>
    <p:extLst>
      <p:ext uri="{BB962C8B-B14F-4D97-AF65-F5344CB8AC3E}">
        <p14:creationId xmlns:p14="http://schemas.microsoft.com/office/powerpoint/2010/main" val="274016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424000" y="332656"/>
            <a:ext cx="7704000" cy="792088"/>
          </a:xfrm>
        </p:spPr>
        <p:txBody>
          <a:bodyPr anchor="ctr"/>
          <a:lstStyle/>
          <a:p>
            <a:r>
              <a:rPr lang="en-US" sz="2800" dirty="0"/>
              <a:t>Personal Reflections:</a:t>
            </a:r>
            <a:br>
              <a:rPr lang="en-US" sz="2800" dirty="0"/>
            </a:br>
            <a:r>
              <a:rPr lang="en-US" sz="2200" i="1" dirty="0"/>
              <a:t>With thanks to Mike Harris &amp; Lynette Ireland</a:t>
            </a:r>
            <a:endParaRPr lang="en-AU" sz="2200" i="1" dirty="0">
              <a:solidFill>
                <a:schemeClr val="accent4"/>
              </a:solidFill>
            </a:endParaRPr>
          </a:p>
        </p:txBody>
      </p:sp>
      <p:sp>
        <p:nvSpPr>
          <p:cNvPr id="13" name="Slide Number Placeholder 12"/>
          <p:cNvSpPr>
            <a:spLocks noGrp="1"/>
          </p:cNvSpPr>
          <p:nvPr>
            <p:ph type="sldNum" sz="quarter" idx="16"/>
          </p:nvPr>
        </p:nvSpPr>
        <p:spPr/>
        <p:txBody>
          <a:bodyPr/>
          <a:lstStyle/>
          <a:p>
            <a:fld id="{1DEBBDC7-4A1B-43E6-8DA6-58148E08E8A6}" type="slidenum">
              <a:rPr lang="en-AU" smtClean="0"/>
              <a:pPr/>
              <a:t>9</a:t>
            </a:fld>
            <a:endParaRPr lang="en-AU" dirty="0"/>
          </a:p>
        </p:txBody>
      </p:sp>
      <p:sp>
        <p:nvSpPr>
          <p:cNvPr id="6" name="Footer Placeholder 2"/>
          <p:cNvSpPr>
            <a:spLocks noGrp="1"/>
          </p:cNvSpPr>
          <p:nvPr>
            <p:ph type="ftr" sz="quarter" idx="15"/>
          </p:nvPr>
        </p:nvSpPr>
        <p:spPr/>
        <p:txBody>
          <a:bodyPr/>
          <a:lstStyle/>
          <a:p>
            <a:r>
              <a:rPr lang="en-AU" dirty="0" smtClean="0"/>
              <a:t>Cradle Coast Academic Community of Practice</a:t>
            </a:r>
            <a:endParaRPr lang="en-AU" dirty="0"/>
          </a:p>
        </p:txBody>
      </p:sp>
    </p:spTree>
    <p:extLst>
      <p:ext uri="{BB962C8B-B14F-4D97-AF65-F5344CB8AC3E}">
        <p14:creationId xmlns:p14="http://schemas.microsoft.com/office/powerpoint/2010/main" val="3286063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UTAS0015_PPT_Template_3">
  <a:themeElements>
    <a:clrScheme name="UTAS">
      <a:dk1>
        <a:sysClr val="windowText" lastClr="000000"/>
      </a:dk1>
      <a:lt1>
        <a:sysClr val="window" lastClr="FFFFFF"/>
      </a:lt1>
      <a:dk2>
        <a:srgbClr val="21333A"/>
      </a:dk2>
      <a:lt2>
        <a:srgbClr val="9C9197"/>
      </a:lt2>
      <a:accent1>
        <a:srgbClr val="E42313"/>
      </a:accent1>
      <a:accent2>
        <a:srgbClr val="004E50"/>
      </a:accent2>
      <a:accent3>
        <a:srgbClr val="0091AE"/>
      </a:accent3>
      <a:accent4>
        <a:srgbClr val="596AA8"/>
      </a:accent4>
      <a:accent5>
        <a:srgbClr val="008AC4"/>
      </a:accent5>
      <a:accent6>
        <a:srgbClr val="E3DAD1"/>
      </a:accent6>
      <a:hlink>
        <a:srgbClr val="000000"/>
      </a:hlink>
      <a:folHlink>
        <a:srgbClr val="000000"/>
      </a:folHlink>
    </a:clrScheme>
    <a:fontScheme name="UTA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UTAS0015_PPT_Template_3</Template>
  <TotalTime>1077</TotalTime>
  <Words>2318</Words>
  <Application>Microsoft Office PowerPoint</Application>
  <PresentationFormat>Widescreen</PresentationFormat>
  <Paragraphs>176</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SimSun</vt:lpstr>
      <vt:lpstr>Arial</vt:lpstr>
      <vt:lpstr>Calibri</vt:lpstr>
      <vt:lpstr>Cambria</vt:lpstr>
      <vt:lpstr>Candara</vt:lpstr>
      <vt:lpstr>Courier New</vt:lpstr>
      <vt:lpstr>Georgia</vt:lpstr>
      <vt:lpstr>Wingdings</vt:lpstr>
      <vt:lpstr>UTAS0015_PPT_Template_3</vt:lpstr>
      <vt:lpstr>Peripherality, Place  and Possibilities </vt:lpstr>
      <vt:lpstr>Our Journey </vt:lpstr>
      <vt:lpstr>What came first?</vt:lpstr>
      <vt:lpstr>Personal Reflection:  With thanks to Associate Professor Robyn Eversole (Director: Institute for Regional Development)</vt:lpstr>
      <vt:lpstr>The next step was the formation of?</vt:lpstr>
      <vt:lpstr>The Cradle Coast Academic CoP Experience</vt:lpstr>
      <vt:lpstr>What the Cradle Coast Academic Community of Practice has meant to me?</vt:lpstr>
      <vt:lpstr>The Benefits:</vt:lpstr>
      <vt:lpstr>Personal Reflections: With thanks to Mike Harris &amp; Lynette Ireland</vt:lpstr>
      <vt:lpstr>What does this Mean?</vt:lpstr>
      <vt:lpstr>New directions for 2017</vt:lpstr>
      <vt:lpstr>Reference List</vt:lpstr>
    </vt:vector>
  </TitlesOfParts>
  <Company>IT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Masterbrand Title Page</dc:title>
  <dc:creator>Trudi Steedman</dc:creator>
  <cp:lastModifiedBy>Melissa Finnen</cp:lastModifiedBy>
  <cp:revision>259</cp:revision>
  <dcterms:created xsi:type="dcterms:W3CDTF">2014-06-16T00:56:16Z</dcterms:created>
  <dcterms:modified xsi:type="dcterms:W3CDTF">2016-12-04T07:20:21Z</dcterms:modified>
</cp:coreProperties>
</file>