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handoutMasterIdLst>
    <p:handoutMasterId r:id="rId13"/>
  </p:handoutMasterIdLst>
  <p:sldIdLst>
    <p:sldId id="282" r:id="rId2"/>
    <p:sldId id="288" r:id="rId3"/>
    <p:sldId id="296" r:id="rId4"/>
    <p:sldId id="287" r:id="rId5"/>
    <p:sldId id="295" r:id="rId6"/>
    <p:sldId id="285" r:id="rId7"/>
    <p:sldId id="290" r:id="rId8"/>
    <p:sldId id="294" r:id="rId9"/>
    <p:sldId id="292" r:id="rId10"/>
    <p:sldId id="293" r:id="rId1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FF8585"/>
    <a:srgbClr val="FF5D5D"/>
    <a:srgbClr val="FF2D2D"/>
    <a:srgbClr val="FF1515"/>
    <a:srgbClr val="FFBDBD"/>
    <a:srgbClr val="FFABAB"/>
    <a:srgbClr val="FFE7E7"/>
    <a:srgbClr val="FFE1E1"/>
    <a:srgbClr val="FFD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60" autoAdjust="0"/>
    <p:restoredTop sz="83701" autoAdjust="0"/>
  </p:normalViewPr>
  <p:slideViewPr>
    <p:cSldViewPr>
      <p:cViewPr varScale="1">
        <p:scale>
          <a:sx n="73" d="100"/>
          <a:sy n="73" d="100"/>
        </p:scale>
        <p:origin x="1565"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5" d="100"/>
          <a:sy n="65" d="100"/>
        </p:scale>
        <p:origin x="404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9CFCA08-CE02-402F-8A30-37D501F5CE52}" type="datetimeFigureOut">
              <a:rPr lang="en-AU" smtClean="0"/>
              <a:t>6/12/2016</a:t>
            </a:fld>
            <a:endParaRPr lang="en-AU"/>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FBCE41E-BD76-46C9-850F-835FACC97E48}" type="slidenum">
              <a:rPr lang="en-AU" smtClean="0"/>
              <a:t>‹#›</a:t>
            </a:fld>
            <a:endParaRPr lang="en-AU"/>
          </a:p>
        </p:txBody>
      </p:sp>
    </p:spTree>
    <p:extLst>
      <p:ext uri="{BB962C8B-B14F-4D97-AF65-F5344CB8AC3E}">
        <p14:creationId xmlns:p14="http://schemas.microsoft.com/office/powerpoint/2010/main" val="2046302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8CFBA6-8FDB-4FE2-BDAA-0B2FF237FB5A}" type="datetimeFigureOut">
              <a:rPr lang="en-AU" smtClean="0"/>
              <a:t>6/12/2016</a:t>
            </a:fld>
            <a:endParaRPr lang="en-AU"/>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98FADB3-68A1-4360-AA33-E03C8D81EF0F}" type="slidenum">
              <a:rPr lang="en-AU" smtClean="0"/>
              <a:t>‹#›</a:t>
            </a:fld>
            <a:endParaRPr lang="en-AU"/>
          </a:p>
        </p:txBody>
      </p:sp>
      <p:sp>
        <p:nvSpPr>
          <p:cNvPr id="8" name="Footer Placeholder 7"/>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Tree>
    <p:extLst>
      <p:ext uri="{BB962C8B-B14F-4D97-AF65-F5344CB8AC3E}">
        <p14:creationId xmlns:p14="http://schemas.microsoft.com/office/powerpoint/2010/main" val="383146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About the Bachelor of Dementia Care program…</a:t>
            </a:r>
            <a:endParaRPr lang="en-AU" dirty="0"/>
          </a:p>
        </p:txBody>
      </p:sp>
      <p:sp>
        <p:nvSpPr>
          <p:cNvPr id="4" name="Slide Number Placeholder 3"/>
          <p:cNvSpPr>
            <a:spLocks noGrp="1"/>
          </p:cNvSpPr>
          <p:nvPr>
            <p:ph type="sldNum" sz="quarter" idx="10"/>
          </p:nvPr>
        </p:nvSpPr>
        <p:spPr/>
        <p:txBody>
          <a:bodyPr/>
          <a:lstStyle/>
          <a:p>
            <a:fld id="{A98FADB3-68A1-4360-AA33-E03C8D81EF0F}" type="slidenum">
              <a:rPr lang="en-AU" smtClean="0"/>
              <a:t>1</a:t>
            </a:fld>
            <a:endParaRPr lang="en-AU"/>
          </a:p>
        </p:txBody>
      </p:sp>
    </p:spTree>
    <p:extLst>
      <p:ext uri="{BB962C8B-B14F-4D97-AF65-F5344CB8AC3E}">
        <p14:creationId xmlns:p14="http://schemas.microsoft.com/office/powerpoint/2010/main" val="22652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Unit</a:t>
            </a:r>
            <a:r>
              <a:rPr lang="en-US" baseline="0" dirty="0" smtClean="0"/>
              <a:t> description</a:t>
            </a:r>
          </a:p>
          <a:p>
            <a:endParaRPr lang="en-US" baseline="0" dirty="0" smtClean="0"/>
          </a:p>
          <a:p>
            <a:r>
              <a:rPr lang="en-US" baseline="0" dirty="0" smtClean="0"/>
              <a:t>Intended Learning Outcomes</a:t>
            </a:r>
          </a:p>
          <a:p>
            <a:endParaRPr lang="en-US" baseline="0" dirty="0" smtClean="0"/>
          </a:p>
          <a:p>
            <a:r>
              <a:rPr lang="en-US" baseline="0" dirty="0" smtClean="0"/>
              <a:t>First offered in SS[E] of 2015/2016</a:t>
            </a:r>
            <a:endParaRPr lang="en-US" dirty="0"/>
          </a:p>
        </p:txBody>
      </p:sp>
      <p:sp>
        <p:nvSpPr>
          <p:cNvPr id="4" name="Slide Number Placeholder 3"/>
          <p:cNvSpPr>
            <a:spLocks noGrp="1"/>
          </p:cNvSpPr>
          <p:nvPr>
            <p:ph type="sldNum" sz="quarter" idx="10"/>
          </p:nvPr>
        </p:nvSpPr>
        <p:spPr/>
        <p:txBody>
          <a:bodyPr/>
          <a:lstStyle/>
          <a:p>
            <a:fld id="{A98FADB3-68A1-4360-AA33-E03C8D81EF0F}" type="slidenum">
              <a:rPr lang="en-AU" smtClean="0"/>
              <a:t>2</a:t>
            </a:fld>
            <a:endParaRPr lang="en-AU"/>
          </a:p>
        </p:txBody>
      </p:sp>
    </p:spTree>
    <p:extLst>
      <p:ext uri="{BB962C8B-B14F-4D97-AF65-F5344CB8AC3E}">
        <p14:creationId xmlns:p14="http://schemas.microsoft.com/office/powerpoint/2010/main" val="2406187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were made aware of all of this information in the “introductory</a:t>
            </a:r>
            <a:r>
              <a:rPr lang="en-US" baseline="0" dirty="0" smtClean="0"/>
              <a:t> lecture” for the unit, in which they were also advised of our expectations of them:</a:t>
            </a:r>
          </a:p>
          <a:p>
            <a:endParaRPr lang="en-US" baseline="0" dirty="0" smtClean="0"/>
          </a:p>
          <a:p>
            <a:pPr defTabSz="457200"/>
            <a:r>
              <a:rPr lang="en-US" sz="1600" b="1" dirty="0" smtClean="0">
                <a:solidFill>
                  <a:srgbClr val="C00000"/>
                </a:solidFill>
              </a:rPr>
              <a:t>Specific Attendance &amp; Performance Requirements</a:t>
            </a:r>
          </a:p>
          <a:p>
            <a:r>
              <a:rPr lang="en-AU" sz="1200" dirty="0" smtClean="0"/>
              <a:t>For you to pass this unit, you must:</a:t>
            </a:r>
          </a:p>
          <a:p>
            <a:pPr marL="342900" lvl="0" indent="-342900">
              <a:buFont typeface="Wingdings" charset="2"/>
              <a:buChar char="§"/>
            </a:pPr>
            <a:r>
              <a:rPr lang="en-AU" sz="1200" dirty="0" smtClean="0"/>
              <a:t>complete all assessment tasks specified within the unit outline</a:t>
            </a:r>
          </a:p>
          <a:p>
            <a:pPr marL="342900" lvl="0" indent="-342900">
              <a:buFont typeface="Wingdings" charset="2"/>
              <a:buChar char="§"/>
            </a:pPr>
            <a:r>
              <a:rPr lang="en-AU" sz="1200" dirty="0" smtClean="0"/>
              <a:t>complete work according to time specifications outlined in the unit outline</a:t>
            </a:r>
          </a:p>
          <a:p>
            <a:pPr marL="342900" lvl="0" indent="-342900">
              <a:buFont typeface="Wingdings" charset="2"/>
              <a:buChar char="§"/>
            </a:pPr>
            <a:r>
              <a:rPr lang="en-AU" sz="1200" dirty="0" smtClean="0"/>
              <a:t>achieve at least 50% of the total marks available for the unit </a:t>
            </a:r>
          </a:p>
          <a:p>
            <a:pPr marL="342900" lvl="0" indent="-342900">
              <a:buFont typeface="Wingdings" charset="2"/>
              <a:buChar char="§"/>
            </a:pPr>
            <a:r>
              <a:rPr lang="en-AU" sz="1200" dirty="0" smtClean="0"/>
              <a:t>actively participate in online activities as required.</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rgbClr val="000000"/>
                </a:solidFill>
              </a:rPr>
              <a:t>You are expected to work towards completion of the assessment tasks in a self-directed manner and to be responsible for meeting due dates and participating online when required.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98FADB3-68A1-4360-AA33-E03C8D81EF0F}" type="slidenum">
              <a:rPr lang="en-AU" smtClean="0"/>
              <a:t>3</a:t>
            </a:fld>
            <a:endParaRPr lang="en-AU"/>
          </a:p>
        </p:txBody>
      </p:sp>
    </p:spTree>
    <p:extLst>
      <p:ext uri="{BB962C8B-B14F-4D97-AF65-F5344CB8AC3E}">
        <p14:creationId xmlns:p14="http://schemas.microsoft.com/office/powerpoint/2010/main" val="2262635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FADB3-68A1-4360-AA33-E03C8D81EF0F}" type="slidenum">
              <a:rPr lang="en-AU" smtClean="0"/>
              <a:t>4</a:t>
            </a:fld>
            <a:endParaRPr lang="en-AU"/>
          </a:p>
        </p:txBody>
      </p:sp>
    </p:spTree>
    <p:extLst>
      <p:ext uri="{BB962C8B-B14F-4D97-AF65-F5344CB8AC3E}">
        <p14:creationId xmlns:p14="http://schemas.microsoft.com/office/powerpoint/2010/main" val="141621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mylo.utas.edu.au</a:t>
            </a:r>
            <a:r>
              <a:rPr lang="en-US" dirty="0" smtClean="0"/>
              <a:t>/d2l/le/115752/discussions/threads/546529/View</a:t>
            </a:r>
          </a:p>
          <a:p>
            <a:endParaRPr lang="en-US" dirty="0"/>
          </a:p>
        </p:txBody>
      </p:sp>
      <p:sp>
        <p:nvSpPr>
          <p:cNvPr id="4" name="Slide Number Placeholder 3"/>
          <p:cNvSpPr>
            <a:spLocks noGrp="1"/>
          </p:cNvSpPr>
          <p:nvPr>
            <p:ph type="sldNum" sz="quarter" idx="10"/>
          </p:nvPr>
        </p:nvSpPr>
        <p:spPr/>
        <p:txBody>
          <a:bodyPr/>
          <a:lstStyle/>
          <a:p>
            <a:fld id="{A98FADB3-68A1-4360-AA33-E03C8D81EF0F}" type="slidenum">
              <a:rPr lang="en-AU" smtClean="0"/>
              <a:t>5</a:t>
            </a:fld>
            <a:endParaRPr lang="en-AU"/>
          </a:p>
        </p:txBody>
      </p:sp>
    </p:spTree>
    <p:extLst>
      <p:ext uri="{BB962C8B-B14F-4D97-AF65-F5344CB8AC3E}">
        <p14:creationId xmlns:p14="http://schemas.microsoft.com/office/powerpoint/2010/main" val="327280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8FADB3-68A1-4360-AA33-E03C8D81EF0F}" type="slidenum">
              <a:rPr lang="en-AU" smtClean="0"/>
              <a:t>8</a:t>
            </a:fld>
            <a:endParaRPr lang="en-AU"/>
          </a:p>
        </p:txBody>
      </p:sp>
    </p:spTree>
    <p:extLst>
      <p:ext uri="{BB962C8B-B14F-4D97-AF65-F5344CB8AC3E}">
        <p14:creationId xmlns:p14="http://schemas.microsoft.com/office/powerpoint/2010/main" val="148181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6" name="Straight Connector 5"/>
          <p:cNvCxnSpPr/>
          <p:nvPr/>
        </p:nvCxnSpPr>
        <p:spPr>
          <a:xfrm>
            <a:off x="914400" y="4093034"/>
            <a:ext cx="10363200" cy="0"/>
          </a:xfrm>
          <a:prstGeom prst="line">
            <a:avLst/>
          </a:prstGeom>
          <a:ln>
            <a:solidFill>
              <a:schemeClr val="accent1">
                <a:alpha val="43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914400" y="2746834"/>
            <a:ext cx="10363200" cy="1330885"/>
          </a:xfrm>
        </p:spPr>
        <p:txBody>
          <a:bodyPr anchor="b"/>
          <a:lstStyle>
            <a:lvl1pPr algn="ctr">
              <a:defRPr sz="4400" b="1">
                <a:solidFill>
                  <a:schemeClr val="bg1">
                    <a:lumMod val="50000"/>
                  </a:schemeClr>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828800" y="4164502"/>
            <a:ext cx="8534400" cy="1634565"/>
          </a:xfrm>
        </p:spPr>
        <p:txBody>
          <a:bodyPr>
            <a:normAutofit/>
          </a:bodyPr>
          <a:lstStyle>
            <a:lvl1pPr marL="0" indent="0" algn="ctr">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13" name="Slide Number Placeholder 5"/>
          <p:cNvSpPr>
            <a:spLocks noGrp="1"/>
          </p:cNvSpPr>
          <p:nvPr>
            <p:ph type="sldNum" sz="quarter" idx="12"/>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pic>
        <p:nvPicPr>
          <p:cNvPr id="12" name="Picture 11"/>
          <p:cNvPicPr>
            <a:picLocks noChangeAspect="1"/>
          </p:cNvPicPr>
          <p:nvPr userDrawn="1"/>
        </p:nvPicPr>
        <p:blipFill>
          <a:blip r:embed="rId3"/>
          <a:stretch>
            <a:fillRect/>
          </a:stretch>
        </p:blipFill>
        <p:spPr>
          <a:xfrm>
            <a:off x="0" y="-27384"/>
            <a:ext cx="12192000" cy="2667000"/>
          </a:xfrm>
          <a:prstGeom prst="rect">
            <a:avLst/>
          </a:prstGeom>
        </p:spPr>
      </p:pic>
    </p:spTree>
    <p:extLst>
      <p:ext uri="{BB962C8B-B14F-4D97-AF65-F5344CB8AC3E}">
        <p14:creationId xmlns:p14="http://schemas.microsoft.com/office/powerpoint/2010/main" val="28587708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6" name="Text Placeholder 5"/>
          <p:cNvSpPr>
            <a:spLocks noGrp="1"/>
          </p:cNvSpPr>
          <p:nvPr>
            <p:ph type="body" sz="quarter" idx="12"/>
          </p:nvPr>
        </p:nvSpPr>
        <p:spPr>
          <a:xfrm>
            <a:off x="609601" y="1484784"/>
            <a:ext cx="10925920" cy="436562"/>
          </a:xfrm>
        </p:spPr>
        <p:txBody>
          <a:bodyPr/>
          <a:lstStyle>
            <a:lvl1pPr>
              <a:defRPr b="1">
                <a:solidFill>
                  <a:srgbClr val="000000"/>
                </a:solidFill>
              </a:defRPr>
            </a:lvl1pPr>
          </a:lstStyle>
          <a:p>
            <a:pPr lvl="0"/>
            <a:r>
              <a:rPr lang="en-AU" smtClean="0"/>
              <a:t>Click to edit Master text styles</a:t>
            </a:r>
          </a:p>
        </p:txBody>
      </p:sp>
      <p:sp>
        <p:nvSpPr>
          <p:cNvPr id="8" name="Chart Placeholder 7"/>
          <p:cNvSpPr>
            <a:spLocks noGrp="1"/>
          </p:cNvSpPr>
          <p:nvPr>
            <p:ph type="chart" sz="quarter" idx="13" hasCustomPrompt="1"/>
          </p:nvPr>
        </p:nvSpPr>
        <p:spPr>
          <a:xfrm>
            <a:off x="609601" y="2021201"/>
            <a:ext cx="10925920" cy="4008593"/>
          </a:xfrm>
        </p:spPr>
        <p:txBody>
          <a:bodyPr/>
          <a:lstStyle>
            <a:lvl1pPr>
              <a:defRPr sz="2000"/>
            </a:lvl1pPr>
          </a:lstStyle>
          <a:p>
            <a:r>
              <a:rPr lang="en-US" sz="2600" b="0" i="0" dirty="0" smtClean="0">
                <a:solidFill>
                  <a:srgbClr val="000000"/>
                </a:solidFill>
                <a:latin typeface="Lucida Grande"/>
                <a:ea typeface="Lucida Grande"/>
                <a:cs typeface="Lucida Grande"/>
              </a:rPr>
              <a:t>Custom Layout</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2" name="Slide Number Placeholder 5"/>
          <p:cNvSpPr>
            <a:spLocks noGrp="1"/>
          </p:cNvSpPr>
          <p:nvPr>
            <p:ph type="sldNum" sz="quarter" idx="14"/>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063231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6" name="Text Placeholder 5"/>
          <p:cNvSpPr>
            <a:spLocks noGrp="1"/>
          </p:cNvSpPr>
          <p:nvPr>
            <p:ph type="body" sz="quarter" idx="12"/>
          </p:nvPr>
        </p:nvSpPr>
        <p:spPr>
          <a:xfrm>
            <a:off x="609601" y="1628800"/>
            <a:ext cx="10951633" cy="4414837"/>
          </a:xfrm>
        </p:spPr>
        <p:txBody>
          <a:bodyPr/>
          <a:lstStyle>
            <a:lvl1pPr>
              <a:defRPr b="1">
                <a:solidFill>
                  <a:srgbClr val="000000"/>
                </a:solidFill>
              </a:defRPr>
            </a:lvl1pPr>
            <a:lvl2pPr marL="742950" indent="-285750">
              <a:buFont typeface="Arial"/>
              <a:buChar char="•"/>
              <a:defRPr i="1"/>
            </a:lvl2pPr>
          </a:lstStyle>
          <a:p>
            <a:pPr lvl="0"/>
            <a:r>
              <a:rPr lang="en-AU" smtClean="0"/>
              <a:t>Click to edit Master text styles</a:t>
            </a:r>
          </a:p>
          <a:p>
            <a:pPr lvl="1"/>
            <a:r>
              <a:rPr lang="en-AU" smtClean="0"/>
              <a:t>Second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1" name="Slide Number Placeholder 5"/>
          <p:cNvSpPr>
            <a:spLocks noGrp="1"/>
          </p:cNvSpPr>
          <p:nvPr>
            <p:ph type="sldNum" sz="quarter" idx="13"/>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991055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est Table Layout">
    <p:spTree>
      <p:nvGrpSpPr>
        <p:cNvPr id="1" name=""/>
        <p:cNvGrpSpPr/>
        <p:nvPr/>
      </p:nvGrpSpPr>
      <p:grpSpPr>
        <a:xfrm>
          <a:off x="0" y="0"/>
          <a:ext cx="0" cy="0"/>
          <a:chOff x="0" y="0"/>
          <a:chExt cx="0" cy="0"/>
        </a:xfrm>
      </p:grpSpPr>
      <p:sp>
        <p:nvSpPr>
          <p:cNvPr id="8" name="Table Placeholder 7"/>
          <p:cNvSpPr>
            <a:spLocks noGrp="1"/>
          </p:cNvSpPr>
          <p:nvPr>
            <p:ph type="tbl" sz="quarter" idx="13"/>
          </p:nvPr>
        </p:nvSpPr>
        <p:spPr>
          <a:xfrm>
            <a:off x="609601" y="1376691"/>
            <a:ext cx="10924049" cy="4754235"/>
          </a:xfrm>
        </p:spPr>
        <p:txBody>
          <a:bodyPr/>
          <a:lstStyle/>
          <a:p>
            <a:pPr lvl="0"/>
            <a:r>
              <a:rPr lang="en-AU" noProof="0" smtClean="0"/>
              <a:t>Click icon to add table</a:t>
            </a:r>
            <a:endParaRPr lang="en-US" noProof="0" dirty="0"/>
          </a:p>
        </p:txBody>
      </p:sp>
      <p:sp>
        <p:nvSpPr>
          <p:cNvPr id="2" name="Title 1"/>
          <p:cNvSpPr>
            <a:spLocks noGrp="1"/>
          </p:cNvSpPr>
          <p:nvPr>
            <p:ph type="title"/>
          </p:nvPr>
        </p:nvSpPr>
        <p:spPr/>
        <p:txBody>
          <a:bodyPr/>
          <a:lstStyle/>
          <a:p>
            <a:r>
              <a:rPr lang="en-AU" smtClean="0"/>
              <a:t>Click to edit Master title style</a:t>
            </a:r>
            <a:endParaRPr lang="en-US" dirty="0"/>
          </a:p>
        </p:txBody>
      </p:sp>
      <p:sp>
        <p:nvSpPr>
          <p:cNvPr id="5" name="Date Placeholder 3"/>
          <p:cNvSpPr>
            <a:spLocks noGrp="1"/>
          </p:cNvSpPr>
          <p:nvPr>
            <p:ph type="dt" sz="half" idx="14"/>
          </p:nvPr>
        </p:nvSpPr>
        <p:spPr>
          <a:xfrm>
            <a:off x="609600" y="6356351"/>
            <a:ext cx="2844800" cy="365125"/>
          </a:xfrm>
          <a:prstGeom prst="rect">
            <a:avLst/>
          </a:prstGeom>
        </p:spPr>
        <p:txBody>
          <a:bodyPr/>
          <a:lstStyle>
            <a:lvl1pPr>
              <a:defRPr/>
            </a:lvl1pPr>
          </a:lstStyle>
          <a:p>
            <a:pPr defTabSz="457200">
              <a:defRPr/>
            </a:pPr>
            <a:endParaRPr lang="en-US">
              <a:solidFill>
                <a:prstClr val="black"/>
              </a:solidFill>
            </a:endParaRPr>
          </a:p>
        </p:txBody>
      </p:sp>
      <p:sp>
        <p:nvSpPr>
          <p:cNvPr id="7" name="Slide Number Placeholder 5"/>
          <p:cNvSpPr>
            <a:spLocks noGrp="1"/>
          </p:cNvSpPr>
          <p:nvPr>
            <p:ph type="sldNum" sz="quarter" idx="15"/>
          </p:nvPr>
        </p:nvSpPr>
        <p:spPr>
          <a:xfrm>
            <a:off x="9095317" y="6456364"/>
            <a:ext cx="2844800" cy="365125"/>
          </a:xfrm>
          <a:prstGeom prst="rect">
            <a:avLst/>
          </a:prstGeom>
        </p:spPr>
        <p:txBody>
          <a:bodyPr/>
          <a:lstStyle>
            <a:lvl1pPr>
              <a:defRPr/>
            </a:lvl1pPr>
          </a:lstStyle>
          <a:p>
            <a:pPr defTabSz="457200">
              <a:defRPr/>
            </a:pPr>
            <a:fld id="{45A62E7C-B70F-AA43-8AF2-631526316BA2}" type="slidenum">
              <a:rPr lang="en-US">
                <a:solidFill>
                  <a:prstClr val="black"/>
                </a:solidFill>
              </a:rPr>
              <a:pPr defTabSz="457200">
                <a:defRPr/>
              </a:pPr>
              <a:t>‹#›</a:t>
            </a:fld>
            <a:endParaRPr lang="en-US">
              <a:solidFill>
                <a:prstClr val="black"/>
              </a:solidFill>
            </a:endParaRPr>
          </a:p>
        </p:txBody>
      </p:sp>
    </p:spTree>
    <p:extLst>
      <p:ext uri="{BB962C8B-B14F-4D97-AF65-F5344CB8AC3E}">
        <p14:creationId xmlns:p14="http://schemas.microsoft.com/office/powerpoint/2010/main" val="1932759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ADE3DCA-B148-A241-B3B4-547A62A3744F}" type="datetimeFigureOut">
              <a:rPr lang="en-US" smtClean="0"/>
              <a:t>12/6/2016</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7902B479-8B19-A64C-A418-6FD5388851EC}" type="slidenum">
              <a:rPr lang="en-US" smtClean="0"/>
              <a:t>‹#›</a:t>
            </a:fld>
            <a:endParaRPr lang="en-US"/>
          </a:p>
        </p:txBody>
      </p:sp>
    </p:spTree>
    <p:extLst>
      <p:ext uri="{BB962C8B-B14F-4D97-AF65-F5344CB8AC3E}">
        <p14:creationId xmlns:p14="http://schemas.microsoft.com/office/powerpoint/2010/main" val="497978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1"/>
            </a:lvl1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1" name="Slide Number Placeholder 5"/>
          <p:cNvSpPr>
            <a:spLocks noGrp="1"/>
          </p:cNvSpPr>
          <p:nvPr>
            <p:ph type="sldNum" sz="quarter" idx="12"/>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
        <p:nvSpPr>
          <p:cNvPr id="12" name="Title 1"/>
          <p:cNvSpPr>
            <a:spLocks noGrp="1"/>
          </p:cNvSpPr>
          <p:nvPr>
            <p:ph type="title"/>
          </p:nvPr>
        </p:nvSpPr>
        <p:spPr>
          <a:xfrm>
            <a:off x="1" y="701278"/>
            <a:ext cx="12206817" cy="604838"/>
          </a:xfrm>
        </p:spPr>
        <p:txBody>
          <a:bodyPr/>
          <a:lstStyle/>
          <a:p>
            <a:r>
              <a:rPr lang="en-AU" dirty="0" smtClean="0"/>
              <a:t>Click to edit Master title style</a:t>
            </a:r>
            <a:endParaRPr lang="en-US" dirty="0"/>
          </a:p>
        </p:txBody>
      </p:sp>
    </p:spTree>
    <p:extLst>
      <p:ext uri="{BB962C8B-B14F-4D97-AF65-F5344CB8AC3E}">
        <p14:creationId xmlns:p14="http://schemas.microsoft.com/office/powerpoint/2010/main" val="394671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normAutofit/>
          </a:bodyPr>
          <a:lstStyle>
            <a:lvl1pPr>
              <a:defRPr sz="2000" b="1"/>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2000" b="1"/>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2" name="Slide Number Placeholder 5"/>
          <p:cNvSpPr>
            <a:spLocks noGrp="1"/>
          </p:cNvSpPr>
          <p:nvPr>
            <p:ph type="sldNum" sz="quarter" idx="12"/>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334004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smtClean="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4" name="Slide Number Placeholder 5"/>
          <p:cNvSpPr>
            <a:spLocks noGrp="1"/>
          </p:cNvSpPr>
          <p:nvPr>
            <p:ph type="sldNum" sz="quarter" idx="12"/>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8477325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0" name="Slide Number Placeholder 5"/>
          <p:cNvSpPr>
            <a:spLocks noGrp="1"/>
          </p:cNvSpPr>
          <p:nvPr>
            <p:ph type="sldNum" sz="quarter" idx="12"/>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411193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Content and Side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0" name="Slide Number Placeholder 5"/>
          <p:cNvSpPr>
            <a:spLocks noGrp="1"/>
          </p:cNvSpPr>
          <p:nvPr>
            <p:ph type="sldNum" sz="quarter" idx="12"/>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
        <p:nvSpPr>
          <p:cNvPr id="7" name="Vertical Title 1"/>
          <p:cNvSpPr txBox="1">
            <a:spLocks/>
          </p:cNvSpPr>
          <p:nvPr userDrawn="1"/>
        </p:nvSpPr>
        <p:spPr bwMode="auto">
          <a:xfrm>
            <a:off x="8839200" y="1333027"/>
            <a:ext cx="2743200" cy="479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4000" b="1" kern="1200" dirty="0">
                <a:solidFill>
                  <a:srgbClr val="FFFFFF"/>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9pPr>
          </a:lstStyle>
          <a:p>
            <a:r>
              <a:rPr lang="en-AU" smtClean="0"/>
              <a:t>Click to edit Master title style</a:t>
            </a:r>
            <a:endParaRPr lang="en-AU"/>
          </a:p>
        </p:txBody>
      </p:sp>
      <p:sp>
        <p:nvSpPr>
          <p:cNvPr id="8" name="Vertical Text Placeholder 2"/>
          <p:cNvSpPr>
            <a:spLocks noGrp="1"/>
          </p:cNvSpPr>
          <p:nvPr>
            <p:ph type="body" orient="vert" idx="1"/>
          </p:nvPr>
        </p:nvSpPr>
        <p:spPr>
          <a:xfrm>
            <a:off x="609600" y="1333027"/>
            <a:ext cx="8026400" cy="4793137"/>
          </a:xfrm>
        </p:spPr>
        <p:txBody>
          <a:bodyPr vert="horz"/>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1" name="Vertical Title 1"/>
          <p:cNvSpPr txBox="1">
            <a:spLocks/>
          </p:cNvSpPr>
          <p:nvPr userDrawn="1"/>
        </p:nvSpPr>
        <p:spPr bwMode="auto">
          <a:xfrm>
            <a:off x="8904312" y="1333026"/>
            <a:ext cx="2736304" cy="4793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lang="en-US" sz="4000" b="1" kern="1200" dirty="0">
                <a:solidFill>
                  <a:srgbClr val="FFFFFF"/>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9pPr>
          </a:lstStyle>
          <a:p>
            <a:r>
              <a:rPr lang="en-AU" dirty="0" smtClean="0"/>
              <a:t>Click to edit Master title style</a:t>
            </a:r>
            <a:endParaRPr lang="en-AU" dirty="0"/>
          </a:p>
        </p:txBody>
      </p:sp>
    </p:spTree>
    <p:extLst>
      <p:ext uri="{BB962C8B-B14F-4D97-AF65-F5344CB8AC3E}">
        <p14:creationId xmlns:p14="http://schemas.microsoft.com/office/powerpoint/2010/main" val="6861924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0" name="Slide Number Placeholder 5"/>
          <p:cNvSpPr>
            <a:spLocks noGrp="1"/>
          </p:cNvSpPr>
          <p:nvPr>
            <p:ph type="sldNum" sz="quarter" idx="12"/>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
        <p:nvSpPr>
          <p:cNvPr id="13" name="Title 1"/>
          <p:cNvSpPr txBox="1">
            <a:spLocks/>
          </p:cNvSpPr>
          <p:nvPr userDrawn="1"/>
        </p:nvSpPr>
        <p:spPr bwMode="auto">
          <a:xfrm>
            <a:off x="2389717" y="4800600"/>
            <a:ext cx="7315200"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lang="en-US" sz="2000" b="1" kern="1200">
                <a:solidFill>
                  <a:srgbClr val="FFFFFF"/>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9pPr>
          </a:lstStyle>
          <a:p>
            <a:r>
              <a:rPr lang="en-AU" dirty="0" smtClean="0"/>
              <a:t>Click to edit Master title style</a:t>
            </a:r>
            <a:endParaRPr lang="en-AU" dirty="0"/>
          </a:p>
        </p:txBody>
      </p:sp>
      <p:sp>
        <p:nvSpPr>
          <p:cNvPr id="14" name="Picture Placeholder 2"/>
          <p:cNvSpPr>
            <a:spLocks noGrp="1"/>
          </p:cNvSpPr>
          <p:nvPr>
            <p:ph type="pic" idx="1"/>
          </p:nvPr>
        </p:nvSpPr>
        <p:spPr>
          <a:xfrm>
            <a:off x="2389717" y="1406500"/>
            <a:ext cx="7315200" cy="3321075"/>
          </a:xfrm>
        </p:spPr>
        <p:txBody>
          <a:bodyPr rtlCol="0">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AU" noProof="0" smtClean="0"/>
              <a:t>Drag picture to placeholder or click icon to add</a:t>
            </a:r>
            <a:endParaRPr lang="en-US" noProof="0" dirty="0" smtClean="0"/>
          </a:p>
        </p:txBody>
      </p:sp>
      <p:sp>
        <p:nvSpPr>
          <p:cNvPr id="15"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26854698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d Sidebar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9" name="Slide Number Placeholder 5"/>
          <p:cNvSpPr>
            <a:spLocks noGrp="1"/>
          </p:cNvSpPr>
          <p:nvPr>
            <p:ph type="sldNum" sz="quarter" idx="12"/>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
        <p:nvSpPr>
          <p:cNvPr id="10" name="Title 1"/>
          <p:cNvSpPr>
            <a:spLocks noGrp="1"/>
          </p:cNvSpPr>
          <p:nvPr>
            <p:ph type="title"/>
          </p:nvPr>
        </p:nvSpPr>
        <p:spPr>
          <a:xfrm>
            <a:off x="1" y="701278"/>
            <a:ext cx="12206817" cy="604838"/>
          </a:xfrm>
        </p:spPr>
        <p:txBody>
          <a:bodyPr/>
          <a:lstStyle/>
          <a:p>
            <a:r>
              <a:rPr lang="en-AU" dirty="0" smtClean="0"/>
              <a:t>Click to edit Master title style</a:t>
            </a:r>
            <a:endParaRPr lang="en-US" dirty="0"/>
          </a:p>
        </p:txBody>
      </p:sp>
      <p:sp>
        <p:nvSpPr>
          <p:cNvPr id="11" name="Title 1"/>
          <p:cNvSpPr txBox="1">
            <a:spLocks/>
          </p:cNvSpPr>
          <p:nvPr userDrawn="1"/>
        </p:nvSpPr>
        <p:spPr bwMode="auto">
          <a:xfrm>
            <a:off x="783646" y="1831157"/>
            <a:ext cx="3946220" cy="71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defTabSz="457200" rtl="0" eaLnBrk="1" fontAlgn="base" hangingPunct="1">
              <a:spcBef>
                <a:spcPct val="0"/>
              </a:spcBef>
              <a:spcAft>
                <a:spcPct val="0"/>
              </a:spcAft>
              <a:defRPr lang="en-US" sz="1800" b="1" kern="1200">
                <a:solidFill>
                  <a:srgbClr val="7F7F7F"/>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9pPr>
          </a:lstStyle>
          <a:p>
            <a:r>
              <a:rPr lang="en-AU" smtClean="0"/>
              <a:t>Click to edit Master title style</a:t>
            </a:r>
            <a:endParaRPr lang="en-AU" dirty="0"/>
          </a:p>
        </p:txBody>
      </p:sp>
      <p:sp>
        <p:nvSpPr>
          <p:cNvPr id="12" name="Content Placeholder 2"/>
          <p:cNvSpPr>
            <a:spLocks noGrp="1"/>
          </p:cNvSpPr>
          <p:nvPr>
            <p:ph idx="1"/>
          </p:nvPr>
        </p:nvSpPr>
        <p:spPr>
          <a:xfrm>
            <a:off x="5062474" y="1835121"/>
            <a:ext cx="6705449" cy="4291042"/>
          </a:xfrm>
        </p:spPr>
        <p:txBody>
          <a:bodyPr/>
          <a:lstStyle>
            <a:lvl1pPr>
              <a:defRPr sz="2400">
                <a:solidFill>
                  <a:srgbClr val="7F7F7F"/>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3" name="Text Placeholder 3"/>
          <p:cNvSpPr>
            <a:spLocks noGrp="1"/>
          </p:cNvSpPr>
          <p:nvPr>
            <p:ph type="body" sz="half" idx="2"/>
          </p:nvPr>
        </p:nvSpPr>
        <p:spPr>
          <a:xfrm>
            <a:off x="783646" y="2687046"/>
            <a:ext cx="3946220" cy="3439118"/>
          </a:xfrm>
        </p:spPr>
        <p:txBody>
          <a:bodyPr>
            <a:normAutofit/>
          </a:bodyPr>
          <a:lstStyle>
            <a:lvl1pPr marL="0" indent="0">
              <a:buNone/>
              <a:defRPr sz="12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5498239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10" name="Text Placeholder 9"/>
          <p:cNvSpPr>
            <a:spLocks noGrp="1"/>
          </p:cNvSpPr>
          <p:nvPr>
            <p:ph type="body" sz="quarter" idx="12"/>
          </p:nvPr>
        </p:nvSpPr>
        <p:spPr>
          <a:xfrm>
            <a:off x="609601" y="1484784"/>
            <a:ext cx="10926233" cy="436801"/>
          </a:xfrm>
        </p:spPr>
        <p:txBody>
          <a:bodyPr/>
          <a:lstStyle>
            <a:lvl1pPr>
              <a:defRPr b="1">
                <a:solidFill>
                  <a:srgbClr val="000000"/>
                </a:solidFill>
              </a:defRPr>
            </a:lvl1pPr>
          </a:lstStyle>
          <a:p>
            <a:pPr lvl="0"/>
            <a:r>
              <a:rPr lang="en-AU" smtClean="0"/>
              <a:t>Click to edit Master text styles</a:t>
            </a:r>
          </a:p>
        </p:txBody>
      </p:sp>
      <p:sp>
        <p:nvSpPr>
          <p:cNvPr id="12" name="Table Placeholder 11"/>
          <p:cNvSpPr>
            <a:spLocks noGrp="1"/>
          </p:cNvSpPr>
          <p:nvPr>
            <p:ph type="tbl" sz="quarter" idx="13"/>
          </p:nvPr>
        </p:nvSpPr>
        <p:spPr>
          <a:xfrm>
            <a:off x="609601" y="2000954"/>
            <a:ext cx="10926233" cy="4067726"/>
          </a:xfrm>
        </p:spPr>
        <p:txBody>
          <a:bodyPr/>
          <a:lstStyle/>
          <a:p>
            <a:r>
              <a:rPr lang="en-AU" smtClean="0"/>
              <a:t>Click icon to add table</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13" name="Slide Number Placeholder 5"/>
          <p:cNvSpPr>
            <a:spLocks noGrp="1"/>
          </p:cNvSpPr>
          <p:nvPr>
            <p:ph type="sldNum" sz="quarter" idx="14"/>
          </p:nvPr>
        </p:nvSpPr>
        <p:spPr>
          <a:xfrm>
            <a:off x="11277599" y="6456364"/>
            <a:ext cx="662517" cy="365125"/>
          </a:xfrm>
          <a:prstGeom prst="rect">
            <a:avLst/>
          </a:prstGeom>
        </p:spPr>
        <p:txBody>
          <a:bodyPr/>
          <a:lstStyle>
            <a:lvl1pPr algn="r">
              <a:defRPr/>
            </a:lvl1pPr>
          </a:lstStyle>
          <a:p>
            <a:pPr defTabSz="457200"/>
            <a:fld id="{3E8177D3-FDF9-2D40-9456-00EBB33074C3}"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1952155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utas.edu.au/wicking" TargetMode="Externa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5"/>
          <a:stretch>
            <a:fillRect/>
          </a:stretch>
        </p:blipFill>
        <p:spPr>
          <a:xfrm>
            <a:off x="0" y="-27384"/>
            <a:ext cx="12192000" cy="1333500"/>
          </a:xfrm>
          <a:prstGeom prst="rect">
            <a:avLst/>
          </a:prstGeom>
        </p:spPr>
      </p:pic>
      <p:sp>
        <p:nvSpPr>
          <p:cNvPr id="8" name="Rectangle 7"/>
          <p:cNvSpPr/>
          <p:nvPr userDrawn="1"/>
        </p:nvSpPr>
        <p:spPr>
          <a:xfrm>
            <a:off x="-14817" y="701278"/>
            <a:ext cx="12206817" cy="604838"/>
          </a:xfrm>
          <a:prstGeom prst="rect">
            <a:avLst/>
          </a:prstGeom>
          <a:solidFill>
            <a:srgbClr val="4A69B4">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defTabSz="457200">
              <a:defRPr/>
            </a:pPr>
            <a:endParaRPr lang="en-US" sz="3200" dirty="0">
              <a:solidFill>
                <a:prstClr val="white"/>
              </a:solidFill>
            </a:endParaRPr>
          </a:p>
        </p:txBody>
      </p:sp>
      <p:sp>
        <p:nvSpPr>
          <p:cNvPr id="1029" name="Title Placeholder 1"/>
          <p:cNvSpPr>
            <a:spLocks noGrp="1"/>
          </p:cNvSpPr>
          <p:nvPr>
            <p:ph type="title"/>
          </p:nvPr>
        </p:nvSpPr>
        <p:spPr bwMode="auto">
          <a:xfrm>
            <a:off x="1" y="701278"/>
            <a:ext cx="12206817" cy="604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AU" dirty="0" smtClean="0"/>
              <a:t>Click to edit Master title style</a:t>
            </a:r>
            <a:endParaRPr lang="en-US" dirty="0"/>
          </a:p>
        </p:txBody>
      </p:sp>
      <p:sp>
        <p:nvSpPr>
          <p:cNvPr id="1030"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pic>
        <p:nvPicPr>
          <p:cNvPr id="18" name="Picture 1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91344" y="6227096"/>
            <a:ext cx="5040560" cy="581312"/>
          </a:xfrm>
          <a:prstGeom prst="rect">
            <a:avLst/>
          </a:prstGeom>
        </p:spPr>
      </p:pic>
      <p:sp>
        <p:nvSpPr>
          <p:cNvPr id="4" name="TextBox 3"/>
          <p:cNvSpPr txBox="1"/>
          <p:nvPr userDrawn="1"/>
        </p:nvSpPr>
        <p:spPr>
          <a:xfrm>
            <a:off x="7104112" y="6351711"/>
            <a:ext cx="3600400" cy="461665"/>
          </a:xfrm>
          <a:prstGeom prst="rect">
            <a:avLst/>
          </a:prstGeom>
          <a:noFill/>
        </p:spPr>
        <p:txBody>
          <a:bodyPr wrap="square" rtlCol="0">
            <a:spAutoFit/>
          </a:bodyPr>
          <a:lstStyle/>
          <a:p>
            <a:r>
              <a:rPr lang="en-AU" sz="2400" b="1" dirty="0" smtClean="0">
                <a:latin typeface="+mj-lt"/>
                <a:hlinkClick r:id="rId17"/>
              </a:rPr>
              <a:t>www.utas.edu.au/wicking</a:t>
            </a:r>
            <a:endParaRPr lang="en-AU" sz="2400" b="1" dirty="0">
              <a:latin typeface="+mj-lt"/>
            </a:endParaRPr>
          </a:p>
        </p:txBody>
      </p:sp>
    </p:spTree>
    <p:extLst>
      <p:ext uri="{BB962C8B-B14F-4D97-AF65-F5344CB8AC3E}">
        <p14:creationId xmlns:p14="http://schemas.microsoft.com/office/powerpoint/2010/main" val="1563710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77" r:id="rId6"/>
    <p:sldLayoutId id="2147483676" r:id="rId7"/>
    <p:sldLayoutId id="2147483667" r:id="rId8"/>
    <p:sldLayoutId id="2147483672" r:id="rId9"/>
    <p:sldLayoutId id="2147483673" r:id="rId10"/>
    <p:sldLayoutId id="2147483674" r:id="rId11"/>
    <p:sldLayoutId id="2147483678" r:id="rId12"/>
    <p:sldLayoutId id="2147483679" r:id="rId13"/>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lang="en-US" sz="4000" b="1" kern="1200" dirty="0">
          <a:solidFill>
            <a:srgbClr val="FFFFFF"/>
          </a:solidFill>
          <a:latin typeface="+mj-lt"/>
          <a:ea typeface="ＭＳ Ｐゴシック" charset="0"/>
          <a:cs typeface="ＭＳ Ｐゴシック" charset="0"/>
        </a:defRPr>
      </a:lvl1pPr>
      <a:lvl2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5pPr>
      <a:lvl6pPr marL="4572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6pPr>
      <a:lvl7pPr marL="9144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7pPr>
      <a:lvl8pPr marL="13716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8pPr>
      <a:lvl9pPr marL="1828800" algn="l" defTabSz="457200" rtl="0" eaLnBrk="1" fontAlgn="base" hangingPunct="1">
        <a:spcBef>
          <a:spcPct val="0"/>
        </a:spcBef>
        <a:spcAft>
          <a:spcPct val="0"/>
        </a:spcAft>
        <a:defRPr sz="2800">
          <a:solidFill>
            <a:srgbClr val="FFFFFF"/>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defRPr sz="3200" b="1" kern="1200">
          <a:solidFill>
            <a:srgbClr val="000000"/>
          </a:solidFill>
          <a:latin typeface="+mj-lt"/>
          <a:ea typeface="ＭＳ Ｐゴシック" charset="0"/>
          <a:cs typeface="ＭＳ Ｐゴシック" charset="0"/>
        </a:defRPr>
      </a:lvl1pPr>
      <a:lvl2pPr marL="742950" indent="-285750" algn="l" defTabSz="457200" rtl="0" eaLnBrk="1" fontAlgn="base" hangingPunct="1">
        <a:spcBef>
          <a:spcPct val="20000"/>
        </a:spcBef>
        <a:spcAft>
          <a:spcPct val="0"/>
        </a:spcAft>
        <a:buClr>
          <a:schemeClr val="tx1">
            <a:lumMod val="85000"/>
            <a:lumOff val="15000"/>
          </a:schemeClr>
        </a:buClr>
        <a:buSzPct val="110000"/>
        <a:buFont typeface="Wingdings" panose="05000000000000000000" pitchFamily="2" charset="2"/>
        <a:buChar char="§"/>
        <a:defRPr sz="24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Clr>
          <a:schemeClr val="tx1">
            <a:lumMod val="85000"/>
            <a:lumOff val="15000"/>
          </a:schemeClr>
        </a:buClr>
        <a:buSzPct val="110000"/>
        <a:buFont typeface="Arial" charset="0"/>
        <a:buChar char="•"/>
        <a:defRPr sz="1800" kern="1200">
          <a:solidFill>
            <a:srgbClr val="000000"/>
          </a:solidFill>
          <a:latin typeface="+mn-lt"/>
          <a:ea typeface="ＭＳ Ｐゴシック" charset="0"/>
          <a:cs typeface="+mn-cs"/>
        </a:defRPr>
      </a:lvl3pPr>
      <a:lvl4pPr marL="1600200" indent="-228600" algn="l" defTabSz="457200" rtl="0" eaLnBrk="1" fontAlgn="base" hangingPunct="1">
        <a:spcBef>
          <a:spcPct val="20000"/>
        </a:spcBef>
        <a:spcAft>
          <a:spcPct val="0"/>
        </a:spcAft>
        <a:buClr>
          <a:schemeClr val="tx1">
            <a:lumMod val="85000"/>
            <a:lumOff val="15000"/>
          </a:schemeClr>
        </a:buClr>
        <a:buSzPct val="110000"/>
        <a:buFont typeface="Courier New"/>
        <a:buChar char="o"/>
        <a:defRPr sz="1600" kern="1200">
          <a:solidFill>
            <a:srgbClr val="000000"/>
          </a:solidFill>
          <a:latin typeface="+mn-lt"/>
          <a:ea typeface="ＭＳ Ｐゴシック" charset="0"/>
          <a:cs typeface="+mn-cs"/>
        </a:defRPr>
      </a:lvl4pPr>
      <a:lvl5pPr marL="2057400" indent="-228600" algn="l" defTabSz="457200" rtl="0" eaLnBrk="1" fontAlgn="base" hangingPunct="1">
        <a:spcBef>
          <a:spcPct val="20000"/>
        </a:spcBef>
        <a:spcAft>
          <a:spcPct val="0"/>
        </a:spcAft>
        <a:buClr>
          <a:schemeClr val="tx1">
            <a:lumMod val="85000"/>
            <a:lumOff val="15000"/>
          </a:schemeClr>
        </a:buClr>
        <a:buSzPct val="110000"/>
        <a:buFont typeface="Lucida Grande"/>
        <a:buChar char="-"/>
        <a:defRPr sz="1600" kern="1200">
          <a:solidFill>
            <a:srgbClr val="00000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000" i="1" dirty="0">
                <a:solidFill>
                  <a:srgbClr val="3366FF"/>
                </a:solidFill>
              </a:rPr>
              <a:t>Creating Successful Staff-Student Partnerships in an Online Learning Environment</a:t>
            </a:r>
            <a:r>
              <a:rPr lang="en-AU" sz="4000" dirty="0">
                <a:solidFill>
                  <a:srgbClr val="3366FF"/>
                </a:solidFill>
              </a:rPr>
              <a:t> </a:t>
            </a:r>
            <a:endParaRPr lang="en-US" sz="4000" dirty="0">
              <a:solidFill>
                <a:srgbClr val="3366FF"/>
              </a:solidFill>
            </a:endParaRPr>
          </a:p>
        </p:txBody>
      </p:sp>
      <p:sp>
        <p:nvSpPr>
          <p:cNvPr id="3" name="Subtitle 2"/>
          <p:cNvSpPr>
            <a:spLocks noGrp="1"/>
          </p:cNvSpPr>
          <p:nvPr>
            <p:ph type="subTitle" idx="1"/>
          </p:nvPr>
        </p:nvSpPr>
        <p:spPr>
          <a:xfrm>
            <a:off x="1415480" y="4164503"/>
            <a:ext cx="9433048" cy="1352730"/>
          </a:xfrm>
        </p:spPr>
        <p:txBody>
          <a:bodyPr/>
          <a:lstStyle/>
          <a:p>
            <a:r>
              <a:rPr lang="en-US" dirty="0"/>
              <a:t>Cook, A., Ward, D., </a:t>
            </a:r>
            <a:r>
              <a:rPr lang="en-US" dirty="0" err="1"/>
              <a:t>Canty</a:t>
            </a:r>
            <a:r>
              <a:rPr lang="en-US" dirty="0"/>
              <a:t>, A., King, A., &amp; Goldberg, L.R.</a:t>
            </a:r>
            <a:r>
              <a:rPr lang="en-AU" dirty="0"/>
              <a:t> </a:t>
            </a:r>
          </a:p>
        </p:txBody>
      </p:sp>
      <p:sp>
        <p:nvSpPr>
          <p:cNvPr id="2" name="TextBox 1"/>
          <p:cNvSpPr txBox="1"/>
          <p:nvPr/>
        </p:nvSpPr>
        <p:spPr>
          <a:xfrm>
            <a:off x="2999656" y="5142352"/>
            <a:ext cx="5184576" cy="461665"/>
          </a:xfrm>
          <a:prstGeom prst="rect">
            <a:avLst/>
          </a:prstGeom>
          <a:noFill/>
        </p:spPr>
        <p:txBody>
          <a:bodyPr wrap="square" rtlCol="0">
            <a:spAutoFit/>
          </a:bodyPr>
          <a:lstStyle/>
          <a:p>
            <a:pPr algn="ctr"/>
            <a:r>
              <a:rPr lang="en-AU" sz="2400" dirty="0" smtClean="0">
                <a:solidFill>
                  <a:srgbClr val="FF0000"/>
                </a:solidFill>
              </a:rPr>
              <a:t>The Bachelor of Dementia Care program</a:t>
            </a:r>
            <a:endParaRPr lang="en-AU" sz="2400" dirty="0">
              <a:solidFill>
                <a:srgbClr val="FF0000"/>
              </a:solidFill>
            </a:endParaRPr>
          </a:p>
        </p:txBody>
      </p:sp>
    </p:spTree>
    <p:extLst>
      <p:ext uri="{BB962C8B-B14F-4D97-AF65-F5344CB8AC3E}">
        <p14:creationId xmlns:p14="http://schemas.microsoft.com/office/powerpoint/2010/main" val="3860571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a:solidFill>
                  <a:schemeClr val="bg1"/>
                </a:solidFill>
                <a:ea typeface="华文新魏"/>
                <a:cs typeface="Times New Roman"/>
              </a:rPr>
              <a:t>Acknowledgements </a:t>
            </a:r>
            <a:endParaRPr lang="en-US" sz="3200" dirty="0">
              <a:solidFill>
                <a:schemeClr val="bg1"/>
              </a:solidFill>
            </a:endParaRPr>
          </a:p>
        </p:txBody>
      </p:sp>
      <p:sp>
        <p:nvSpPr>
          <p:cNvPr id="5" name="Rectangle 4"/>
          <p:cNvSpPr/>
          <p:nvPr/>
        </p:nvSpPr>
        <p:spPr>
          <a:xfrm>
            <a:off x="2927648" y="1484784"/>
            <a:ext cx="5544616" cy="5078314"/>
          </a:xfrm>
          <a:prstGeom prst="rect">
            <a:avLst/>
          </a:prstGeom>
        </p:spPr>
        <p:txBody>
          <a:bodyPr wrap="square">
            <a:spAutoFit/>
          </a:bodyPr>
          <a:lstStyle/>
          <a:p>
            <a:r>
              <a:rPr lang="en-US" b="1" dirty="0" smtClean="0">
                <a:solidFill>
                  <a:srgbClr val="3366FF"/>
                </a:solidFill>
              </a:rPr>
              <a:t>Unit Coordinators:</a:t>
            </a:r>
          </a:p>
          <a:p>
            <a:r>
              <a:rPr lang="en-US" dirty="0" err="1" smtClean="0"/>
              <a:t>Dr</a:t>
            </a:r>
            <a:r>
              <a:rPr lang="en-US" dirty="0" smtClean="0"/>
              <a:t> David Ward and </a:t>
            </a:r>
            <a:r>
              <a:rPr lang="en-US" dirty="0" err="1" smtClean="0"/>
              <a:t>Dr</a:t>
            </a:r>
            <a:r>
              <a:rPr lang="en-US" dirty="0" smtClean="0"/>
              <a:t> Tony Cook</a:t>
            </a:r>
          </a:p>
          <a:p>
            <a:endParaRPr lang="en-US" dirty="0"/>
          </a:p>
          <a:p>
            <a:r>
              <a:rPr lang="en-US" b="1" dirty="0" smtClean="0">
                <a:solidFill>
                  <a:srgbClr val="3366FF"/>
                </a:solidFill>
              </a:rPr>
              <a:t>Unit Developed by:</a:t>
            </a:r>
          </a:p>
          <a:p>
            <a:r>
              <a:rPr lang="en-US" dirty="0" err="1" smtClean="0"/>
              <a:t>Dr</a:t>
            </a:r>
            <a:r>
              <a:rPr lang="en-US" dirty="0" smtClean="0"/>
              <a:t> Tony Cook, </a:t>
            </a:r>
            <a:r>
              <a:rPr lang="en-US" dirty="0" err="1" smtClean="0"/>
              <a:t>Assoc</a:t>
            </a:r>
            <a:r>
              <a:rPr lang="en-US" dirty="0" smtClean="0"/>
              <a:t> Prof Alison </a:t>
            </a:r>
            <a:r>
              <a:rPr lang="en-US" dirty="0" err="1" smtClean="0"/>
              <a:t>Canty</a:t>
            </a:r>
            <a:r>
              <a:rPr lang="en-US" dirty="0" smtClean="0"/>
              <a:t> and </a:t>
            </a:r>
            <a:r>
              <a:rPr lang="en-US" dirty="0" err="1" smtClean="0"/>
              <a:t>Dr</a:t>
            </a:r>
            <a:r>
              <a:rPr lang="en-US" dirty="0" smtClean="0"/>
              <a:t> David Ward</a:t>
            </a:r>
            <a:endParaRPr lang="en-US" dirty="0"/>
          </a:p>
          <a:p>
            <a:endParaRPr lang="en-US" dirty="0" smtClean="0"/>
          </a:p>
          <a:p>
            <a:endParaRPr lang="en-US" dirty="0"/>
          </a:p>
          <a:p>
            <a:r>
              <a:rPr lang="en-US" b="1" dirty="0" smtClean="0">
                <a:solidFill>
                  <a:srgbClr val="3366FF"/>
                </a:solidFill>
              </a:rPr>
              <a:t>Research experts:</a:t>
            </a:r>
          </a:p>
          <a:p>
            <a:r>
              <a:rPr lang="en-AU" dirty="0"/>
              <a:t>Dr Karin </a:t>
            </a:r>
            <a:r>
              <a:rPr lang="en-AU" dirty="0" err="1"/>
              <a:t>Mathison</a:t>
            </a:r>
            <a:r>
              <a:rPr lang="en-AU" dirty="0"/>
              <a:t> </a:t>
            </a:r>
            <a:endParaRPr lang="en-AU" dirty="0" smtClean="0"/>
          </a:p>
          <a:p>
            <a:r>
              <a:rPr lang="en-AU" dirty="0" smtClean="0"/>
              <a:t>Dr </a:t>
            </a:r>
            <a:r>
              <a:rPr lang="en-AU" dirty="0"/>
              <a:t>Shannon </a:t>
            </a:r>
            <a:r>
              <a:rPr lang="en-AU" dirty="0" err="1"/>
              <a:t>Klekociuk</a:t>
            </a:r>
            <a:r>
              <a:rPr lang="en-AU" dirty="0"/>
              <a:t> </a:t>
            </a:r>
            <a:endParaRPr lang="en-AU" dirty="0" smtClean="0"/>
          </a:p>
          <a:p>
            <a:r>
              <a:rPr lang="en-AU" dirty="0" smtClean="0"/>
              <a:t>Professor </a:t>
            </a:r>
            <a:r>
              <a:rPr lang="en-AU" dirty="0"/>
              <a:t>Fran </a:t>
            </a:r>
            <a:r>
              <a:rPr lang="en-AU" dirty="0" err="1"/>
              <a:t>McInerney</a:t>
            </a:r>
            <a:r>
              <a:rPr lang="en-AU" dirty="0"/>
              <a:t> </a:t>
            </a:r>
            <a:endParaRPr lang="en-AU" dirty="0" smtClean="0"/>
          </a:p>
          <a:p>
            <a:r>
              <a:rPr lang="en-AU" dirty="0" smtClean="0"/>
              <a:t>Dr </a:t>
            </a:r>
            <a:r>
              <a:rPr lang="en-AU" dirty="0"/>
              <a:t>Lila </a:t>
            </a:r>
            <a:r>
              <a:rPr lang="en-AU" dirty="0" err="1"/>
              <a:t>Landowski</a:t>
            </a:r>
            <a:r>
              <a:rPr lang="en-AU" dirty="0"/>
              <a:t> </a:t>
            </a:r>
            <a:endParaRPr lang="en-AU" dirty="0" smtClean="0"/>
          </a:p>
          <a:p>
            <a:r>
              <a:rPr lang="en-AU" dirty="0" smtClean="0"/>
              <a:t>Dr </a:t>
            </a:r>
            <a:r>
              <a:rPr lang="en-AU" dirty="0"/>
              <a:t>David Ward </a:t>
            </a:r>
            <a:endParaRPr lang="en-AU" dirty="0" smtClean="0"/>
          </a:p>
          <a:p>
            <a:r>
              <a:rPr lang="en-AU" dirty="0" smtClean="0"/>
              <a:t>Dr </a:t>
            </a:r>
            <a:r>
              <a:rPr lang="en-AU" dirty="0"/>
              <a:t>Alison </a:t>
            </a:r>
            <a:r>
              <a:rPr lang="en-AU" dirty="0" err="1"/>
              <a:t>Canty</a:t>
            </a:r>
            <a:r>
              <a:rPr lang="en-AU" dirty="0"/>
              <a:t> </a:t>
            </a:r>
            <a:endParaRPr lang="en-AU" dirty="0" smtClean="0"/>
          </a:p>
          <a:p>
            <a:r>
              <a:rPr lang="en-AU" dirty="0" smtClean="0"/>
              <a:t>Dr </a:t>
            </a:r>
            <a:r>
              <a:rPr lang="en-AU" dirty="0"/>
              <a:t>Juanita Westbury </a:t>
            </a:r>
            <a:endParaRPr lang="en-AU" dirty="0" smtClean="0"/>
          </a:p>
          <a:p>
            <a:endParaRPr lang="en-AU" dirty="0"/>
          </a:p>
          <a:p>
            <a:endParaRPr lang="en-AU" dirty="0">
              <a:latin typeface="Cambria"/>
              <a:ea typeface="ＭＳ 明朝"/>
              <a:cs typeface="Times New Roman"/>
            </a:endParaRPr>
          </a:p>
          <a:p>
            <a:endParaRPr lang="en-US" dirty="0"/>
          </a:p>
        </p:txBody>
      </p:sp>
      <p:sp>
        <p:nvSpPr>
          <p:cNvPr id="8" name="Rectangle 7"/>
          <p:cNvSpPr/>
          <p:nvPr/>
        </p:nvSpPr>
        <p:spPr>
          <a:xfrm>
            <a:off x="5663952" y="3679864"/>
            <a:ext cx="2471936" cy="1477328"/>
          </a:xfrm>
          <a:prstGeom prst="rect">
            <a:avLst/>
          </a:prstGeom>
        </p:spPr>
        <p:txBody>
          <a:bodyPr wrap="square">
            <a:spAutoFit/>
          </a:bodyPr>
          <a:lstStyle/>
          <a:p>
            <a:r>
              <a:rPr lang="en-AU" dirty="0"/>
              <a:t>Dr Jenna </a:t>
            </a:r>
            <a:r>
              <a:rPr lang="en-AU" dirty="0" err="1"/>
              <a:t>Ziebell</a:t>
            </a:r>
            <a:r>
              <a:rPr lang="en-AU" dirty="0"/>
              <a:t> </a:t>
            </a:r>
          </a:p>
          <a:p>
            <a:r>
              <a:rPr lang="en-AU" dirty="0"/>
              <a:t>Dr Anna King </a:t>
            </a:r>
          </a:p>
          <a:p>
            <a:r>
              <a:rPr lang="en-AU" dirty="0" err="1"/>
              <a:t>Assoc</a:t>
            </a:r>
            <a:r>
              <a:rPr lang="en-AU" dirty="0"/>
              <a:t> Prof Jane </a:t>
            </a:r>
            <a:r>
              <a:rPr lang="en-AU" dirty="0" err="1"/>
              <a:t>Tolman</a:t>
            </a:r>
            <a:r>
              <a:rPr lang="en-AU" dirty="0"/>
              <a:t> </a:t>
            </a:r>
          </a:p>
          <a:p>
            <a:r>
              <a:rPr lang="en-AU" dirty="0"/>
              <a:t>Dr </a:t>
            </a:r>
            <a:r>
              <a:rPr lang="en-AU" dirty="0" err="1"/>
              <a:t>Maree</a:t>
            </a:r>
            <a:r>
              <a:rPr lang="en-AU" dirty="0"/>
              <a:t> Farrow </a:t>
            </a:r>
          </a:p>
          <a:p>
            <a:r>
              <a:rPr lang="en-AU" dirty="0"/>
              <a:t>Dr Tony Cook</a:t>
            </a:r>
          </a:p>
        </p:txBody>
      </p:sp>
      <p:sp>
        <p:nvSpPr>
          <p:cNvPr id="9" name="Rectangle 8"/>
          <p:cNvSpPr/>
          <p:nvPr/>
        </p:nvSpPr>
        <p:spPr>
          <a:xfrm>
            <a:off x="9120336" y="3356992"/>
            <a:ext cx="1512168" cy="646331"/>
          </a:xfrm>
          <a:prstGeom prst="rect">
            <a:avLst/>
          </a:prstGeom>
        </p:spPr>
        <p:txBody>
          <a:bodyPr wrap="square">
            <a:spAutoFit/>
          </a:bodyPr>
          <a:lstStyle/>
          <a:p>
            <a:r>
              <a:rPr lang="en-AU" b="1" dirty="0">
                <a:solidFill>
                  <a:srgbClr val="3366FF"/>
                </a:solidFill>
              </a:rPr>
              <a:t>IT Support:</a:t>
            </a:r>
          </a:p>
          <a:p>
            <a:r>
              <a:rPr lang="en-AU" dirty="0"/>
              <a:t>Rob Crouch</a:t>
            </a:r>
          </a:p>
        </p:txBody>
      </p:sp>
    </p:spTree>
    <p:extLst>
      <p:ext uri="{BB962C8B-B14F-4D97-AF65-F5344CB8AC3E}">
        <p14:creationId xmlns:p14="http://schemas.microsoft.com/office/powerpoint/2010/main" val="348384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solidFill>
                  <a:schemeClr val="bg1"/>
                </a:solidFill>
              </a:rPr>
              <a:t>CAD304: Negotiated </a:t>
            </a:r>
            <a:r>
              <a:rPr lang="en-US" sz="3200" dirty="0">
                <a:solidFill>
                  <a:schemeClr val="bg1"/>
                </a:solidFill>
              </a:rPr>
              <a:t>Project in </a:t>
            </a:r>
            <a:r>
              <a:rPr lang="en-US" sz="3200" dirty="0" smtClean="0">
                <a:solidFill>
                  <a:schemeClr val="bg1"/>
                </a:solidFill>
              </a:rPr>
              <a:t>Dementia - “Capstone” experience</a:t>
            </a:r>
            <a:endParaRPr lang="en-US" sz="3200" dirty="0">
              <a:solidFill>
                <a:schemeClr val="bg1"/>
              </a:solidFill>
            </a:endParaRPr>
          </a:p>
        </p:txBody>
      </p:sp>
      <p:sp>
        <p:nvSpPr>
          <p:cNvPr id="2" name="TextBox 1"/>
          <p:cNvSpPr txBox="1"/>
          <p:nvPr/>
        </p:nvSpPr>
        <p:spPr>
          <a:xfrm>
            <a:off x="191344" y="1484784"/>
            <a:ext cx="11161240" cy="3970318"/>
          </a:xfrm>
          <a:prstGeom prst="rect">
            <a:avLst/>
          </a:prstGeom>
          <a:noFill/>
        </p:spPr>
        <p:txBody>
          <a:bodyPr wrap="square" rtlCol="0">
            <a:spAutoFit/>
          </a:bodyPr>
          <a:lstStyle/>
          <a:p>
            <a:r>
              <a:rPr lang="en-AU" dirty="0"/>
              <a:t>This unit will involve students selecting a research topic related to dementia for a major assignment and related presentation. The subject area will be negotiated with the academic staff contributing to the unit, and will involve a literature review and analysis and synthesis of research in this area. Students will be required to present their project verbally, and to respond to questions and comments in the online environment</a:t>
            </a:r>
            <a:r>
              <a:rPr lang="en-AU" dirty="0" smtClean="0"/>
              <a:t>.</a:t>
            </a:r>
          </a:p>
          <a:p>
            <a:endParaRPr lang="en-AU" dirty="0" smtClean="0"/>
          </a:p>
          <a:p>
            <a:r>
              <a:rPr lang="en-AU" dirty="0"/>
              <a:t>On completion of this unit, you will be able to:</a:t>
            </a:r>
          </a:p>
          <a:p>
            <a:pPr marL="342900" lvl="0" indent="-342900">
              <a:buFont typeface="+mj-lt"/>
              <a:buAutoNum type="arabicPeriod"/>
            </a:pPr>
            <a:r>
              <a:rPr lang="en-AU" dirty="0"/>
              <a:t>Engage in an effective collaborative process to discuss research, develop ideas, and respond to questions.</a:t>
            </a:r>
          </a:p>
          <a:p>
            <a:pPr marL="342900" lvl="0" indent="-342900">
              <a:buFont typeface="+mj-lt"/>
              <a:buAutoNum type="arabicPeriod"/>
            </a:pPr>
            <a:r>
              <a:rPr lang="en-AU" dirty="0"/>
              <a:t>Conduct independent and self-directed research into a topic of importance relating to dementia</a:t>
            </a:r>
          </a:p>
          <a:p>
            <a:pPr marL="342900" lvl="0" indent="-342900">
              <a:buFont typeface="+mj-lt"/>
              <a:buAutoNum type="arabicPeriod"/>
            </a:pPr>
            <a:r>
              <a:rPr lang="en-AU" dirty="0"/>
              <a:t>Collect, integrate, and interpret relevant scientific literature from a range of sources and formats.</a:t>
            </a:r>
          </a:p>
          <a:p>
            <a:pPr marL="342900" lvl="0" indent="-342900">
              <a:buFont typeface="+mj-lt"/>
              <a:buAutoNum type="arabicPeriod"/>
            </a:pPr>
            <a:r>
              <a:rPr lang="en-AU" dirty="0"/>
              <a:t>Communicate information relating to scientific literature at a high level in both written and spoken forms using appropriate academic skills and conventions</a:t>
            </a:r>
            <a:r>
              <a:rPr lang="en-AU" dirty="0" smtClean="0"/>
              <a:t>.</a:t>
            </a:r>
          </a:p>
          <a:p>
            <a:pPr marL="342900" lvl="0" indent="-342900">
              <a:buFont typeface="+mj-lt"/>
              <a:buAutoNum type="arabicPeriod"/>
            </a:pPr>
            <a:endParaRPr lang="en-AU" dirty="0"/>
          </a:p>
          <a:p>
            <a:pPr lvl="0"/>
            <a:r>
              <a:rPr lang="en-AU" dirty="0" smtClean="0"/>
              <a:t>Unit was first offered in Spring Semester [Extended], 2015/2016</a:t>
            </a:r>
          </a:p>
          <a:p>
            <a:pPr lvl="0"/>
            <a:r>
              <a:rPr lang="en-AU" dirty="0" smtClean="0"/>
              <a:t>61 students completed the unit</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1737881773"/>
              </p:ext>
            </p:extLst>
          </p:nvPr>
        </p:nvGraphicFramePr>
        <p:xfrm>
          <a:off x="263352" y="5373216"/>
          <a:ext cx="5778500" cy="513080"/>
        </p:xfrm>
        <a:graphic>
          <a:graphicData uri="http://schemas.openxmlformats.org/drawingml/2006/table">
            <a:tbl>
              <a:tblPr/>
              <a:tblGrid>
                <a:gridCol w="825500">
                  <a:extLst>
                    <a:ext uri="{9D8B030D-6E8A-4147-A177-3AD203B41FA5}">
                      <a16:colId xmlns:a16="http://schemas.microsoft.com/office/drawing/2014/main" val="20000"/>
                    </a:ext>
                  </a:extLst>
                </a:gridCol>
                <a:gridCol w="825500">
                  <a:extLst>
                    <a:ext uri="{9D8B030D-6E8A-4147-A177-3AD203B41FA5}">
                      <a16:colId xmlns:a16="http://schemas.microsoft.com/office/drawing/2014/main" val="20001"/>
                    </a:ext>
                  </a:extLst>
                </a:gridCol>
                <a:gridCol w="825500">
                  <a:extLst>
                    <a:ext uri="{9D8B030D-6E8A-4147-A177-3AD203B41FA5}">
                      <a16:colId xmlns:a16="http://schemas.microsoft.com/office/drawing/2014/main" val="20002"/>
                    </a:ext>
                  </a:extLst>
                </a:gridCol>
                <a:gridCol w="825500">
                  <a:extLst>
                    <a:ext uri="{9D8B030D-6E8A-4147-A177-3AD203B41FA5}">
                      <a16:colId xmlns:a16="http://schemas.microsoft.com/office/drawing/2014/main" val="20003"/>
                    </a:ext>
                  </a:extLst>
                </a:gridCol>
                <a:gridCol w="825500">
                  <a:extLst>
                    <a:ext uri="{9D8B030D-6E8A-4147-A177-3AD203B41FA5}">
                      <a16:colId xmlns:a16="http://schemas.microsoft.com/office/drawing/2014/main" val="20004"/>
                    </a:ext>
                  </a:extLst>
                </a:gridCol>
                <a:gridCol w="825500">
                  <a:extLst>
                    <a:ext uri="{9D8B030D-6E8A-4147-A177-3AD203B41FA5}">
                      <a16:colId xmlns:a16="http://schemas.microsoft.com/office/drawing/2014/main" val="20005"/>
                    </a:ext>
                  </a:extLst>
                </a:gridCol>
                <a:gridCol w="825500">
                  <a:extLst>
                    <a:ext uri="{9D8B030D-6E8A-4147-A177-3AD203B41FA5}">
                      <a16:colId xmlns:a16="http://schemas.microsoft.com/office/drawing/2014/main" val="20006"/>
                    </a:ext>
                  </a:extLst>
                </a:gridCol>
              </a:tblGrid>
              <a:tr h="254000">
                <a:tc>
                  <a:txBody>
                    <a:bodyPr/>
                    <a:lstStyle/>
                    <a:p>
                      <a:pPr algn="ctr" fontAlgn="b"/>
                      <a:r>
                        <a:rPr lang="en-US" sz="1600" b="0" i="0" u="none" strike="noStrike" dirty="0">
                          <a:solidFill>
                            <a:schemeClr val="bg1"/>
                          </a:solidFill>
                          <a:effectLst/>
                          <a:latin typeface="+mj-lt"/>
                        </a:rPr>
                        <a:t>HD</a:t>
                      </a:r>
                    </a:p>
                  </a:txBody>
                  <a:tcPr marL="12700" marR="12700" marT="12700" marB="0" anchor="b">
                    <a:lnL>
                      <a:noFill/>
                    </a:lnL>
                    <a:lnR>
                      <a:noFill/>
                    </a:lnR>
                    <a:lnT>
                      <a:noFill/>
                    </a:lnT>
                    <a:lnB>
                      <a:noFill/>
                    </a:lnB>
                    <a:solidFill>
                      <a:schemeClr val="bg1">
                        <a:lumMod val="50000"/>
                      </a:schemeClr>
                    </a:solidFill>
                  </a:tcPr>
                </a:tc>
                <a:tc>
                  <a:txBody>
                    <a:bodyPr/>
                    <a:lstStyle/>
                    <a:p>
                      <a:pPr algn="ctr" fontAlgn="b"/>
                      <a:r>
                        <a:rPr lang="en-US" sz="1600" b="0" i="0" u="none" strike="noStrike" dirty="0">
                          <a:solidFill>
                            <a:schemeClr val="bg1"/>
                          </a:solidFill>
                          <a:effectLst/>
                          <a:latin typeface="+mj-lt"/>
                        </a:rPr>
                        <a:t>DN</a:t>
                      </a:r>
                    </a:p>
                  </a:txBody>
                  <a:tcPr marL="12700" marR="12700" marT="12700" marB="0" anchor="b">
                    <a:lnL>
                      <a:noFill/>
                    </a:lnL>
                    <a:lnR>
                      <a:noFill/>
                    </a:lnR>
                    <a:lnT>
                      <a:noFill/>
                    </a:lnT>
                    <a:lnB>
                      <a:noFill/>
                    </a:lnB>
                    <a:solidFill>
                      <a:schemeClr val="bg1">
                        <a:lumMod val="50000"/>
                      </a:schemeClr>
                    </a:solidFill>
                  </a:tcPr>
                </a:tc>
                <a:tc>
                  <a:txBody>
                    <a:bodyPr/>
                    <a:lstStyle/>
                    <a:p>
                      <a:pPr algn="ctr" fontAlgn="b"/>
                      <a:r>
                        <a:rPr lang="en-US" sz="1600" b="0" i="0" u="none" strike="noStrike" dirty="0">
                          <a:solidFill>
                            <a:schemeClr val="bg1"/>
                          </a:solidFill>
                          <a:effectLst/>
                          <a:latin typeface="+mj-lt"/>
                        </a:rPr>
                        <a:t>CR</a:t>
                      </a:r>
                    </a:p>
                  </a:txBody>
                  <a:tcPr marL="12700" marR="12700" marT="12700" marB="0" anchor="b">
                    <a:lnL>
                      <a:noFill/>
                    </a:lnL>
                    <a:lnR>
                      <a:noFill/>
                    </a:lnR>
                    <a:lnT>
                      <a:noFill/>
                    </a:lnT>
                    <a:lnB>
                      <a:noFill/>
                    </a:lnB>
                    <a:solidFill>
                      <a:schemeClr val="bg1">
                        <a:lumMod val="50000"/>
                      </a:schemeClr>
                    </a:solidFill>
                  </a:tcPr>
                </a:tc>
                <a:tc>
                  <a:txBody>
                    <a:bodyPr/>
                    <a:lstStyle/>
                    <a:p>
                      <a:pPr algn="ctr" fontAlgn="b"/>
                      <a:r>
                        <a:rPr lang="en-US" sz="1600" b="0" i="0" u="none" strike="noStrike" dirty="0">
                          <a:solidFill>
                            <a:schemeClr val="bg1"/>
                          </a:solidFill>
                          <a:effectLst/>
                          <a:latin typeface="+mj-lt"/>
                        </a:rPr>
                        <a:t>PP</a:t>
                      </a:r>
                    </a:p>
                  </a:txBody>
                  <a:tcPr marL="12700" marR="12700" marT="12700" marB="0" anchor="b">
                    <a:lnL>
                      <a:noFill/>
                    </a:lnL>
                    <a:lnR>
                      <a:noFill/>
                    </a:lnR>
                    <a:lnT>
                      <a:noFill/>
                    </a:lnT>
                    <a:lnB>
                      <a:noFill/>
                    </a:lnB>
                    <a:solidFill>
                      <a:schemeClr val="bg1">
                        <a:lumMod val="50000"/>
                      </a:schemeClr>
                    </a:solidFill>
                  </a:tcPr>
                </a:tc>
                <a:tc>
                  <a:txBody>
                    <a:bodyPr/>
                    <a:lstStyle/>
                    <a:p>
                      <a:pPr algn="ctr" fontAlgn="b"/>
                      <a:r>
                        <a:rPr lang="en-US" sz="1600" b="0" i="0" u="none" strike="noStrike" dirty="0">
                          <a:solidFill>
                            <a:schemeClr val="bg1"/>
                          </a:solidFill>
                          <a:effectLst/>
                          <a:latin typeface="+mj-lt"/>
                        </a:rPr>
                        <a:t>NN</a:t>
                      </a:r>
                    </a:p>
                  </a:txBody>
                  <a:tcPr marL="12700" marR="12700" marT="12700" marB="0" anchor="b">
                    <a:lnL>
                      <a:noFill/>
                    </a:lnL>
                    <a:lnR>
                      <a:noFill/>
                    </a:lnR>
                    <a:lnT>
                      <a:noFill/>
                    </a:lnT>
                    <a:lnB>
                      <a:noFill/>
                    </a:lnB>
                    <a:solidFill>
                      <a:schemeClr val="bg1">
                        <a:lumMod val="50000"/>
                      </a:schemeClr>
                    </a:solidFill>
                  </a:tcPr>
                </a:tc>
                <a:tc>
                  <a:txBody>
                    <a:bodyPr/>
                    <a:lstStyle/>
                    <a:p>
                      <a:pPr algn="ctr" fontAlgn="b"/>
                      <a:r>
                        <a:rPr lang="en-US" sz="1600" b="0" i="0" u="none" strike="noStrike" dirty="0">
                          <a:solidFill>
                            <a:schemeClr val="bg1"/>
                          </a:solidFill>
                          <a:effectLst/>
                          <a:latin typeface="+mj-lt"/>
                        </a:rPr>
                        <a:t>Other</a:t>
                      </a:r>
                    </a:p>
                  </a:txBody>
                  <a:tcPr marL="12700" marR="12700" marT="12700" marB="0" anchor="b">
                    <a:lnL>
                      <a:noFill/>
                    </a:lnL>
                    <a:lnR>
                      <a:noFill/>
                    </a:lnR>
                    <a:lnT>
                      <a:noFill/>
                    </a:lnT>
                    <a:lnB>
                      <a:noFill/>
                    </a:lnB>
                    <a:solidFill>
                      <a:schemeClr val="bg1">
                        <a:lumMod val="50000"/>
                      </a:schemeClr>
                    </a:solidFill>
                  </a:tcPr>
                </a:tc>
                <a:tc>
                  <a:txBody>
                    <a:bodyPr/>
                    <a:lstStyle/>
                    <a:p>
                      <a:pPr algn="ctr" fontAlgn="b"/>
                      <a:r>
                        <a:rPr lang="en-US" sz="1600" b="0" i="0" u="none" strike="noStrike" dirty="0">
                          <a:solidFill>
                            <a:schemeClr val="bg1"/>
                          </a:solidFill>
                          <a:effectLst/>
                          <a:latin typeface="+mj-lt"/>
                        </a:rPr>
                        <a:t>Total</a:t>
                      </a:r>
                    </a:p>
                  </a:txBody>
                  <a:tcPr marL="12700" marR="12700" marT="12700" marB="0" anchor="b">
                    <a:lnL>
                      <a:noFill/>
                    </a:lnL>
                    <a:lnR>
                      <a:noFill/>
                    </a:lnR>
                    <a:lnT>
                      <a:noFill/>
                    </a:lnT>
                    <a:lnB>
                      <a:noFill/>
                    </a:lnB>
                    <a:solidFill>
                      <a:schemeClr val="bg1">
                        <a:lumMod val="50000"/>
                      </a:schemeClr>
                    </a:solidFill>
                  </a:tcPr>
                </a:tc>
                <a:extLst>
                  <a:ext uri="{0D108BD9-81ED-4DB2-BD59-A6C34878D82A}">
                    <a16:rowId xmlns:a16="http://schemas.microsoft.com/office/drawing/2014/main" val="10000"/>
                  </a:ext>
                </a:extLst>
              </a:tr>
              <a:tr h="254000">
                <a:tc>
                  <a:txBody>
                    <a:bodyPr/>
                    <a:lstStyle/>
                    <a:p>
                      <a:pPr algn="ctr" fontAlgn="b"/>
                      <a:r>
                        <a:rPr lang="is-IS" sz="1600" b="0" i="0" u="none" strike="noStrike" dirty="0">
                          <a:solidFill>
                            <a:srgbClr val="000000"/>
                          </a:solidFill>
                          <a:effectLst/>
                          <a:latin typeface="+mj-lt"/>
                        </a:rPr>
                        <a:t>12</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is-IS" sz="1600" b="0" i="0" u="none" strike="noStrike" dirty="0">
                          <a:solidFill>
                            <a:srgbClr val="000000"/>
                          </a:solidFill>
                          <a:effectLst/>
                          <a:latin typeface="+mj-lt"/>
                        </a:rPr>
                        <a:t>23</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is-IS" sz="1600" b="0" i="0" u="none" strike="noStrike" dirty="0">
                          <a:solidFill>
                            <a:srgbClr val="000000"/>
                          </a:solidFill>
                          <a:effectLst/>
                          <a:latin typeface="+mj-lt"/>
                        </a:rPr>
                        <a:t>23</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is-IS" sz="1600" b="0" i="0" u="none" strike="noStrike" dirty="0">
                          <a:solidFill>
                            <a:srgbClr val="000000"/>
                          </a:solidFill>
                          <a:effectLst/>
                          <a:latin typeface="+mj-lt"/>
                        </a:rPr>
                        <a:t>2</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en-US" sz="1600" b="0" i="0" u="none" strike="noStrike" dirty="0">
                          <a:solidFill>
                            <a:srgbClr val="000000"/>
                          </a:solidFill>
                          <a:effectLst/>
                          <a:latin typeface="+mj-lt"/>
                        </a:rPr>
                        <a:t>1</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is-IS" sz="1600" b="0" i="0" u="none" strike="noStrike" dirty="0">
                          <a:solidFill>
                            <a:srgbClr val="000000"/>
                          </a:solidFill>
                          <a:effectLst/>
                          <a:latin typeface="+mj-lt"/>
                        </a:rPr>
                        <a:t>12</a:t>
                      </a:r>
                    </a:p>
                  </a:txBody>
                  <a:tcPr marL="12700" marR="12700" marT="12700" marB="0" anchor="b">
                    <a:lnL>
                      <a:noFill/>
                    </a:lnL>
                    <a:lnR>
                      <a:noFill/>
                    </a:lnR>
                    <a:lnT>
                      <a:noFill/>
                    </a:lnT>
                    <a:lnB>
                      <a:noFill/>
                    </a:lnB>
                    <a:solidFill>
                      <a:schemeClr val="bg1">
                        <a:lumMod val="85000"/>
                      </a:schemeClr>
                    </a:solidFill>
                  </a:tcPr>
                </a:tc>
                <a:tc>
                  <a:txBody>
                    <a:bodyPr/>
                    <a:lstStyle/>
                    <a:p>
                      <a:pPr algn="ctr" fontAlgn="b"/>
                      <a:r>
                        <a:rPr lang="is-IS" sz="1600" b="0" i="0" u="none" strike="noStrike" dirty="0">
                          <a:solidFill>
                            <a:srgbClr val="000000"/>
                          </a:solidFill>
                          <a:effectLst/>
                          <a:latin typeface="+mj-lt"/>
                        </a:rPr>
                        <a:t>73</a:t>
                      </a:r>
                    </a:p>
                  </a:txBody>
                  <a:tcPr marL="12700" marR="12700" marT="12700" marB="0" anchor="b">
                    <a:lnL>
                      <a:noFill/>
                    </a:lnL>
                    <a:lnR>
                      <a:noFill/>
                    </a:lnR>
                    <a:lnT>
                      <a:noFill/>
                    </a:lnT>
                    <a:lnB>
                      <a:noFill/>
                    </a:lnB>
                    <a:solidFill>
                      <a:schemeClr val="bg1">
                        <a:lumMod val="8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216437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Learning Strategies &amp; Resources</a:t>
            </a:r>
          </a:p>
        </p:txBody>
      </p:sp>
      <p:sp>
        <p:nvSpPr>
          <p:cNvPr id="4" name="Slide Number Placeholder 3"/>
          <p:cNvSpPr>
            <a:spLocks noGrp="1"/>
          </p:cNvSpPr>
          <p:nvPr>
            <p:ph type="sldNum" sz="quarter" idx="15"/>
          </p:nvPr>
        </p:nvSpPr>
        <p:spPr/>
        <p:txBody>
          <a:bodyPr/>
          <a:lstStyle/>
          <a:p>
            <a:pPr>
              <a:defRPr/>
            </a:pPr>
            <a:fld id="{45A62E7C-B70F-AA43-8AF2-631526316BA2}" type="slidenum">
              <a:rPr lang="en-US" smtClean="0">
                <a:solidFill>
                  <a:prstClr val="black"/>
                </a:solidFill>
              </a:rPr>
              <a:pPr>
                <a:defRPr/>
              </a:pPr>
              <a:t>3</a:t>
            </a:fld>
            <a:endParaRPr lang="en-US">
              <a:solidFill>
                <a:prstClr val="black"/>
              </a:solidFill>
            </a:endParaRPr>
          </a:p>
        </p:txBody>
      </p:sp>
      <p:sp>
        <p:nvSpPr>
          <p:cNvPr id="7" name="Rectangle 6"/>
          <p:cNvSpPr/>
          <p:nvPr/>
        </p:nvSpPr>
        <p:spPr>
          <a:xfrm>
            <a:off x="479376" y="1443058"/>
            <a:ext cx="10701867" cy="5632311"/>
          </a:xfrm>
          <a:prstGeom prst="rect">
            <a:avLst/>
          </a:prstGeom>
        </p:spPr>
        <p:txBody>
          <a:bodyPr wrap="square">
            <a:spAutoFit/>
          </a:bodyPr>
          <a:lstStyle/>
          <a:p>
            <a:pPr defTabSz="457200"/>
            <a:r>
              <a:rPr lang="en-AU" sz="2400" dirty="0" smtClean="0"/>
              <a:t>There were no formal recorded lectures, tutorial sessions or collaborate sessions.</a:t>
            </a:r>
          </a:p>
          <a:p>
            <a:pPr defTabSz="457200"/>
            <a:endParaRPr lang="en-AU" sz="2400" dirty="0" smtClean="0"/>
          </a:p>
          <a:p>
            <a:pPr defTabSz="457200"/>
            <a:r>
              <a:rPr lang="en-AU" sz="2400" dirty="0"/>
              <a:t>The negotiated project nature of this Unit </a:t>
            </a:r>
            <a:r>
              <a:rPr lang="en-AU" sz="2400" dirty="0" smtClean="0"/>
              <a:t>meant </a:t>
            </a:r>
            <a:r>
              <a:rPr lang="en-AU" sz="2400" dirty="0"/>
              <a:t>that there </a:t>
            </a:r>
            <a:r>
              <a:rPr lang="en-AU" sz="2400" dirty="0" smtClean="0"/>
              <a:t>was </a:t>
            </a:r>
            <a:r>
              <a:rPr lang="en-AU" sz="2400" dirty="0"/>
              <a:t>no single specific reading applicable to all students.  </a:t>
            </a:r>
            <a:endParaRPr lang="en-AU" sz="2400" dirty="0" smtClean="0"/>
          </a:p>
          <a:p>
            <a:pPr defTabSz="457200"/>
            <a:endParaRPr lang="en-AU" sz="2400" dirty="0"/>
          </a:p>
          <a:p>
            <a:pPr defTabSz="457200"/>
            <a:r>
              <a:rPr lang="en-AU" sz="2400" dirty="0" smtClean="0"/>
              <a:t>Advice </a:t>
            </a:r>
            <a:r>
              <a:rPr lang="en-AU" sz="2400" dirty="0"/>
              <a:t>on how to approach and complete the assessments tasks </a:t>
            </a:r>
            <a:r>
              <a:rPr lang="en-AU" sz="2400" dirty="0" smtClean="0"/>
              <a:t>was </a:t>
            </a:r>
            <a:r>
              <a:rPr lang="en-AU" sz="2400" dirty="0"/>
              <a:t>made available in MyLO, </a:t>
            </a:r>
            <a:r>
              <a:rPr lang="en-AU" sz="2400" dirty="0" smtClean="0"/>
              <a:t>but </a:t>
            </a:r>
            <a:r>
              <a:rPr lang="en-AU" sz="2400" i="1" dirty="0" smtClean="0"/>
              <a:t>identifying </a:t>
            </a:r>
            <a:r>
              <a:rPr lang="en-AU" sz="2400" i="1" dirty="0"/>
              <a:t>appropriate reference material </a:t>
            </a:r>
            <a:r>
              <a:rPr lang="en-AU" sz="2400" i="1" dirty="0" smtClean="0"/>
              <a:t>remained </a:t>
            </a:r>
            <a:r>
              <a:rPr lang="en-AU" sz="2400" i="1" dirty="0"/>
              <a:t>the responsibility of the student</a:t>
            </a:r>
            <a:r>
              <a:rPr lang="en-AU" sz="2400" i="1" dirty="0" smtClean="0"/>
              <a:t>.</a:t>
            </a:r>
          </a:p>
          <a:p>
            <a:pPr defTabSz="457200"/>
            <a:endParaRPr lang="en-AU" sz="2400" i="1" dirty="0"/>
          </a:p>
          <a:p>
            <a:pPr defTabSz="457200"/>
            <a:r>
              <a:rPr lang="en-AU" sz="2400" dirty="0" smtClean="0"/>
              <a:t>12 “research-specific” staff worked with students – individually and in small groups -  to assist them in clarifying their area of interest, research question, literature search, and presentations</a:t>
            </a:r>
            <a:endParaRPr lang="en-AU" sz="2400" dirty="0"/>
          </a:p>
          <a:p>
            <a:pPr defTabSz="457200"/>
            <a:endParaRPr lang="en-AU" sz="2400" dirty="0"/>
          </a:p>
          <a:p>
            <a:pPr defTabSz="457200"/>
            <a:endParaRPr lang="en-US" sz="2400" dirty="0" smtClean="0">
              <a:solidFill>
                <a:prstClr val="black"/>
              </a:solidFill>
            </a:endParaRPr>
          </a:p>
          <a:p>
            <a:pPr defTabSz="457200"/>
            <a:endParaRPr lang="en-US" sz="2400" dirty="0">
              <a:solidFill>
                <a:prstClr val="black"/>
              </a:solidFill>
            </a:endParaRPr>
          </a:p>
        </p:txBody>
      </p:sp>
    </p:spTree>
    <p:extLst>
      <p:ext uri="{BB962C8B-B14F-4D97-AF65-F5344CB8AC3E}">
        <p14:creationId xmlns:p14="http://schemas.microsoft.com/office/powerpoint/2010/main" val="17402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Learning was </a:t>
            </a:r>
            <a:r>
              <a:rPr lang="en-US" sz="3200" dirty="0" err="1" smtClean="0"/>
              <a:t>scaffolded</a:t>
            </a:r>
            <a:r>
              <a:rPr lang="en-US" sz="3200" dirty="0" smtClean="0"/>
              <a:t> through progressive Assessment Tasks</a:t>
            </a:r>
            <a:endParaRPr lang="en-US" sz="3200" dirty="0"/>
          </a:p>
        </p:txBody>
      </p:sp>
      <p:graphicFrame>
        <p:nvGraphicFramePr>
          <p:cNvPr id="6" name="Table 5"/>
          <p:cNvGraphicFramePr>
            <a:graphicFrameLocks noGrp="1"/>
          </p:cNvGraphicFramePr>
          <p:nvPr>
            <p:extLst>
              <p:ext uri="{D42A27DB-BD31-4B8C-83A1-F6EECF244321}">
                <p14:modId xmlns:p14="http://schemas.microsoft.com/office/powerpoint/2010/main" val="3473244481"/>
              </p:ext>
            </p:extLst>
          </p:nvPr>
        </p:nvGraphicFramePr>
        <p:xfrm>
          <a:off x="623392" y="1772816"/>
          <a:ext cx="10945215" cy="3007203"/>
        </p:xfrm>
        <a:graphic>
          <a:graphicData uri="http://schemas.openxmlformats.org/drawingml/2006/table">
            <a:tbl>
              <a:tblPr firstRow="1" bandRow="1">
                <a:tableStyleId>{793D81CF-94F2-401A-BA57-92F5A7B2D0C5}</a:tableStyleId>
              </a:tblPr>
              <a:tblGrid>
                <a:gridCol w="2714413">
                  <a:extLst>
                    <a:ext uri="{9D8B030D-6E8A-4147-A177-3AD203B41FA5}">
                      <a16:colId xmlns:a16="http://schemas.microsoft.com/office/drawing/2014/main" val="20000"/>
                    </a:ext>
                  </a:extLst>
                </a:gridCol>
                <a:gridCol w="2038114">
                  <a:extLst>
                    <a:ext uri="{9D8B030D-6E8A-4147-A177-3AD203B41FA5}">
                      <a16:colId xmlns:a16="http://schemas.microsoft.com/office/drawing/2014/main" val="20001"/>
                    </a:ext>
                  </a:extLst>
                </a:gridCol>
                <a:gridCol w="6192688">
                  <a:extLst>
                    <a:ext uri="{9D8B030D-6E8A-4147-A177-3AD203B41FA5}">
                      <a16:colId xmlns:a16="http://schemas.microsoft.com/office/drawing/2014/main" val="20002"/>
                    </a:ext>
                  </a:extLst>
                </a:gridCol>
              </a:tblGrid>
              <a:tr h="300033">
                <a:tc>
                  <a:txBody>
                    <a:bodyPr/>
                    <a:lstStyle/>
                    <a:p>
                      <a:pPr algn="just">
                        <a:lnSpc>
                          <a:spcPct val="105000"/>
                        </a:lnSpc>
                        <a:spcBef>
                          <a:spcPts val="600"/>
                        </a:spcBef>
                        <a:spcAft>
                          <a:spcPts val="0"/>
                        </a:spcAft>
                      </a:pPr>
                      <a:r>
                        <a:rPr lang="en-AU" sz="2000" b="1" dirty="0">
                          <a:solidFill>
                            <a:srgbClr val="FFFFFF"/>
                          </a:solidFill>
                          <a:effectLst/>
                          <a:latin typeface="+mn-lt"/>
                          <a:ea typeface="华文新魏"/>
                          <a:cs typeface="Times New Roman"/>
                        </a:rPr>
                        <a:t>Assessment task</a:t>
                      </a:r>
                      <a:endParaRPr lang="en-AU" sz="2000" dirty="0">
                        <a:solidFill>
                          <a:srgbClr val="000000"/>
                        </a:solidFill>
                        <a:effectLst/>
                        <a:latin typeface="+mn-lt"/>
                        <a:ea typeface="华文新魏"/>
                        <a:cs typeface="Times New Roman"/>
                      </a:endParaRPr>
                    </a:p>
                  </a:txBody>
                  <a:tcPr marT="0" marB="0"/>
                </a:tc>
                <a:tc>
                  <a:txBody>
                    <a:bodyPr/>
                    <a:lstStyle/>
                    <a:p>
                      <a:pPr algn="ctr">
                        <a:lnSpc>
                          <a:spcPct val="105000"/>
                        </a:lnSpc>
                        <a:spcBef>
                          <a:spcPts val="600"/>
                        </a:spcBef>
                        <a:spcAft>
                          <a:spcPts val="0"/>
                        </a:spcAft>
                      </a:pPr>
                      <a:r>
                        <a:rPr lang="en-AU" sz="2000" b="1" dirty="0">
                          <a:solidFill>
                            <a:srgbClr val="FFFFFF"/>
                          </a:solidFill>
                          <a:effectLst/>
                          <a:latin typeface="+mn-lt"/>
                          <a:ea typeface="华文新魏"/>
                          <a:cs typeface="Times New Roman"/>
                        </a:rPr>
                        <a:t>Weighting</a:t>
                      </a:r>
                      <a:endParaRPr lang="en-AU" sz="2000" dirty="0">
                        <a:solidFill>
                          <a:srgbClr val="000000"/>
                        </a:solidFill>
                        <a:effectLst/>
                        <a:latin typeface="+mn-lt"/>
                        <a:ea typeface="华文新魏"/>
                        <a:cs typeface="Times New Roman"/>
                      </a:endParaRPr>
                    </a:p>
                  </a:txBody>
                  <a:tcPr marL="68580" marR="68580" marT="0" marB="0"/>
                </a:tc>
                <a:tc>
                  <a:txBody>
                    <a:bodyPr/>
                    <a:lstStyle/>
                    <a:p>
                      <a:pPr algn="ctr">
                        <a:lnSpc>
                          <a:spcPct val="105000"/>
                        </a:lnSpc>
                        <a:spcBef>
                          <a:spcPts val="600"/>
                        </a:spcBef>
                        <a:spcAft>
                          <a:spcPts val="0"/>
                        </a:spcAft>
                      </a:pPr>
                      <a:r>
                        <a:rPr lang="en-AU" sz="2000" b="1" dirty="0" smtClean="0">
                          <a:solidFill>
                            <a:srgbClr val="FFFFFF"/>
                          </a:solidFill>
                          <a:effectLst/>
                          <a:latin typeface="+mn-lt"/>
                          <a:ea typeface="华文新魏"/>
                          <a:cs typeface="Times New Roman"/>
                        </a:rPr>
                        <a:t>Comments</a:t>
                      </a:r>
                      <a:endParaRPr lang="en-AU" sz="2000" dirty="0">
                        <a:solidFill>
                          <a:srgbClr val="000000"/>
                        </a:solidFill>
                        <a:effectLst/>
                        <a:latin typeface="+mn-lt"/>
                        <a:ea typeface="华文新魏"/>
                        <a:cs typeface="Times New Roman"/>
                      </a:endParaRPr>
                    </a:p>
                  </a:txBody>
                  <a:tcPr marT="0" marB="0"/>
                </a:tc>
                <a:extLst>
                  <a:ext uri="{0D108BD9-81ED-4DB2-BD59-A6C34878D82A}">
                    <a16:rowId xmlns:a16="http://schemas.microsoft.com/office/drawing/2014/main" val="10000"/>
                  </a:ext>
                </a:extLst>
              </a:tr>
              <a:tr h="600067">
                <a:tc>
                  <a:txBody>
                    <a:bodyPr/>
                    <a:lstStyle/>
                    <a:p>
                      <a:pPr algn="l">
                        <a:lnSpc>
                          <a:spcPct val="100000"/>
                        </a:lnSpc>
                        <a:spcBef>
                          <a:spcPts val="600"/>
                        </a:spcBef>
                        <a:spcAft>
                          <a:spcPts val="0"/>
                        </a:spcAft>
                      </a:pPr>
                      <a:r>
                        <a:rPr lang="en-AU" sz="1800" dirty="0">
                          <a:solidFill>
                            <a:srgbClr val="000000"/>
                          </a:solidFill>
                          <a:effectLst/>
                          <a:latin typeface="+mn-lt"/>
                          <a:ea typeface="华文新魏"/>
                          <a:cs typeface="Times New Roman"/>
                        </a:rPr>
                        <a:t>AT 1: </a:t>
                      </a:r>
                      <a:r>
                        <a:rPr lang="en-AU" sz="1800" dirty="0" smtClean="0">
                          <a:solidFill>
                            <a:srgbClr val="000000"/>
                          </a:solidFill>
                          <a:effectLst/>
                          <a:latin typeface="+mn-lt"/>
                          <a:ea typeface="华文新魏"/>
                          <a:cs typeface="Times New Roman"/>
                        </a:rPr>
                        <a:t>Research Development and Proposal</a:t>
                      </a:r>
                      <a:endParaRPr lang="en-AU" sz="1800" dirty="0">
                        <a:solidFill>
                          <a:srgbClr val="000000"/>
                        </a:solidFill>
                        <a:effectLst/>
                        <a:latin typeface="+mn-lt"/>
                        <a:ea typeface="华文新魏"/>
                        <a:cs typeface="Times New Roman"/>
                      </a:endParaRPr>
                    </a:p>
                  </a:txBody>
                  <a:tcPr marT="0" marB="0" anchor="ctr">
                    <a:solidFill>
                      <a:schemeClr val="bg1">
                        <a:lumMod val="85000"/>
                      </a:schemeClr>
                    </a:solidFill>
                  </a:tcPr>
                </a:tc>
                <a:tc>
                  <a:txBody>
                    <a:bodyPr/>
                    <a:lstStyle/>
                    <a:p>
                      <a:pPr marR="291465" algn="ctr">
                        <a:lnSpc>
                          <a:spcPct val="105000"/>
                        </a:lnSpc>
                        <a:spcBef>
                          <a:spcPts val="600"/>
                        </a:spcBef>
                        <a:spcAft>
                          <a:spcPts val="0"/>
                        </a:spcAft>
                      </a:pPr>
                      <a:r>
                        <a:rPr lang="en-AU" sz="2000" dirty="0" smtClean="0">
                          <a:solidFill>
                            <a:srgbClr val="000000"/>
                          </a:solidFill>
                          <a:effectLst/>
                          <a:latin typeface="+mn-lt"/>
                          <a:ea typeface="华文新魏"/>
                          <a:cs typeface="Times New Roman"/>
                        </a:rPr>
                        <a:t>    10</a:t>
                      </a:r>
                      <a:r>
                        <a:rPr lang="en-AU" sz="2000" dirty="0">
                          <a:solidFill>
                            <a:srgbClr val="000000"/>
                          </a:solidFill>
                          <a:effectLst/>
                          <a:latin typeface="+mn-lt"/>
                          <a:ea typeface="华文新魏"/>
                          <a:cs typeface="Times New Roman"/>
                        </a:rPr>
                        <a:t>%</a:t>
                      </a:r>
                    </a:p>
                  </a:txBody>
                  <a:tcPr marL="68580" marR="68580" marT="0" marB="0" anchor="ctr">
                    <a:solidFill>
                      <a:schemeClr val="bg1">
                        <a:lumMod val="85000"/>
                      </a:schemeClr>
                    </a:solidFill>
                  </a:tcPr>
                </a:tc>
                <a:tc>
                  <a:txBody>
                    <a:bodyPr/>
                    <a:lstStyle/>
                    <a:p>
                      <a:pPr algn="l">
                        <a:lnSpc>
                          <a:spcPct val="100000"/>
                        </a:lnSpc>
                        <a:spcBef>
                          <a:spcPts val="600"/>
                        </a:spcBef>
                        <a:spcAft>
                          <a:spcPts val="0"/>
                        </a:spcAft>
                      </a:pPr>
                      <a:r>
                        <a:rPr lang="en-AU" sz="1800" dirty="0" smtClean="0">
                          <a:solidFill>
                            <a:srgbClr val="000000"/>
                          </a:solidFill>
                          <a:effectLst/>
                          <a:latin typeface="+mn-lt"/>
                          <a:ea typeface="华文新魏"/>
                          <a:cs typeface="Times New Roman"/>
                        </a:rPr>
                        <a:t>Student</a:t>
                      </a:r>
                      <a:r>
                        <a:rPr lang="en-AU" sz="1800" baseline="0" dirty="0" smtClean="0">
                          <a:solidFill>
                            <a:srgbClr val="000000"/>
                          </a:solidFill>
                          <a:effectLst/>
                          <a:latin typeface="+mn-lt"/>
                          <a:ea typeface="华文新魏"/>
                          <a:cs typeface="Times New Roman"/>
                        </a:rPr>
                        <a:t> develops own question related to broader topic, with guidance from research expert &amp; discussion forums (Weeks 1-2)</a:t>
                      </a:r>
                      <a:endParaRPr lang="en-AU" sz="1800" dirty="0">
                        <a:solidFill>
                          <a:srgbClr val="000000"/>
                        </a:solidFill>
                        <a:effectLst/>
                        <a:latin typeface="+mn-lt"/>
                        <a:ea typeface="华文新魏"/>
                        <a:cs typeface="Times New Roman"/>
                      </a:endParaRPr>
                    </a:p>
                  </a:txBody>
                  <a:tcPr marT="0" marB="0" anchor="ctr">
                    <a:solidFill>
                      <a:schemeClr val="bg1">
                        <a:lumMod val="85000"/>
                      </a:schemeClr>
                    </a:solidFill>
                  </a:tcPr>
                </a:tc>
                <a:extLst>
                  <a:ext uri="{0D108BD9-81ED-4DB2-BD59-A6C34878D82A}">
                    <a16:rowId xmlns:a16="http://schemas.microsoft.com/office/drawing/2014/main" val="10001"/>
                  </a:ext>
                </a:extLst>
              </a:tr>
              <a:tr h="664069">
                <a:tc>
                  <a:txBody>
                    <a:bodyPr/>
                    <a:lstStyle/>
                    <a:p>
                      <a:pPr algn="l">
                        <a:lnSpc>
                          <a:spcPct val="100000"/>
                        </a:lnSpc>
                        <a:spcBef>
                          <a:spcPts val="600"/>
                        </a:spcBef>
                        <a:spcAft>
                          <a:spcPts val="0"/>
                        </a:spcAft>
                      </a:pPr>
                      <a:r>
                        <a:rPr lang="en-AU" sz="1800" dirty="0">
                          <a:solidFill>
                            <a:srgbClr val="000000"/>
                          </a:solidFill>
                          <a:effectLst/>
                          <a:latin typeface="+mn-lt"/>
                          <a:ea typeface="华文新魏"/>
                          <a:cs typeface="Times New Roman"/>
                        </a:rPr>
                        <a:t>AT 2: </a:t>
                      </a:r>
                      <a:r>
                        <a:rPr lang="en-AU" sz="1800" dirty="0" smtClean="0">
                          <a:solidFill>
                            <a:srgbClr val="000000"/>
                          </a:solidFill>
                          <a:effectLst/>
                          <a:latin typeface="+mn-lt"/>
                          <a:ea typeface="华文新魏"/>
                          <a:cs typeface="Times New Roman"/>
                        </a:rPr>
                        <a:t>Systematic Literature Review</a:t>
                      </a:r>
                      <a:endParaRPr lang="en-AU" sz="1800" dirty="0">
                        <a:solidFill>
                          <a:srgbClr val="000000"/>
                        </a:solidFill>
                        <a:effectLst/>
                        <a:latin typeface="+mn-lt"/>
                        <a:ea typeface="华文新魏"/>
                        <a:cs typeface="Times New Roman"/>
                      </a:endParaRPr>
                    </a:p>
                  </a:txBody>
                  <a:tcPr marT="0" marB="0" anchor="ctr"/>
                </a:tc>
                <a:tc>
                  <a:txBody>
                    <a:bodyPr/>
                    <a:lstStyle/>
                    <a:p>
                      <a:pPr algn="ctr">
                        <a:lnSpc>
                          <a:spcPct val="105000"/>
                        </a:lnSpc>
                        <a:spcBef>
                          <a:spcPts val="600"/>
                        </a:spcBef>
                        <a:spcAft>
                          <a:spcPts val="0"/>
                        </a:spcAft>
                      </a:pPr>
                      <a:r>
                        <a:rPr lang="en-AU" sz="2000" dirty="0">
                          <a:solidFill>
                            <a:srgbClr val="000000"/>
                          </a:solidFill>
                          <a:effectLst/>
                          <a:latin typeface="+mn-lt"/>
                          <a:ea typeface="华文新魏"/>
                          <a:cs typeface="Times New Roman"/>
                        </a:rPr>
                        <a:t>30%</a:t>
                      </a:r>
                    </a:p>
                  </a:txBody>
                  <a:tcPr marL="68580" marR="68580" marT="0" marB="0" anchor="ctr"/>
                </a:tc>
                <a:tc>
                  <a:txBody>
                    <a:bodyPr/>
                    <a:lstStyle/>
                    <a:p>
                      <a:pPr algn="l">
                        <a:lnSpc>
                          <a:spcPct val="100000"/>
                        </a:lnSpc>
                        <a:spcBef>
                          <a:spcPts val="600"/>
                        </a:spcBef>
                        <a:spcAft>
                          <a:spcPts val="0"/>
                        </a:spcAft>
                      </a:pPr>
                      <a:r>
                        <a:rPr lang="en-AU" sz="1800" dirty="0" smtClean="0">
                          <a:solidFill>
                            <a:srgbClr val="000000"/>
                          </a:solidFill>
                          <a:effectLst/>
                          <a:latin typeface="+mn-lt"/>
                          <a:ea typeface="华文新魏"/>
                          <a:cs typeface="Times New Roman"/>
                        </a:rPr>
                        <a:t>Review literature to specifically answer research question</a:t>
                      </a:r>
                      <a:endParaRPr lang="en-AU" sz="1800" dirty="0">
                        <a:solidFill>
                          <a:srgbClr val="000000"/>
                        </a:solidFill>
                        <a:effectLst/>
                        <a:latin typeface="+mn-lt"/>
                        <a:ea typeface="华文新魏"/>
                        <a:cs typeface="Times New Roman"/>
                      </a:endParaRPr>
                    </a:p>
                  </a:txBody>
                  <a:tcPr marT="0" marB="0" anchor="ctr"/>
                </a:tc>
                <a:extLst>
                  <a:ext uri="{0D108BD9-81ED-4DB2-BD59-A6C34878D82A}">
                    <a16:rowId xmlns:a16="http://schemas.microsoft.com/office/drawing/2014/main" val="10002"/>
                  </a:ext>
                </a:extLst>
              </a:tr>
              <a:tr h="600067">
                <a:tc>
                  <a:txBody>
                    <a:bodyPr/>
                    <a:lstStyle/>
                    <a:p>
                      <a:pPr algn="l">
                        <a:lnSpc>
                          <a:spcPct val="100000"/>
                        </a:lnSpc>
                        <a:spcBef>
                          <a:spcPts val="600"/>
                        </a:spcBef>
                        <a:spcAft>
                          <a:spcPts val="0"/>
                        </a:spcAft>
                      </a:pPr>
                      <a:r>
                        <a:rPr lang="en-AU" sz="1800" dirty="0">
                          <a:solidFill>
                            <a:srgbClr val="000000"/>
                          </a:solidFill>
                          <a:effectLst/>
                          <a:latin typeface="+mn-lt"/>
                          <a:ea typeface="华文新魏"/>
                          <a:cs typeface="Times New Roman"/>
                        </a:rPr>
                        <a:t>AT 3: </a:t>
                      </a:r>
                      <a:r>
                        <a:rPr lang="en-AU" sz="1800" dirty="0" smtClean="0">
                          <a:solidFill>
                            <a:srgbClr val="000000"/>
                          </a:solidFill>
                          <a:effectLst/>
                          <a:latin typeface="+mn-lt"/>
                          <a:ea typeface="华文新魏"/>
                          <a:cs typeface="Times New Roman"/>
                        </a:rPr>
                        <a:t>Narrated</a:t>
                      </a:r>
                      <a:r>
                        <a:rPr lang="en-AU" sz="1800" baseline="0" dirty="0" smtClean="0">
                          <a:solidFill>
                            <a:srgbClr val="000000"/>
                          </a:solidFill>
                          <a:effectLst/>
                          <a:latin typeface="+mn-lt"/>
                          <a:ea typeface="华文新魏"/>
                          <a:cs typeface="Times New Roman"/>
                        </a:rPr>
                        <a:t> PowerPoint Presentation</a:t>
                      </a:r>
                      <a:endParaRPr lang="en-AU" sz="1800" dirty="0">
                        <a:solidFill>
                          <a:srgbClr val="000000"/>
                        </a:solidFill>
                        <a:effectLst/>
                        <a:latin typeface="+mn-lt"/>
                        <a:ea typeface="华文新魏"/>
                        <a:cs typeface="Times New Roman"/>
                      </a:endParaRPr>
                    </a:p>
                  </a:txBody>
                  <a:tcPr marT="0" marB="0" anchor="ctr">
                    <a:solidFill>
                      <a:schemeClr val="bg1">
                        <a:lumMod val="85000"/>
                      </a:schemeClr>
                    </a:solidFill>
                  </a:tcPr>
                </a:tc>
                <a:tc>
                  <a:txBody>
                    <a:bodyPr/>
                    <a:lstStyle/>
                    <a:p>
                      <a:pPr algn="ctr">
                        <a:lnSpc>
                          <a:spcPct val="105000"/>
                        </a:lnSpc>
                        <a:spcBef>
                          <a:spcPts val="600"/>
                        </a:spcBef>
                        <a:spcAft>
                          <a:spcPts val="0"/>
                        </a:spcAft>
                      </a:pPr>
                      <a:r>
                        <a:rPr lang="en-AU" sz="2000" dirty="0">
                          <a:solidFill>
                            <a:srgbClr val="000000"/>
                          </a:solidFill>
                          <a:effectLst/>
                          <a:latin typeface="+mn-lt"/>
                          <a:ea typeface="华文新魏"/>
                          <a:cs typeface="Times New Roman"/>
                        </a:rPr>
                        <a:t>4</a:t>
                      </a:r>
                      <a:r>
                        <a:rPr lang="en-AU" sz="2000" dirty="0" smtClean="0">
                          <a:solidFill>
                            <a:srgbClr val="000000"/>
                          </a:solidFill>
                          <a:effectLst/>
                          <a:latin typeface="+mn-lt"/>
                          <a:ea typeface="华文新魏"/>
                          <a:cs typeface="Times New Roman"/>
                        </a:rPr>
                        <a:t>0</a:t>
                      </a:r>
                      <a:r>
                        <a:rPr lang="en-AU" sz="2000" dirty="0">
                          <a:solidFill>
                            <a:srgbClr val="000000"/>
                          </a:solidFill>
                          <a:effectLst/>
                          <a:latin typeface="+mn-lt"/>
                          <a:ea typeface="华文新魏"/>
                          <a:cs typeface="Times New Roman"/>
                        </a:rPr>
                        <a:t>%</a:t>
                      </a:r>
                    </a:p>
                  </a:txBody>
                  <a:tcPr marL="68580" marR="68580" marT="0" marB="0" anchor="ctr">
                    <a:solidFill>
                      <a:schemeClr val="bg1">
                        <a:lumMod val="85000"/>
                      </a:schemeClr>
                    </a:solidFill>
                  </a:tcPr>
                </a:tc>
                <a:tc>
                  <a:txBody>
                    <a:bodyPr/>
                    <a:lstStyle/>
                    <a:p>
                      <a:pPr algn="l">
                        <a:lnSpc>
                          <a:spcPct val="100000"/>
                        </a:lnSpc>
                        <a:spcBef>
                          <a:spcPts val="600"/>
                        </a:spcBef>
                        <a:spcAft>
                          <a:spcPts val="0"/>
                        </a:spcAft>
                      </a:pPr>
                      <a:r>
                        <a:rPr lang="en-AU" sz="1800" dirty="0" smtClean="0">
                          <a:solidFill>
                            <a:srgbClr val="000000"/>
                          </a:solidFill>
                          <a:effectLst/>
                          <a:latin typeface="+mn-lt"/>
                          <a:ea typeface="华文新魏"/>
                          <a:cs typeface="Times New Roman"/>
                        </a:rPr>
                        <a:t>Present overview</a:t>
                      </a:r>
                      <a:r>
                        <a:rPr lang="en-AU" sz="1800" baseline="0" dirty="0" smtClean="0">
                          <a:solidFill>
                            <a:srgbClr val="000000"/>
                          </a:solidFill>
                          <a:effectLst/>
                          <a:latin typeface="+mn-lt"/>
                          <a:ea typeface="华文新魏"/>
                          <a:cs typeface="Times New Roman"/>
                        </a:rPr>
                        <a:t> of AT2, but with a focus on extending the results/conclusion to produce a forward-looking presentation suggesting pathways/barriers to translation</a:t>
                      </a:r>
                      <a:endParaRPr lang="en-AU" sz="1800" dirty="0">
                        <a:solidFill>
                          <a:srgbClr val="000000"/>
                        </a:solidFill>
                        <a:effectLst/>
                        <a:latin typeface="+mn-lt"/>
                        <a:ea typeface="华文新魏"/>
                        <a:cs typeface="Times New Roman"/>
                      </a:endParaRPr>
                    </a:p>
                  </a:txBody>
                  <a:tcPr marT="0" marB="0" anchor="ctr">
                    <a:solidFill>
                      <a:schemeClr val="bg1">
                        <a:lumMod val="85000"/>
                      </a:schemeClr>
                    </a:solidFill>
                  </a:tcPr>
                </a:tc>
                <a:extLst>
                  <a:ext uri="{0D108BD9-81ED-4DB2-BD59-A6C34878D82A}">
                    <a16:rowId xmlns:a16="http://schemas.microsoft.com/office/drawing/2014/main" val="10003"/>
                  </a:ext>
                </a:extLst>
              </a:tr>
              <a:tr h="600067">
                <a:tc>
                  <a:txBody>
                    <a:bodyPr/>
                    <a:lstStyle/>
                    <a:p>
                      <a:pPr algn="l">
                        <a:lnSpc>
                          <a:spcPct val="100000"/>
                        </a:lnSpc>
                        <a:spcBef>
                          <a:spcPts val="600"/>
                        </a:spcBef>
                        <a:spcAft>
                          <a:spcPts val="0"/>
                        </a:spcAft>
                      </a:pPr>
                      <a:r>
                        <a:rPr lang="en-AU" sz="1800" dirty="0">
                          <a:solidFill>
                            <a:srgbClr val="000000"/>
                          </a:solidFill>
                          <a:effectLst/>
                          <a:latin typeface="+mn-lt"/>
                          <a:ea typeface="华文新魏"/>
                          <a:cs typeface="Times New Roman"/>
                        </a:rPr>
                        <a:t>AT 4: Online </a:t>
                      </a:r>
                      <a:r>
                        <a:rPr lang="en-AU" sz="1800" dirty="0" smtClean="0">
                          <a:solidFill>
                            <a:srgbClr val="000000"/>
                          </a:solidFill>
                          <a:effectLst/>
                          <a:latin typeface="+mn-lt"/>
                          <a:ea typeface="华文新魏"/>
                          <a:cs typeface="Times New Roman"/>
                        </a:rPr>
                        <a:t>Participation</a:t>
                      </a:r>
                      <a:endParaRPr lang="en-AU" sz="1800" dirty="0">
                        <a:solidFill>
                          <a:srgbClr val="000000"/>
                        </a:solidFill>
                        <a:effectLst/>
                        <a:latin typeface="+mn-lt"/>
                        <a:ea typeface="华文新魏"/>
                        <a:cs typeface="Times New Roman"/>
                      </a:endParaRPr>
                    </a:p>
                  </a:txBody>
                  <a:tcPr marT="0" marB="0" anchor="ctr">
                    <a:noFill/>
                  </a:tcPr>
                </a:tc>
                <a:tc>
                  <a:txBody>
                    <a:bodyPr/>
                    <a:lstStyle/>
                    <a:p>
                      <a:pPr algn="ctr">
                        <a:lnSpc>
                          <a:spcPct val="105000"/>
                        </a:lnSpc>
                        <a:spcBef>
                          <a:spcPts val="600"/>
                        </a:spcBef>
                        <a:spcAft>
                          <a:spcPts val="0"/>
                        </a:spcAft>
                      </a:pPr>
                      <a:r>
                        <a:rPr lang="en-AU" sz="2000" dirty="0">
                          <a:solidFill>
                            <a:srgbClr val="000000"/>
                          </a:solidFill>
                          <a:effectLst/>
                          <a:latin typeface="+mn-lt"/>
                          <a:ea typeface="华文新魏"/>
                          <a:cs typeface="Times New Roman"/>
                        </a:rPr>
                        <a:t>2</a:t>
                      </a:r>
                      <a:r>
                        <a:rPr lang="en-AU" sz="2000" dirty="0" smtClean="0">
                          <a:solidFill>
                            <a:srgbClr val="000000"/>
                          </a:solidFill>
                          <a:effectLst/>
                          <a:latin typeface="+mn-lt"/>
                          <a:ea typeface="华文新魏"/>
                          <a:cs typeface="Times New Roman"/>
                        </a:rPr>
                        <a:t>0</a:t>
                      </a:r>
                      <a:r>
                        <a:rPr lang="en-AU" sz="2000" dirty="0">
                          <a:solidFill>
                            <a:srgbClr val="000000"/>
                          </a:solidFill>
                          <a:effectLst/>
                          <a:latin typeface="+mn-lt"/>
                          <a:ea typeface="华文新魏"/>
                          <a:cs typeface="Times New Roman"/>
                        </a:rPr>
                        <a:t>%</a:t>
                      </a:r>
                    </a:p>
                  </a:txBody>
                  <a:tcPr marL="68580" marR="68580" marT="0" marB="0" anchor="ctr">
                    <a:noFill/>
                  </a:tcPr>
                </a:tc>
                <a:tc>
                  <a:txBody>
                    <a:bodyPr/>
                    <a:lstStyle/>
                    <a:p>
                      <a:pPr algn="l">
                        <a:lnSpc>
                          <a:spcPct val="100000"/>
                        </a:lnSpc>
                        <a:spcBef>
                          <a:spcPts val="600"/>
                        </a:spcBef>
                        <a:spcAft>
                          <a:spcPts val="0"/>
                        </a:spcAft>
                      </a:pPr>
                      <a:r>
                        <a:rPr lang="en-AU" sz="1800" dirty="0" smtClean="0">
                          <a:solidFill>
                            <a:srgbClr val="000000"/>
                          </a:solidFill>
                          <a:effectLst/>
                          <a:latin typeface="+mn-lt"/>
                          <a:ea typeface="华文新魏"/>
                          <a:cs typeface="Times New Roman"/>
                        </a:rPr>
                        <a:t>Asynchronous symposium based on AT3 presentations,</a:t>
                      </a:r>
                      <a:r>
                        <a:rPr lang="en-AU" sz="1800" baseline="0" dirty="0" smtClean="0">
                          <a:solidFill>
                            <a:srgbClr val="000000"/>
                          </a:solidFill>
                          <a:effectLst/>
                          <a:latin typeface="+mn-lt"/>
                          <a:ea typeface="华文新魏"/>
                          <a:cs typeface="Times New Roman"/>
                        </a:rPr>
                        <a:t> with students asking questions of their peers, who provide answers</a:t>
                      </a:r>
                      <a:endParaRPr lang="en-AU" sz="1800" dirty="0">
                        <a:solidFill>
                          <a:srgbClr val="000000"/>
                        </a:solidFill>
                        <a:effectLst/>
                        <a:latin typeface="+mn-lt"/>
                        <a:ea typeface="华文新魏"/>
                        <a:cs typeface="Times New Roman"/>
                      </a:endParaRPr>
                    </a:p>
                  </a:txBody>
                  <a:tcPr marT="0" marB="0" anchor="ctr">
                    <a:noFill/>
                  </a:tcPr>
                </a:tc>
                <a:extLst>
                  <a:ext uri="{0D108BD9-81ED-4DB2-BD59-A6C34878D82A}">
                    <a16:rowId xmlns:a16="http://schemas.microsoft.com/office/drawing/2014/main" val="10004"/>
                  </a:ext>
                </a:extLst>
              </a:tr>
            </a:tbl>
          </a:graphicData>
        </a:graphic>
      </p:graphicFrame>
      <p:sp>
        <p:nvSpPr>
          <p:cNvPr id="4" name="Curved Right Arrow 3"/>
          <p:cNvSpPr/>
          <p:nvPr/>
        </p:nvSpPr>
        <p:spPr>
          <a:xfrm>
            <a:off x="119336" y="2204864"/>
            <a:ext cx="443488" cy="720080"/>
          </a:xfrm>
          <a:prstGeom prst="curvedRightArrow">
            <a:avLst>
              <a:gd name="adj1" fmla="val 24114"/>
              <a:gd name="adj2" fmla="val 48075"/>
              <a:gd name="adj3" fmla="val 54552"/>
            </a:avLst>
          </a:prstGeom>
          <a:solidFill>
            <a:schemeClr val="accent1">
              <a:lumMod val="20000"/>
              <a:lumOff val="80000"/>
            </a:schemeClr>
          </a:solidFill>
          <a:ln>
            <a:solidFill>
              <a:schemeClr val="tx2">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a:off x="119336" y="3068960"/>
            <a:ext cx="443488" cy="720080"/>
          </a:xfrm>
          <a:prstGeom prst="curvedRightArrow">
            <a:avLst>
              <a:gd name="adj1" fmla="val 24114"/>
              <a:gd name="adj2" fmla="val 48075"/>
              <a:gd name="adj3" fmla="val 54552"/>
            </a:avLst>
          </a:prstGeom>
          <a:solidFill>
            <a:schemeClr val="accent1">
              <a:lumMod val="60000"/>
              <a:lumOff val="40000"/>
            </a:schemeClr>
          </a:solidFill>
          <a:ln>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Curved Right Arrow 8"/>
          <p:cNvSpPr/>
          <p:nvPr/>
        </p:nvSpPr>
        <p:spPr>
          <a:xfrm>
            <a:off x="119336" y="3861048"/>
            <a:ext cx="443488" cy="720080"/>
          </a:xfrm>
          <a:prstGeom prst="curvedRightArrow">
            <a:avLst>
              <a:gd name="adj1" fmla="val 24114"/>
              <a:gd name="adj2" fmla="val 48075"/>
              <a:gd name="adj3" fmla="val 54552"/>
            </a:avLst>
          </a:prstGeom>
          <a:solidFill>
            <a:schemeClr val="accent1">
              <a:lumMod val="50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898009" y="5085184"/>
            <a:ext cx="10410799" cy="707886"/>
          </a:xfrm>
          <a:prstGeom prst="rect">
            <a:avLst/>
          </a:prstGeom>
          <a:noFill/>
        </p:spPr>
        <p:txBody>
          <a:bodyPr wrap="none" rtlCol="0">
            <a:spAutoFit/>
          </a:bodyPr>
          <a:lstStyle/>
          <a:p>
            <a:r>
              <a:rPr lang="en-AU" sz="2000" dirty="0" smtClean="0"/>
              <a:t>Ongoing online dialogue between students, research experts, and the UCs from AT1, AT2, and AT3 </a:t>
            </a:r>
          </a:p>
          <a:p>
            <a:r>
              <a:rPr lang="en-AU" sz="2000" dirty="0" smtClean="0"/>
              <a:t>built confidence in preparing for AT4 </a:t>
            </a:r>
            <a:endParaRPr lang="en-AU" sz="2000" dirty="0"/>
          </a:p>
        </p:txBody>
      </p:sp>
    </p:spTree>
    <p:extLst>
      <p:ext uri="{BB962C8B-B14F-4D97-AF65-F5344CB8AC3E}">
        <p14:creationId xmlns:p14="http://schemas.microsoft.com/office/powerpoint/2010/main" val="2279105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000" dirty="0">
                <a:solidFill>
                  <a:schemeClr val="bg1"/>
                </a:solidFill>
                <a:ea typeface="华文新魏"/>
                <a:cs typeface="Times New Roman"/>
              </a:rPr>
              <a:t>Research Development </a:t>
            </a:r>
            <a:r>
              <a:rPr lang="en-AU" sz="3000" dirty="0" smtClean="0">
                <a:solidFill>
                  <a:schemeClr val="bg1"/>
                </a:solidFill>
                <a:ea typeface="华文新魏"/>
                <a:cs typeface="Times New Roman"/>
              </a:rPr>
              <a:t>&amp; Proposal</a:t>
            </a:r>
            <a:r>
              <a:rPr lang="en-US" sz="3000" dirty="0" smtClean="0">
                <a:solidFill>
                  <a:schemeClr val="bg1"/>
                </a:solidFill>
              </a:rPr>
              <a:t> </a:t>
            </a:r>
            <a:r>
              <a:rPr lang="en-US" sz="3000" dirty="0">
                <a:solidFill>
                  <a:schemeClr val="bg1"/>
                </a:solidFill>
              </a:rPr>
              <a:t>(AT1) </a:t>
            </a:r>
            <a:r>
              <a:rPr lang="en-AU" sz="3000" dirty="0" smtClean="0">
                <a:solidFill>
                  <a:schemeClr val="bg1"/>
                </a:solidFill>
                <a:ea typeface="华文新魏"/>
                <a:cs typeface="Times New Roman"/>
              </a:rPr>
              <a:t>Academic </a:t>
            </a:r>
            <a:r>
              <a:rPr lang="mr-IN" sz="3000" dirty="0" smtClean="0">
                <a:solidFill>
                  <a:schemeClr val="bg1"/>
                </a:solidFill>
                <a:ea typeface="华文新魏"/>
                <a:cs typeface="Times New Roman"/>
              </a:rPr>
              <a:t>–</a:t>
            </a:r>
            <a:r>
              <a:rPr lang="en-AU" sz="3000" dirty="0" smtClean="0">
                <a:solidFill>
                  <a:schemeClr val="bg1"/>
                </a:solidFill>
                <a:ea typeface="华文新魏"/>
                <a:cs typeface="Times New Roman"/>
              </a:rPr>
              <a:t> Student interaction</a:t>
            </a:r>
            <a:endParaRPr lang="en-AU" sz="3000" dirty="0">
              <a:solidFill>
                <a:schemeClr val="bg1"/>
              </a:solidFill>
              <a:ea typeface="华文新魏"/>
              <a:cs typeface="Times New Roman"/>
            </a:endParaRPr>
          </a:p>
        </p:txBody>
      </p:sp>
      <p:sp>
        <p:nvSpPr>
          <p:cNvPr id="7" name="Rectangle 6"/>
          <p:cNvSpPr/>
          <p:nvPr/>
        </p:nvSpPr>
        <p:spPr>
          <a:xfrm>
            <a:off x="479376" y="1306116"/>
            <a:ext cx="11449272" cy="4801314"/>
          </a:xfrm>
          <a:prstGeom prst="rect">
            <a:avLst/>
          </a:prstGeom>
        </p:spPr>
        <p:txBody>
          <a:bodyPr wrap="square">
            <a:spAutoFit/>
          </a:bodyPr>
          <a:lstStyle/>
          <a:p>
            <a:pPr marL="536575" indent="-536575" defTabSz="457200"/>
            <a:r>
              <a:rPr lang="en-AU" sz="1600" dirty="0" smtClean="0">
                <a:solidFill>
                  <a:srgbClr val="000000"/>
                </a:solidFill>
                <a:ea typeface="华文新魏"/>
                <a:cs typeface="Times New Roman"/>
              </a:rPr>
              <a:t>ST: </a:t>
            </a:r>
            <a:r>
              <a:rPr lang="en-AU" dirty="0" smtClean="0">
                <a:solidFill>
                  <a:srgbClr val="000000"/>
                </a:solidFill>
                <a:ea typeface="华文新魏"/>
                <a:cs typeface="Times New Roman"/>
              </a:rPr>
              <a:t>I have chosen the topic relating to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FTD due to my family history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and my current work in a severe dementia unit, where 50 % of the residents are diagnosed with FTD.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I need to conduct further research into </a:t>
            </a:r>
            <a:r>
              <a:rPr lang="mr-IN" dirty="0" smtClean="0">
                <a:solidFill>
                  <a:srgbClr val="000000"/>
                </a:solidFill>
                <a:ea typeface="华文新魏"/>
                <a:cs typeface="Times New Roman"/>
              </a:rPr>
              <a:t>…</a:t>
            </a:r>
            <a:endParaRPr lang="en-AU" dirty="0" smtClean="0">
              <a:solidFill>
                <a:srgbClr val="000000"/>
              </a:solidFill>
              <a:ea typeface="华文新魏"/>
              <a:cs typeface="Times New Roman"/>
            </a:endParaRPr>
          </a:p>
          <a:p>
            <a:pPr marL="536575" indent="-536575" defTabSz="457200"/>
            <a:r>
              <a:rPr lang="en-AU" dirty="0" smtClean="0">
                <a:solidFill>
                  <a:srgbClr val="000000"/>
                </a:solidFill>
                <a:ea typeface="华文新魏"/>
                <a:cs typeface="Times New Roman"/>
              </a:rPr>
              <a:t>R1: Great post! [emphasis in original].  It’s interesting that </a:t>
            </a:r>
            <a:r>
              <a:rPr lang="mr-IN" dirty="0" smtClean="0">
                <a:solidFill>
                  <a:srgbClr val="000000"/>
                </a:solidFill>
                <a:ea typeface="华文新魏"/>
                <a:cs typeface="Times New Roman"/>
              </a:rPr>
              <a:t>…</a:t>
            </a:r>
            <a:endParaRPr lang="en-AU" dirty="0" smtClean="0">
              <a:solidFill>
                <a:srgbClr val="000000"/>
              </a:solidFill>
              <a:ea typeface="华文新魏"/>
              <a:cs typeface="Times New Roman"/>
            </a:endParaRPr>
          </a:p>
          <a:p>
            <a:pPr marL="536575" indent="-536575" defTabSz="457200"/>
            <a:r>
              <a:rPr lang="en-AU" dirty="0" smtClean="0">
                <a:solidFill>
                  <a:srgbClr val="000000"/>
                </a:solidFill>
                <a:ea typeface="华文新魏"/>
                <a:cs typeface="Times New Roman"/>
              </a:rPr>
              <a:t>LEC: That’s really interesting that so many people in your family are diagnosed with FTD.  Do you think this is because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  So looking at all that I think that your proposed topic would be really interesting.</a:t>
            </a:r>
          </a:p>
          <a:p>
            <a:pPr marL="536575" indent="-536575" defTabSz="457200"/>
            <a:r>
              <a:rPr lang="en-AU" dirty="0" smtClean="0">
                <a:solidFill>
                  <a:srgbClr val="000000"/>
                </a:solidFill>
                <a:ea typeface="华文新魏"/>
                <a:cs typeface="Times New Roman"/>
              </a:rPr>
              <a:t>ST: Here I am going to answer [lecturer’s] question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  Thanks [lecturer] and [R1] for many questions, answers, comment and suggestions.</a:t>
            </a:r>
          </a:p>
          <a:p>
            <a:pPr marL="536575" indent="-536575" defTabSz="457200"/>
            <a:r>
              <a:rPr lang="en-AU" dirty="0" smtClean="0">
                <a:solidFill>
                  <a:srgbClr val="000000"/>
                </a:solidFill>
                <a:ea typeface="华文新魏"/>
                <a:cs typeface="Times New Roman"/>
              </a:rPr>
              <a:t>LEC: I hadn’t thought of that- but yes- I suppose because FTD has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  Do you have younger people as well?</a:t>
            </a:r>
          </a:p>
          <a:p>
            <a:pPr marL="536575" indent="-536575" defTabSz="457200"/>
            <a:r>
              <a:rPr lang="en-AU" dirty="0" smtClean="0">
                <a:solidFill>
                  <a:srgbClr val="000000"/>
                </a:solidFill>
                <a:ea typeface="华文新魏"/>
                <a:cs typeface="Times New Roman"/>
              </a:rPr>
              <a:t>ST: Yes [LEC], the youngest is 42, and many people between 46 and 60.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Looking forward to continuing the preparation for my “research proposal”</a:t>
            </a:r>
          </a:p>
          <a:p>
            <a:pPr marL="536575" indent="-536575" defTabSz="457200"/>
            <a:r>
              <a:rPr lang="en-AU" dirty="0" smtClean="0">
                <a:solidFill>
                  <a:srgbClr val="000000"/>
                </a:solidFill>
                <a:ea typeface="华文新魏"/>
                <a:cs typeface="Times New Roman"/>
              </a:rPr>
              <a:t>R2: Hi, I found a couple of additional references that support your discussion points.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Best of luck with your research proposal.</a:t>
            </a:r>
          </a:p>
          <a:p>
            <a:pPr marL="536575" indent="-536575" defTabSz="457200"/>
            <a:r>
              <a:rPr lang="en-AU" dirty="0" smtClean="0">
                <a:solidFill>
                  <a:srgbClr val="000000"/>
                </a:solidFill>
                <a:ea typeface="华文新魏"/>
                <a:cs typeface="Times New Roman"/>
              </a:rPr>
              <a:t>ST: ... Thank you very much for the additional references.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a:t>
            </a:r>
          </a:p>
          <a:p>
            <a:pPr marL="536575" indent="-536575" defTabSz="457200"/>
            <a:r>
              <a:rPr lang="en-AU" dirty="0" smtClean="0">
                <a:solidFill>
                  <a:srgbClr val="000000"/>
                </a:solidFill>
                <a:ea typeface="华文新魏"/>
                <a:cs typeface="Times New Roman"/>
              </a:rPr>
              <a:t>R2: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I have a habit of reading far too much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and now I have passed my habit onto your, so sorry about that and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 [emphasis in original]</a:t>
            </a:r>
          </a:p>
          <a:p>
            <a:pPr marL="536575" indent="-536575" defTabSz="457200"/>
            <a:r>
              <a:rPr lang="en-AU" dirty="0" smtClean="0">
                <a:solidFill>
                  <a:srgbClr val="000000"/>
                </a:solidFill>
                <a:ea typeface="华文新魏"/>
                <a:cs typeface="Times New Roman"/>
              </a:rPr>
              <a:t>ST: </a:t>
            </a:r>
            <a:r>
              <a:rPr lang="en-AU" dirty="0" err="1" smtClean="0">
                <a:solidFill>
                  <a:srgbClr val="000000"/>
                </a:solidFill>
                <a:ea typeface="华文新魏"/>
                <a:cs typeface="Times New Roman"/>
              </a:rPr>
              <a:t>Ooo</a:t>
            </a:r>
            <a:r>
              <a:rPr lang="en-AU" dirty="0" smtClean="0">
                <a:solidFill>
                  <a:srgbClr val="000000"/>
                </a:solidFill>
                <a:ea typeface="华文新魏"/>
                <a:cs typeface="Times New Roman"/>
              </a:rPr>
              <a:t>, do not apologise, everything is right.  You did the best thing and thank you.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I do the same like you (reading, reading). </a:t>
            </a:r>
            <a:r>
              <a:rPr lang="mr-IN" dirty="0" smtClean="0">
                <a:solidFill>
                  <a:srgbClr val="000000"/>
                </a:solidFill>
                <a:ea typeface="华文新魏"/>
                <a:cs typeface="Times New Roman"/>
              </a:rPr>
              <a:t>…</a:t>
            </a:r>
            <a:r>
              <a:rPr lang="en-AU" dirty="0" smtClean="0">
                <a:solidFill>
                  <a:srgbClr val="000000"/>
                </a:solidFill>
                <a:ea typeface="华文新魏"/>
                <a:cs typeface="Times New Roman"/>
              </a:rPr>
              <a:t> Thank you again.. We are keeping in touch and we will support each other! </a:t>
            </a:r>
            <a:endParaRPr lang="en-AU" dirty="0">
              <a:solidFill>
                <a:srgbClr val="000000"/>
              </a:solidFill>
              <a:ea typeface="华文新魏"/>
              <a:cs typeface="Times New Roman"/>
            </a:endParaRPr>
          </a:p>
        </p:txBody>
      </p:sp>
    </p:spTree>
    <p:extLst>
      <p:ext uri="{BB962C8B-B14F-4D97-AF65-F5344CB8AC3E}">
        <p14:creationId xmlns:p14="http://schemas.microsoft.com/office/powerpoint/2010/main" val="1379238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Screen Shot 2016-12-01 at 12.37.0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7808" y="620688"/>
            <a:ext cx="5184576" cy="4027596"/>
          </a:xfrm>
          <a:prstGeom prst="rect">
            <a:avLst/>
          </a:prstGeom>
          <a:ln>
            <a:solidFill>
              <a:schemeClr val="tx1"/>
            </a:solidFill>
          </a:ln>
        </p:spPr>
      </p:pic>
      <p:pic>
        <p:nvPicPr>
          <p:cNvPr id="5" name="Picture 4" descr="Screen Shot 2016-12-01 at 12.38.19 pm.png"/>
          <p:cNvPicPr>
            <a:picLocks noChangeAspect="1"/>
          </p:cNvPicPr>
          <p:nvPr/>
        </p:nvPicPr>
        <p:blipFill rotWithShape="1">
          <a:blip r:embed="rId3">
            <a:extLst>
              <a:ext uri="{28A0092B-C50C-407E-A947-70E740481C1C}">
                <a14:useLocalDpi xmlns:a14="http://schemas.microsoft.com/office/drawing/2010/main" val="0"/>
              </a:ext>
            </a:extLst>
          </a:blip>
          <a:srcRect b="6016"/>
          <a:stretch/>
        </p:blipFill>
        <p:spPr>
          <a:xfrm>
            <a:off x="479376" y="620688"/>
            <a:ext cx="3696054" cy="6192688"/>
          </a:xfrm>
          <a:prstGeom prst="rect">
            <a:avLst/>
          </a:prstGeom>
          <a:ln>
            <a:solidFill>
              <a:srgbClr val="000000"/>
            </a:solidFill>
          </a:ln>
        </p:spPr>
      </p:pic>
      <p:grpSp>
        <p:nvGrpSpPr>
          <p:cNvPr id="8" name="Group 7"/>
          <p:cNvGrpSpPr/>
          <p:nvPr/>
        </p:nvGrpSpPr>
        <p:grpSpPr>
          <a:xfrm>
            <a:off x="5735960" y="3096345"/>
            <a:ext cx="5983337" cy="3573015"/>
            <a:chOff x="5663952" y="2636912"/>
            <a:chExt cx="6199361" cy="3717031"/>
          </a:xfrm>
        </p:grpSpPr>
        <p:pic>
          <p:nvPicPr>
            <p:cNvPr id="6" name="Picture 5" descr="Screen Shot 2016-12-01 at 12.40.19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3952" y="2636912"/>
              <a:ext cx="6199361" cy="3717031"/>
            </a:xfrm>
            <a:prstGeom prst="rect">
              <a:avLst/>
            </a:prstGeom>
            <a:ln>
              <a:solidFill>
                <a:schemeClr val="tx1"/>
              </a:solidFill>
            </a:ln>
          </p:spPr>
        </p:pic>
        <p:sp>
          <p:nvSpPr>
            <p:cNvPr id="7" name="Rectangle 6"/>
            <p:cNvSpPr/>
            <p:nvPr/>
          </p:nvSpPr>
          <p:spPr>
            <a:xfrm>
              <a:off x="6240016" y="3861048"/>
              <a:ext cx="648072" cy="14401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Rectangle 8"/>
          <p:cNvSpPr/>
          <p:nvPr/>
        </p:nvSpPr>
        <p:spPr>
          <a:xfrm>
            <a:off x="237100" y="28042"/>
            <a:ext cx="11763556" cy="584776"/>
          </a:xfrm>
          <a:prstGeom prst="rect">
            <a:avLst/>
          </a:prstGeom>
        </p:spPr>
        <p:txBody>
          <a:bodyPr wrap="none">
            <a:spAutoFit/>
          </a:bodyPr>
          <a:lstStyle/>
          <a:p>
            <a:pPr>
              <a:spcBef>
                <a:spcPts val="600"/>
              </a:spcBef>
            </a:pPr>
            <a:r>
              <a:rPr lang="en-AU" sz="3200" b="1" u="sng" dirty="0" smtClean="0">
                <a:solidFill>
                  <a:srgbClr val="3366FF"/>
                </a:solidFill>
                <a:ea typeface="华文新魏"/>
                <a:cs typeface="Times New Roman"/>
              </a:rPr>
              <a:t>PowerPoint Presentation (AT3) and </a:t>
            </a:r>
            <a:r>
              <a:rPr lang="en-AU" sz="3200" b="1" u="sng" dirty="0">
                <a:solidFill>
                  <a:srgbClr val="3366FF"/>
                </a:solidFill>
                <a:ea typeface="华文新魏"/>
                <a:cs typeface="Times New Roman"/>
              </a:rPr>
              <a:t>Asynchronous </a:t>
            </a:r>
            <a:r>
              <a:rPr lang="en-AU" sz="3200" b="1" u="sng" dirty="0">
                <a:solidFill>
                  <a:srgbClr val="3366FF"/>
                </a:solidFill>
                <a:ea typeface="华文新魏"/>
                <a:cs typeface="Times New Roman"/>
              </a:rPr>
              <a:t>S</a:t>
            </a:r>
            <a:r>
              <a:rPr lang="en-AU" sz="3200" b="1" u="sng" dirty="0" smtClean="0">
                <a:solidFill>
                  <a:srgbClr val="3366FF"/>
                </a:solidFill>
                <a:ea typeface="华文新魏"/>
                <a:cs typeface="Times New Roman"/>
              </a:rPr>
              <a:t>ymposium </a:t>
            </a:r>
            <a:r>
              <a:rPr lang="en-AU" sz="3200" b="1" u="sng" dirty="0" smtClean="0">
                <a:solidFill>
                  <a:srgbClr val="3366FF"/>
                </a:solidFill>
                <a:ea typeface="华文新魏"/>
                <a:cs typeface="Times New Roman"/>
              </a:rPr>
              <a:t>(AT4) </a:t>
            </a:r>
            <a:endParaRPr lang="en-AU" sz="3200" b="1" u="sng" dirty="0">
              <a:solidFill>
                <a:srgbClr val="3366FF"/>
              </a:solidFill>
              <a:ea typeface="华文新魏"/>
              <a:cs typeface="Times New Roman"/>
            </a:endParaRPr>
          </a:p>
        </p:txBody>
      </p:sp>
      <p:sp>
        <p:nvSpPr>
          <p:cNvPr id="2" name="TextBox 1"/>
          <p:cNvSpPr txBox="1"/>
          <p:nvPr/>
        </p:nvSpPr>
        <p:spPr>
          <a:xfrm>
            <a:off x="9624392" y="756558"/>
            <a:ext cx="2567609" cy="830997"/>
          </a:xfrm>
          <a:prstGeom prst="rect">
            <a:avLst/>
          </a:prstGeom>
          <a:noFill/>
        </p:spPr>
        <p:txBody>
          <a:bodyPr wrap="square" rtlCol="0">
            <a:spAutoFit/>
          </a:bodyPr>
          <a:lstStyle/>
          <a:p>
            <a:pPr algn="ctr"/>
            <a:r>
              <a:rPr lang="en-US" sz="1600" b="1" dirty="0" smtClean="0">
                <a:solidFill>
                  <a:srgbClr val="3366FF"/>
                </a:solidFill>
              </a:rPr>
              <a:t>Topic and topic descriptor </a:t>
            </a:r>
            <a:r>
              <a:rPr lang="en-US" sz="1600" dirty="0" smtClean="0">
                <a:solidFill>
                  <a:srgbClr val="3366FF"/>
                </a:solidFill>
              </a:rPr>
              <a:t>(also used to advertise at start of semester)</a:t>
            </a:r>
          </a:p>
        </p:txBody>
      </p:sp>
      <p:sp>
        <p:nvSpPr>
          <p:cNvPr id="3" name="TextBox 2"/>
          <p:cNvSpPr txBox="1"/>
          <p:nvPr/>
        </p:nvSpPr>
        <p:spPr>
          <a:xfrm>
            <a:off x="9619133" y="1988840"/>
            <a:ext cx="2572867" cy="830997"/>
          </a:xfrm>
          <a:prstGeom prst="rect">
            <a:avLst/>
          </a:prstGeom>
          <a:noFill/>
        </p:spPr>
        <p:txBody>
          <a:bodyPr wrap="square" rtlCol="0">
            <a:spAutoFit/>
          </a:bodyPr>
          <a:lstStyle/>
          <a:p>
            <a:pPr algn="ctr"/>
            <a:r>
              <a:rPr lang="en-US" sz="1600" b="1" dirty="0" smtClean="0">
                <a:solidFill>
                  <a:srgbClr val="3366FF"/>
                </a:solidFill>
              </a:rPr>
              <a:t>Title as links to discussion forums for each presentation</a:t>
            </a:r>
            <a:endParaRPr lang="en-US" sz="1600" b="1" dirty="0">
              <a:solidFill>
                <a:srgbClr val="3366FF"/>
              </a:solidFill>
            </a:endParaRPr>
          </a:p>
        </p:txBody>
      </p:sp>
      <p:sp>
        <p:nvSpPr>
          <p:cNvPr id="10" name="TextBox 9"/>
          <p:cNvSpPr txBox="1"/>
          <p:nvPr/>
        </p:nvSpPr>
        <p:spPr>
          <a:xfrm>
            <a:off x="9840416" y="4077072"/>
            <a:ext cx="2088232" cy="338554"/>
          </a:xfrm>
          <a:prstGeom prst="rect">
            <a:avLst/>
          </a:prstGeom>
          <a:noFill/>
        </p:spPr>
        <p:txBody>
          <a:bodyPr wrap="square" rtlCol="0">
            <a:spAutoFit/>
          </a:bodyPr>
          <a:lstStyle/>
          <a:p>
            <a:r>
              <a:rPr lang="en-US" sz="1600" b="1" dirty="0" smtClean="0">
                <a:solidFill>
                  <a:srgbClr val="3366FF"/>
                </a:solidFill>
              </a:rPr>
              <a:t>Abstract from AT2</a:t>
            </a:r>
            <a:endParaRPr lang="en-US" sz="1600" b="1" dirty="0">
              <a:solidFill>
                <a:srgbClr val="3366FF"/>
              </a:solidFill>
            </a:endParaRPr>
          </a:p>
        </p:txBody>
      </p:sp>
      <p:sp>
        <p:nvSpPr>
          <p:cNvPr id="11" name="TextBox 10"/>
          <p:cNvSpPr txBox="1"/>
          <p:nvPr/>
        </p:nvSpPr>
        <p:spPr>
          <a:xfrm>
            <a:off x="9480376" y="5436512"/>
            <a:ext cx="2448272" cy="584776"/>
          </a:xfrm>
          <a:prstGeom prst="rect">
            <a:avLst/>
          </a:prstGeom>
          <a:noFill/>
        </p:spPr>
        <p:txBody>
          <a:bodyPr wrap="square" rtlCol="0">
            <a:spAutoFit/>
          </a:bodyPr>
          <a:lstStyle/>
          <a:p>
            <a:pPr algn="ctr"/>
            <a:r>
              <a:rPr lang="en-US" sz="1600" b="1" dirty="0" smtClean="0">
                <a:solidFill>
                  <a:srgbClr val="3366FF"/>
                </a:solidFill>
              </a:rPr>
              <a:t>Embedded presentation for viewing</a:t>
            </a:r>
            <a:endParaRPr lang="en-US" sz="1600" b="1" dirty="0">
              <a:solidFill>
                <a:srgbClr val="3366FF"/>
              </a:solidFill>
            </a:endParaRPr>
          </a:p>
        </p:txBody>
      </p:sp>
      <p:sp>
        <p:nvSpPr>
          <p:cNvPr id="12" name="TextBox 11"/>
          <p:cNvSpPr txBox="1"/>
          <p:nvPr/>
        </p:nvSpPr>
        <p:spPr>
          <a:xfrm>
            <a:off x="9624392" y="4860448"/>
            <a:ext cx="2376264" cy="584776"/>
          </a:xfrm>
          <a:prstGeom prst="rect">
            <a:avLst/>
          </a:prstGeom>
          <a:noFill/>
        </p:spPr>
        <p:txBody>
          <a:bodyPr wrap="square" rtlCol="0">
            <a:spAutoFit/>
          </a:bodyPr>
          <a:lstStyle/>
          <a:p>
            <a:pPr algn="ctr"/>
            <a:r>
              <a:rPr lang="en-US" sz="1600" b="1" dirty="0" smtClean="0">
                <a:solidFill>
                  <a:srgbClr val="3366FF"/>
                </a:solidFill>
              </a:rPr>
              <a:t>Slides as a student handout</a:t>
            </a:r>
            <a:endParaRPr lang="en-US" sz="1600" b="1" dirty="0">
              <a:solidFill>
                <a:srgbClr val="3366FF"/>
              </a:solidFill>
            </a:endParaRPr>
          </a:p>
        </p:txBody>
      </p:sp>
      <p:cxnSp>
        <p:nvCxnSpPr>
          <p:cNvPr id="14" name="Elbow Connector 13"/>
          <p:cNvCxnSpPr>
            <a:stCxn id="3" idx="2"/>
          </p:cNvCxnSpPr>
          <p:nvPr/>
        </p:nvCxnSpPr>
        <p:spPr>
          <a:xfrm rot="5400000">
            <a:off x="9492348" y="1439716"/>
            <a:ext cx="33099" cy="2793341"/>
          </a:xfrm>
          <a:prstGeom prst="bentConnector2">
            <a:avLst/>
          </a:prstGeom>
          <a:ln>
            <a:solidFill>
              <a:schemeClr val="tx1"/>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9120336" y="6021288"/>
            <a:ext cx="3024336" cy="584776"/>
          </a:xfrm>
          <a:prstGeom prst="rect">
            <a:avLst/>
          </a:prstGeom>
          <a:noFill/>
        </p:spPr>
        <p:txBody>
          <a:bodyPr wrap="square" rtlCol="0">
            <a:spAutoFit/>
          </a:bodyPr>
          <a:lstStyle/>
          <a:p>
            <a:r>
              <a:rPr lang="en-US" sz="1600" b="1" dirty="0" smtClean="0">
                <a:solidFill>
                  <a:srgbClr val="3366FF"/>
                </a:solidFill>
              </a:rPr>
              <a:t>Viewers ask a question by initiating a discussion thread</a:t>
            </a:r>
            <a:endParaRPr lang="en-US" sz="1600" b="1" dirty="0">
              <a:solidFill>
                <a:srgbClr val="3366FF"/>
              </a:solidFill>
            </a:endParaRPr>
          </a:p>
        </p:txBody>
      </p:sp>
    </p:spTree>
    <p:extLst>
      <p:ext uri="{BB962C8B-B14F-4D97-AF65-F5344CB8AC3E}">
        <p14:creationId xmlns:p14="http://schemas.microsoft.com/office/powerpoint/2010/main" val="24162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9" grpId="0"/>
      <p:bldP spid="1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a:solidFill>
                  <a:schemeClr val="bg1"/>
                </a:solidFill>
                <a:ea typeface="华文新魏"/>
                <a:cs typeface="Times New Roman"/>
              </a:rPr>
              <a:t>Qualitative </a:t>
            </a:r>
            <a:r>
              <a:rPr lang="en-AU" sz="3200" dirty="0" err="1">
                <a:solidFill>
                  <a:schemeClr val="bg1"/>
                </a:solidFill>
                <a:ea typeface="华文新魏"/>
                <a:cs typeface="Times New Roman"/>
              </a:rPr>
              <a:t>eVALUate</a:t>
            </a:r>
            <a:r>
              <a:rPr lang="en-AU" sz="3200" dirty="0">
                <a:solidFill>
                  <a:schemeClr val="bg1"/>
                </a:solidFill>
                <a:ea typeface="华文新魏"/>
                <a:cs typeface="Times New Roman"/>
              </a:rPr>
              <a:t> Data - </a:t>
            </a:r>
            <a:r>
              <a:rPr lang="en-US" sz="3200" dirty="0"/>
              <a:t>most </a:t>
            </a:r>
            <a:r>
              <a:rPr lang="en-US" sz="3200" u="sng" dirty="0"/>
              <a:t>helpful</a:t>
            </a:r>
            <a:r>
              <a:rPr lang="en-US" sz="3200" dirty="0"/>
              <a:t> aspects</a:t>
            </a:r>
          </a:p>
        </p:txBody>
      </p:sp>
      <p:sp>
        <p:nvSpPr>
          <p:cNvPr id="7" name="Rectangle 6"/>
          <p:cNvSpPr/>
          <p:nvPr/>
        </p:nvSpPr>
        <p:spPr>
          <a:xfrm>
            <a:off x="695400" y="1340768"/>
            <a:ext cx="10931915" cy="4708981"/>
          </a:xfrm>
          <a:prstGeom prst="rect">
            <a:avLst/>
          </a:prstGeom>
        </p:spPr>
        <p:txBody>
          <a:bodyPr wrap="square">
            <a:spAutoFit/>
          </a:bodyPr>
          <a:lstStyle/>
          <a:p>
            <a:pPr marL="285750" indent="-285750" defTabSz="457200">
              <a:buFont typeface="Arial"/>
              <a:buChar char="•"/>
            </a:pPr>
            <a:r>
              <a:rPr lang="en-US" sz="2000" dirty="0" smtClean="0"/>
              <a:t>The </a:t>
            </a:r>
            <a:r>
              <a:rPr lang="en-US" sz="2000" b="1" dirty="0">
                <a:solidFill>
                  <a:srgbClr val="3366FF"/>
                </a:solidFill>
              </a:rPr>
              <a:t>interaction</a:t>
            </a:r>
            <a:r>
              <a:rPr lang="en-US" sz="2000" dirty="0"/>
              <a:t> with others and the Q&amp;A assignment. I really liked this aspect of the </a:t>
            </a:r>
            <a:r>
              <a:rPr lang="en-US" sz="2000" dirty="0" smtClean="0"/>
              <a:t>unit</a:t>
            </a:r>
          </a:p>
          <a:p>
            <a:pPr marL="285750" indent="-285750" defTabSz="457200">
              <a:buFont typeface="Arial"/>
              <a:buChar char="•"/>
            </a:pPr>
            <a:r>
              <a:rPr lang="en-US" sz="2000" dirty="0"/>
              <a:t>The symposium was a good learning </a:t>
            </a:r>
            <a:r>
              <a:rPr lang="en-US" sz="2000" dirty="0" smtClean="0"/>
              <a:t>activity.  </a:t>
            </a:r>
            <a:r>
              <a:rPr lang="mr-IN" sz="2000" dirty="0" smtClean="0"/>
              <a:t>…</a:t>
            </a:r>
            <a:r>
              <a:rPr lang="en-AU" sz="2000" dirty="0" smtClean="0"/>
              <a:t>  </a:t>
            </a:r>
            <a:r>
              <a:rPr lang="en-US" sz="2000" dirty="0" smtClean="0"/>
              <a:t>The </a:t>
            </a:r>
            <a:r>
              <a:rPr lang="en-US" sz="2000" b="1" dirty="0">
                <a:solidFill>
                  <a:srgbClr val="3366FF"/>
                </a:solidFill>
              </a:rPr>
              <a:t>questions from peers came from a different perspective </a:t>
            </a:r>
            <a:r>
              <a:rPr lang="en-US" sz="2000" dirty="0"/>
              <a:t>than that of unit coordinators which assisted my own learning</a:t>
            </a:r>
            <a:r>
              <a:rPr lang="en-US" sz="2000" dirty="0" smtClean="0"/>
              <a:t>.</a:t>
            </a:r>
          </a:p>
          <a:p>
            <a:pPr marL="285750" indent="-285750" defTabSz="457200">
              <a:buFont typeface="Arial"/>
              <a:buChar char="•"/>
            </a:pPr>
            <a:r>
              <a:rPr lang="en-US" sz="2000" b="1" dirty="0">
                <a:solidFill>
                  <a:srgbClr val="3366FF"/>
                </a:solidFill>
              </a:rPr>
              <a:t>Learning with fun </a:t>
            </a:r>
            <a:r>
              <a:rPr lang="en-US" sz="2000" dirty="0"/>
              <a:t>has helped me to keep knowledge I've learned permanently in my </a:t>
            </a:r>
            <a:r>
              <a:rPr lang="en-US" sz="2000" dirty="0" smtClean="0"/>
              <a:t>hippocampus.</a:t>
            </a:r>
          </a:p>
          <a:p>
            <a:pPr marL="285750" indent="-285750" defTabSz="457200">
              <a:buFont typeface="Arial"/>
              <a:buChar char="•"/>
            </a:pPr>
            <a:r>
              <a:rPr lang="en-US" sz="2000" dirty="0" smtClean="0"/>
              <a:t>The </a:t>
            </a:r>
            <a:r>
              <a:rPr lang="en-US" sz="2000" b="1" dirty="0">
                <a:solidFill>
                  <a:srgbClr val="3366FF"/>
                </a:solidFill>
              </a:rPr>
              <a:t>interaction</a:t>
            </a:r>
            <a:r>
              <a:rPr lang="en-US" sz="2000" dirty="0"/>
              <a:t> between students also helped to consolidate learning </a:t>
            </a:r>
            <a:r>
              <a:rPr lang="en-US" sz="2000" b="1" dirty="0">
                <a:solidFill>
                  <a:srgbClr val="3366FF"/>
                </a:solidFill>
              </a:rPr>
              <a:t>by the necessity to formulate replies. </a:t>
            </a:r>
            <a:r>
              <a:rPr lang="en-US" sz="2000" dirty="0" smtClean="0"/>
              <a:t>Reading discussion </a:t>
            </a:r>
            <a:r>
              <a:rPr lang="en-US" sz="2000" dirty="0"/>
              <a:t>posts </a:t>
            </a:r>
            <a:r>
              <a:rPr lang="en-US" sz="2000" dirty="0" smtClean="0"/>
              <a:t>and </a:t>
            </a:r>
            <a:r>
              <a:rPr lang="en-US" sz="2000" dirty="0"/>
              <a:t>listening to other students also broadened my knowledge of the various </a:t>
            </a:r>
            <a:r>
              <a:rPr lang="en-US" sz="2000" dirty="0" smtClean="0"/>
              <a:t>topics.</a:t>
            </a:r>
          </a:p>
          <a:p>
            <a:pPr marL="285750" indent="-285750">
              <a:buFont typeface="Arial"/>
              <a:buChar char="•"/>
            </a:pPr>
            <a:r>
              <a:rPr lang="en-US" sz="2000" dirty="0" smtClean="0"/>
              <a:t>I </a:t>
            </a:r>
            <a:r>
              <a:rPr lang="en-US" sz="2000" dirty="0"/>
              <a:t>LOVED </a:t>
            </a:r>
            <a:r>
              <a:rPr lang="en-US" sz="2000" b="1" dirty="0">
                <a:solidFill>
                  <a:srgbClr val="3366FF"/>
                </a:solidFill>
              </a:rPr>
              <a:t>that we were teamed with professors </a:t>
            </a:r>
            <a:r>
              <a:rPr lang="en-US" sz="2000" dirty="0"/>
              <a:t>etc. </a:t>
            </a:r>
            <a:r>
              <a:rPr lang="en-US" sz="2000" dirty="0" smtClean="0"/>
              <a:t>that had </a:t>
            </a:r>
            <a:r>
              <a:rPr lang="en-US" sz="2000" dirty="0"/>
              <a:t>an interest in the area of focus &amp; I, personally, found this very enriching</a:t>
            </a:r>
            <a:r>
              <a:rPr lang="en-US" sz="2000" dirty="0" smtClean="0"/>
              <a:t>. [emphasis in original]</a:t>
            </a:r>
          </a:p>
          <a:p>
            <a:pPr marL="285750" indent="-285750">
              <a:buFont typeface="Arial"/>
              <a:buChar char="•"/>
            </a:pPr>
            <a:r>
              <a:rPr lang="en-US" sz="2000" dirty="0"/>
              <a:t>WOW, by far my </a:t>
            </a:r>
            <a:r>
              <a:rPr lang="en-US" sz="2000" dirty="0" err="1"/>
              <a:t>favourite</a:t>
            </a:r>
            <a:r>
              <a:rPr lang="en-US" sz="2000" dirty="0"/>
              <a:t> unit. I loved the way there </a:t>
            </a:r>
            <a:r>
              <a:rPr lang="en-US" sz="2000" dirty="0" smtClean="0"/>
              <a:t>were </a:t>
            </a:r>
            <a:r>
              <a:rPr lang="en-US" sz="2000" dirty="0"/>
              <a:t>no lectures and we had to research everything for ourselves. </a:t>
            </a:r>
            <a:r>
              <a:rPr lang="en-US" sz="2000" b="1" dirty="0">
                <a:solidFill>
                  <a:srgbClr val="3366FF"/>
                </a:solidFill>
              </a:rPr>
              <a:t>I </a:t>
            </a:r>
            <a:r>
              <a:rPr lang="en-US" sz="2000" b="1" dirty="0" smtClean="0">
                <a:solidFill>
                  <a:srgbClr val="3366FF"/>
                </a:solidFill>
              </a:rPr>
              <a:t>loved the </a:t>
            </a:r>
            <a:r>
              <a:rPr lang="en-US" sz="2000" b="1" dirty="0">
                <a:solidFill>
                  <a:srgbClr val="3366FF"/>
                </a:solidFill>
              </a:rPr>
              <a:t>way we could make it our own, but still have some guidance &amp; support along </a:t>
            </a:r>
            <a:r>
              <a:rPr lang="en-US" sz="2000" b="1" dirty="0" smtClean="0">
                <a:solidFill>
                  <a:srgbClr val="3366FF"/>
                </a:solidFill>
              </a:rPr>
              <a:t>the  way </a:t>
            </a:r>
            <a:r>
              <a:rPr lang="en-US" sz="2000" b="1" dirty="0">
                <a:solidFill>
                  <a:srgbClr val="3366FF"/>
                </a:solidFill>
              </a:rPr>
              <a:t>if we needed it. </a:t>
            </a:r>
            <a:r>
              <a:rPr lang="en-US" sz="2000" dirty="0"/>
              <a:t>I loved the way we had to chose our choice of topic and still find some direction within the topic. I </a:t>
            </a:r>
            <a:r>
              <a:rPr lang="en-US" sz="2000" dirty="0" smtClean="0"/>
              <a:t>loved the </a:t>
            </a:r>
            <a:r>
              <a:rPr lang="en-US" sz="2000" dirty="0"/>
              <a:t>assessments and the different stages of the assessments and what they led </a:t>
            </a:r>
            <a:r>
              <a:rPr lang="en-US" sz="2000" dirty="0" smtClean="0"/>
              <a:t>to.  This </a:t>
            </a:r>
            <a:r>
              <a:rPr lang="en-US" sz="2000" dirty="0"/>
              <a:t>unit has given me so much direction is which career paths I am interested in for the future</a:t>
            </a:r>
            <a:r>
              <a:rPr lang="en-US" sz="2000" dirty="0" smtClean="0"/>
              <a:t>. [emphasis in original]</a:t>
            </a:r>
          </a:p>
        </p:txBody>
      </p:sp>
    </p:spTree>
    <p:extLst>
      <p:ext uri="{BB962C8B-B14F-4D97-AF65-F5344CB8AC3E}">
        <p14:creationId xmlns:p14="http://schemas.microsoft.com/office/powerpoint/2010/main" val="204458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3200" dirty="0">
                <a:ea typeface="华文新魏"/>
                <a:cs typeface="Times New Roman"/>
              </a:rPr>
              <a:t>Qualitative </a:t>
            </a:r>
            <a:r>
              <a:rPr lang="en-AU" sz="3200" dirty="0" err="1">
                <a:ea typeface="华文新魏"/>
                <a:cs typeface="Times New Roman"/>
              </a:rPr>
              <a:t>eVALUate</a:t>
            </a:r>
            <a:r>
              <a:rPr lang="en-AU" sz="3200" dirty="0">
                <a:ea typeface="华文新魏"/>
                <a:cs typeface="Times New Roman"/>
              </a:rPr>
              <a:t> Data </a:t>
            </a:r>
            <a:r>
              <a:rPr lang="mr-IN" sz="3200" dirty="0" smtClean="0">
                <a:ea typeface="华文新魏"/>
                <a:cs typeface="Times New Roman"/>
              </a:rPr>
              <a:t>–</a:t>
            </a:r>
            <a:r>
              <a:rPr lang="en-AU" sz="3200" dirty="0" smtClean="0">
                <a:ea typeface="华文新魏"/>
                <a:cs typeface="Times New Roman"/>
              </a:rPr>
              <a:t> </a:t>
            </a:r>
            <a:r>
              <a:rPr lang="en-US" sz="3200" dirty="0" smtClean="0"/>
              <a:t>how this unit might be improved?</a:t>
            </a:r>
            <a:endParaRPr lang="en-US" sz="3200" dirty="0"/>
          </a:p>
        </p:txBody>
      </p:sp>
      <p:sp>
        <p:nvSpPr>
          <p:cNvPr id="7" name="Rectangle 6"/>
          <p:cNvSpPr/>
          <p:nvPr/>
        </p:nvSpPr>
        <p:spPr>
          <a:xfrm>
            <a:off x="551384" y="1484784"/>
            <a:ext cx="10701867" cy="4524315"/>
          </a:xfrm>
          <a:prstGeom prst="rect">
            <a:avLst/>
          </a:prstGeom>
        </p:spPr>
        <p:txBody>
          <a:bodyPr wrap="square">
            <a:spAutoFit/>
          </a:bodyPr>
          <a:lstStyle/>
          <a:p>
            <a:pPr marL="268288" indent="-268288" defTabSz="457200">
              <a:buFont typeface="Arial"/>
              <a:buChar char="•"/>
            </a:pPr>
            <a:r>
              <a:rPr lang="en-US" sz="2400" dirty="0" smtClean="0"/>
              <a:t>We </a:t>
            </a:r>
            <a:r>
              <a:rPr lang="en-US" sz="2400" dirty="0"/>
              <a:t>were </a:t>
            </a:r>
            <a:r>
              <a:rPr lang="en-US" sz="2400" b="1" dirty="0">
                <a:solidFill>
                  <a:srgbClr val="008000"/>
                </a:solidFill>
              </a:rPr>
              <a:t>flying in the dark </a:t>
            </a:r>
            <a:r>
              <a:rPr lang="en-US" sz="2400" dirty="0"/>
              <a:t>a lot at the beginning</a:t>
            </a:r>
            <a:r>
              <a:rPr lang="en-US" sz="2400" dirty="0" smtClean="0"/>
              <a:t>.</a:t>
            </a:r>
          </a:p>
          <a:p>
            <a:pPr marL="285750" indent="-285750">
              <a:buFont typeface="Arial"/>
              <a:buChar char="•"/>
            </a:pPr>
            <a:r>
              <a:rPr lang="en-US" sz="2400" dirty="0"/>
              <a:t>W</a:t>
            </a:r>
            <a:r>
              <a:rPr lang="en-US" sz="2400" dirty="0" smtClean="0"/>
              <a:t>hen </a:t>
            </a:r>
            <a:r>
              <a:rPr lang="en-US" sz="2400" dirty="0"/>
              <a:t>selecting a project the lecturer who is involved in that topic be </a:t>
            </a:r>
            <a:r>
              <a:rPr lang="en-US" sz="2400" b="1" dirty="0">
                <a:solidFill>
                  <a:srgbClr val="008000"/>
                </a:solidFill>
              </a:rPr>
              <a:t>more on </a:t>
            </a:r>
            <a:r>
              <a:rPr lang="en-US" sz="2400" b="1" dirty="0" smtClean="0">
                <a:solidFill>
                  <a:srgbClr val="008000"/>
                </a:solidFill>
              </a:rPr>
              <a:t>hands </a:t>
            </a:r>
            <a:r>
              <a:rPr lang="en-US" sz="2400" dirty="0" smtClean="0"/>
              <a:t>[sic]</a:t>
            </a:r>
          </a:p>
          <a:p>
            <a:pPr marL="285750" indent="-285750">
              <a:buFont typeface="Arial"/>
              <a:buChar char="•"/>
            </a:pPr>
            <a:r>
              <a:rPr lang="en-US" sz="2400" dirty="0"/>
              <a:t>T</a:t>
            </a:r>
            <a:r>
              <a:rPr lang="en-US" sz="2400" dirty="0" smtClean="0"/>
              <a:t>he </a:t>
            </a:r>
            <a:r>
              <a:rPr lang="en-US" sz="2400" dirty="0"/>
              <a:t>self-directed design of the learning and assessments left my personal learning experience as a little quiet- I was glad for the support of my peers in </a:t>
            </a:r>
            <a:r>
              <a:rPr lang="en-US" sz="2400" dirty="0" smtClean="0"/>
              <a:t>discussion rooms</a:t>
            </a:r>
            <a:r>
              <a:rPr lang="en-US" sz="2400" dirty="0"/>
              <a:t>, however </a:t>
            </a:r>
            <a:r>
              <a:rPr lang="mr-IN" sz="2400" dirty="0" smtClean="0"/>
              <a:t>…</a:t>
            </a:r>
            <a:r>
              <a:rPr lang="en-AU" sz="2400" dirty="0" smtClean="0"/>
              <a:t> </a:t>
            </a:r>
            <a:r>
              <a:rPr lang="en-US" sz="2400" dirty="0" smtClean="0"/>
              <a:t> </a:t>
            </a:r>
            <a:r>
              <a:rPr lang="en-US" sz="2400" dirty="0"/>
              <a:t>I felt </a:t>
            </a:r>
            <a:r>
              <a:rPr lang="en-US" sz="2400" b="1" dirty="0">
                <a:solidFill>
                  <a:srgbClr val="008000"/>
                </a:solidFill>
              </a:rPr>
              <a:t>a little lost </a:t>
            </a:r>
            <a:r>
              <a:rPr lang="en-US" sz="2400" dirty="0"/>
              <a:t>at times</a:t>
            </a:r>
            <a:r>
              <a:rPr lang="en-US" sz="2400" dirty="0" smtClean="0"/>
              <a:t>.</a:t>
            </a:r>
          </a:p>
          <a:p>
            <a:pPr marL="285750" indent="-285750">
              <a:buFont typeface="Arial"/>
              <a:buChar char="•"/>
            </a:pPr>
            <a:r>
              <a:rPr lang="mr-IN" sz="2400" dirty="0" smtClean="0">
                <a:solidFill>
                  <a:srgbClr val="000000"/>
                </a:solidFill>
                <a:ea typeface="华文新魏"/>
                <a:cs typeface="Times New Roman"/>
              </a:rPr>
              <a:t>…</a:t>
            </a:r>
            <a:r>
              <a:rPr lang="en-AU" sz="2400" dirty="0" smtClean="0">
                <a:solidFill>
                  <a:srgbClr val="000000"/>
                </a:solidFill>
                <a:ea typeface="华文新魏"/>
                <a:cs typeface="Times New Roman"/>
              </a:rPr>
              <a:t> </a:t>
            </a:r>
            <a:r>
              <a:rPr lang="en-US" sz="2400" dirty="0"/>
              <a:t>M</a:t>
            </a:r>
            <a:r>
              <a:rPr lang="en-US" sz="2400" dirty="0" smtClean="0"/>
              <a:t>ore </a:t>
            </a:r>
            <a:r>
              <a:rPr lang="en-US" sz="2400" dirty="0"/>
              <a:t>help offered to students at the start of the unit to formulate the research proposal and ideas for the systematic literature </a:t>
            </a:r>
            <a:r>
              <a:rPr lang="en-US" sz="2400" dirty="0" smtClean="0"/>
              <a:t>review. </a:t>
            </a:r>
            <a:r>
              <a:rPr lang="mr-IN" sz="2400" dirty="0" smtClean="0"/>
              <a:t>…</a:t>
            </a:r>
            <a:r>
              <a:rPr lang="en-AU" sz="2400" dirty="0" smtClean="0"/>
              <a:t> </a:t>
            </a:r>
            <a:r>
              <a:rPr lang="en-US" sz="2400" dirty="0"/>
              <a:t>Very disappointing to see </a:t>
            </a:r>
            <a:r>
              <a:rPr lang="en-US" sz="2400" b="1" dirty="0">
                <a:solidFill>
                  <a:srgbClr val="008000"/>
                </a:solidFill>
              </a:rPr>
              <a:t>the </a:t>
            </a:r>
            <a:r>
              <a:rPr lang="en-US" sz="2400" b="1" dirty="0" smtClean="0">
                <a:solidFill>
                  <a:srgbClr val="008000"/>
                </a:solidFill>
              </a:rPr>
              <a:t>group teacher</a:t>
            </a:r>
            <a:r>
              <a:rPr lang="en-US" sz="2400" b="1" dirty="0">
                <a:solidFill>
                  <a:srgbClr val="008000"/>
                </a:solidFill>
              </a:rPr>
              <a:t>/lecturer would interact with some students more than </a:t>
            </a:r>
            <a:r>
              <a:rPr lang="en-US" sz="2400" b="1" dirty="0" smtClean="0">
                <a:solidFill>
                  <a:srgbClr val="008000"/>
                </a:solidFill>
              </a:rPr>
              <a:t>others</a:t>
            </a:r>
          </a:p>
          <a:p>
            <a:pPr marL="285750" indent="-285750">
              <a:buFont typeface="Arial"/>
              <a:buChar char="•"/>
            </a:pPr>
            <a:r>
              <a:rPr lang="en-US" sz="2400" dirty="0" smtClean="0"/>
              <a:t>Some </a:t>
            </a:r>
            <a:r>
              <a:rPr lang="en-US" sz="2400" b="1" dirty="0">
                <a:solidFill>
                  <a:srgbClr val="008000"/>
                </a:solidFill>
              </a:rPr>
              <a:t>more interaction with the 'tutor/leaders/experts' </a:t>
            </a:r>
            <a:r>
              <a:rPr lang="en-US" sz="2400" dirty="0"/>
              <a:t>at the beginning of the semester would assist students to set up their projects.</a:t>
            </a:r>
            <a:endParaRPr lang="en-AU" sz="2400" dirty="0">
              <a:solidFill>
                <a:srgbClr val="000000"/>
              </a:solidFill>
              <a:ea typeface="华文新魏"/>
              <a:cs typeface="Times New Roman"/>
            </a:endParaRPr>
          </a:p>
        </p:txBody>
      </p:sp>
    </p:spTree>
    <p:extLst>
      <p:ext uri="{BB962C8B-B14F-4D97-AF65-F5344CB8AC3E}">
        <p14:creationId xmlns:p14="http://schemas.microsoft.com/office/powerpoint/2010/main" val="8846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Outcomes </a:t>
            </a:r>
            <a:r>
              <a:rPr lang="mr-IN" sz="3200" dirty="0" smtClean="0"/>
              <a:t>–</a:t>
            </a:r>
            <a:r>
              <a:rPr lang="en-US" sz="3200" dirty="0" smtClean="0"/>
              <a:t> non-solicited discussion posts</a:t>
            </a:r>
            <a:endParaRPr lang="en-US" sz="3200" dirty="0"/>
          </a:p>
        </p:txBody>
      </p:sp>
      <p:sp>
        <p:nvSpPr>
          <p:cNvPr id="2" name="TextBox 1"/>
          <p:cNvSpPr txBox="1"/>
          <p:nvPr/>
        </p:nvSpPr>
        <p:spPr>
          <a:xfrm>
            <a:off x="263352" y="1412776"/>
            <a:ext cx="11590873" cy="4801315"/>
          </a:xfrm>
          <a:prstGeom prst="rect">
            <a:avLst/>
          </a:prstGeom>
          <a:noFill/>
        </p:spPr>
        <p:txBody>
          <a:bodyPr wrap="square" rtlCol="0">
            <a:spAutoFit/>
          </a:bodyPr>
          <a:lstStyle/>
          <a:p>
            <a:r>
              <a:rPr lang="en-US" b="1" dirty="0" smtClean="0">
                <a:solidFill>
                  <a:srgbClr val="3366FF"/>
                </a:solidFill>
              </a:rPr>
              <a:t>Good:</a:t>
            </a:r>
          </a:p>
          <a:p>
            <a:r>
              <a:rPr lang="en-US" i="1" dirty="0"/>
              <a:t>Is it possible to leave the presentations &amp; discussions open to view after the end of semester? I think that they are a great resource. I fear I will not have enough time to view them all before they become unavailable. I would like to thank you both and congratulate everyone for a very interesting, interactive learning experience</a:t>
            </a:r>
            <a:r>
              <a:rPr lang="en-US" i="1" dirty="0" smtClean="0"/>
              <a:t>.</a:t>
            </a:r>
          </a:p>
          <a:p>
            <a:endParaRPr lang="en-US" b="1" dirty="0" smtClean="0">
              <a:solidFill>
                <a:srgbClr val="3366FF"/>
              </a:solidFill>
            </a:endParaRPr>
          </a:p>
          <a:p>
            <a:r>
              <a:rPr lang="en-US" b="1" dirty="0" smtClean="0">
                <a:solidFill>
                  <a:srgbClr val="3366FF"/>
                </a:solidFill>
              </a:rPr>
              <a:t>Better:</a:t>
            </a:r>
          </a:p>
          <a:p>
            <a:r>
              <a:rPr lang="en-US" i="1" dirty="0"/>
              <a:t>I would like to say Thank you for this unit.  I have to say I have found this unit the most challenging and </a:t>
            </a:r>
            <a:r>
              <a:rPr lang="en-US" i="1" dirty="0" err="1"/>
              <a:t>realise</a:t>
            </a:r>
            <a:r>
              <a:rPr lang="en-US" i="1" dirty="0"/>
              <a:t> how I am living in such a structured world that given the opportunity to research in a non-structured format I was challenged immensely.  </a:t>
            </a:r>
          </a:p>
          <a:p>
            <a:endParaRPr lang="en-US" dirty="0" smtClean="0"/>
          </a:p>
          <a:p>
            <a:r>
              <a:rPr lang="en-US" b="1" dirty="0" err="1" smtClean="0">
                <a:solidFill>
                  <a:srgbClr val="3366FF"/>
                </a:solidFill>
              </a:rPr>
              <a:t>Betterer</a:t>
            </a:r>
            <a:r>
              <a:rPr lang="en-US" b="1" dirty="0" smtClean="0">
                <a:solidFill>
                  <a:srgbClr val="3366FF"/>
                </a:solidFill>
              </a:rPr>
              <a:t>:</a:t>
            </a:r>
          </a:p>
          <a:p>
            <a:r>
              <a:rPr lang="en-US" i="1" dirty="0"/>
              <a:t>Firstly I have enjoyed this unit immensely and </a:t>
            </a:r>
            <a:r>
              <a:rPr lang="mr-IN" i="1" dirty="0" smtClean="0"/>
              <a:t>…</a:t>
            </a:r>
            <a:r>
              <a:rPr lang="en-AU" i="1" dirty="0" smtClean="0"/>
              <a:t> </a:t>
            </a:r>
            <a:r>
              <a:rPr lang="en-US" i="1" dirty="0" smtClean="0"/>
              <a:t>.  The </a:t>
            </a:r>
            <a:r>
              <a:rPr lang="en-US" i="1" dirty="0"/>
              <a:t>reason for this discussion post though is that I am interested in possibly commencing a study into </a:t>
            </a:r>
            <a:r>
              <a:rPr lang="mr-IN" i="1" dirty="0" smtClean="0"/>
              <a:t>…</a:t>
            </a:r>
            <a:r>
              <a:rPr lang="en-AU" dirty="0" smtClean="0"/>
              <a:t> [describes project and seeks advice]</a:t>
            </a:r>
            <a:endParaRPr lang="en-AU" i="1" dirty="0" smtClean="0"/>
          </a:p>
          <a:p>
            <a:endParaRPr lang="en-AU" dirty="0"/>
          </a:p>
          <a:p>
            <a:r>
              <a:rPr lang="en-AU" b="1" dirty="0" smtClean="0">
                <a:solidFill>
                  <a:srgbClr val="3366FF"/>
                </a:solidFill>
              </a:rPr>
              <a:t>Best:</a:t>
            </a:r>
          </a:p>
          <a:p>
            <a:r>
              <a:rPr lang="en-AU" dirty="0" smtClean="0"/>
              <a:t>Does the Bachelor of Dementia Care lead to improved care of persons with dementia, their families and their carers?</a:t>
            </a:r>
            <a:endParaRPr lang="en-US" dirty="0"/>
          </a:p>
          <a:p>
            <a:endParaRPr lang="en-US" dirty="0"/>
          </a:p>
        </p:txBody>
      </p:sp>
    </p:spTree>
    <p:extLst>
      <p:ext uri="{BB962C8B-B14F-4D97-AF65-F5344CB8AC3E}">
        <p14:creationId xmlns:p14="http://schemas.microsoft.com/office/powerpoint/2010/main" val="4006041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Wicking Template July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2528</TotalTime>
  <Words>1644</Words>
  <Application>Microsoft Office PowerPoint</Application>
  <PresentationFormat>Widescreen</PresentationFormat>
  <Paragraphs>146</Paragraphs>
  <Slides>10</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Lucida Grande</vt:lpstr>
      <vt:lpstr>Mangal</vt:lpstr>
      <vt:lpstr>ＭＳ 明朝</vt:lpstr>
      <vt:lpstr>ＭＳ Ｐゴシック</vt:lpstr>
      <vt:lpstr>华文新魏</vt:lpstr>
      <vt:lpstr>Arial</vt:lpstr>
      <vt:lpstr>Calibri</vt:lpstr>
      <vt:lpstr>Cambria</vt:lpstr>
      <vt:lpstr>Courier New</vt:lpstr>
      <vt:lpstr>Times New Roman</vt:lpstr>
      <vt:lpstr>Wingdings</vt:lpstr>
      <vt:lpstr>Wicking Template July 2016</vt:lpstr>
      <vt:lpstr>Creating Successful Staff-Student Partnerships in an Online Learning Environment </vt:lpstr>
      <vt:lpstr>CAD304: Negotiated Project in Dementia - “Capstone” experience</vt:lpstr>
      <vt:lpstr>Learning Strategies &amp; Resources</vt:lpstr>
      <vt:lpstr>Learning was scaffolded through progressive Assessment Tasks</vt:lpstr>
      <vt:lpstr>Research Development &amp; Proposal (AT1) Academic – Student interaction</vt:lpstr>
      <vt:lpstr>PowerPoint Presentation</vt:lpstr>
      <vt:lpstr>Qualitative eVALUate Data - most helpful aspects</vt:lpstr>
      <vt:lpstr>Qualitative eVALUate Data – how this unit might be improved?</vt:lpstr>
      <vt:lpstr>Outcomes – non-solicited discussion posts</vt:lpstr>
      <vt:lpstr>Acknowledgements </vt:lpstr>
    </vt:vector>
  </TitlesOfParts>
  <Company>UTAS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WICKING DEMENTIA RESEARCH &amp; EDUCATION CENTRE</dc:title>
  <dc:creator>Joanna Sun</dc:creator>
  <cp:lastModifiedBy>Lyn Goldberg</cp:lastModifiedBy>
  <cp:revision>117</cp:revision>
  <cp:lastPrinted>2015-04-22T23:59:05Z</cp:lastPrinted>
  <dcterms:created xsi:type="dcterms:W3CDTF">2014-12-04T02:27:49Z</dcterms:created>
  <dcterms:modified xsi:type="dcterms:W3CDTF">2016-12-06T12:39:36Z</dcterms:modified>
</cp:coreProperties>
</file>