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95" r:id="rId4"/>
    <p:sldId id="285" r:id="rId5"/>
    <p:sldId id="286" r:id="rId6"/>
    <p:sldId id="293" r:id="rId7"/>
    <p:sldId id="287" r:id="rId8"/>
    <p:sldId id="288" r:id="rId9"/>
    <p:sldId id="289" r:id="rId10"/>
    <p:sldId id="290" r:id="rId11"/>
    <p:sldId id="296" r:id="rId12"/>
    <p:sldId id="292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 userDrawn="1">
          <p15:clr>
            <a:srgbClr val="A4A3A4"/>
          </p15:clr>
        </p15:guide>
        <p15:guide id="2" orient="horz" pos="3874" userDrawn="1">
          <p15:clr>
            <a:srgbClr val="A4A3A4"/>
          </p15:clr>
        </p15:guide>
        <p15:guide id="3" pos="7237" userDrawn="1">
          <p15:clr>
            <a:srgbClr val="A4A3A4"/>
          </p15:clr>
        </p15:guide>
        <p15:guide id="4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F0"/>
    <a:srgbClr val="006D82"/>
    <a:srgbClr val="143466"/>
    <a:srgbClr val="88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14" y="114"/>
      </p:cViewPr>
      <p:guideLst>
        <p:guide orient="horz" pos="910"/>
        <p:guide orient="horz" pos="3874"/>
        <p:guide pos="7237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speed\Desktop\Drop%20In\Data%20Oct%202016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speed\Desktop\Drop%20In\Data%20Oct%202016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speed\Documents\Speed%202016\data\STAR\Sem%201%202016%20campaigns%20Final%20analyses\Student%20Success\SS%20interventions%20enro%20sem%201%20sem%202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speed\Desktop\Student%20Success%20data%2021%20Nov\interventions\failed%20assess\failed%20assessment%20databa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AU" sz="1100" b="1" dirty="0" smtClean="0"/>
              <a:t>PASS students’ Performance </a:t>
            </a:r>
            <a:r>
              <a:rPr lang="en-AU" sz="1200" dirty="0"/>
              <a:t/>
            </a:r>
            <a:br>
              <a:rPr lang="en-AU" sz="1200" dirty="0"/>
            </a:br>
            <a:r>
              <a:rPr lang="en-AU" sz="900" dirty="0"/>
              <a:t>(all of 2015 and </a:t>
            </a:r>
            <a:r>
              <a:rPr lang="en-AU" sz="900" dirty="0" smtClean="0"/>
              <a:t>Semester </a:t>
            </a:r>
            <a:r>
              <a:rPr lang="en-AU" sz="900" dirty="0"/>
              <a:t>1, 2016)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All 2015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0 weeks</c:v>
                </c:pt>
                <c:pt idx="1">
                  <c:v>1-4 weeks</c:v>
                </c:pt>
                <c:pt idx="2">
                  <c:v>5-8 weeks</c:v>
                </c:pt>
                <c:pt idx="3">
                  <c:v>9-13 weeks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55</c:v>
                </c:pt>
                <c:pt idx="1">
                  <c:v>61</c:v>
                </c:pt>
                <c:pt idx="2">
                  <c:v>66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B-46B0-BA5F-911DA8E2D75C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Sem 1 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0 weeks</c:v>
                </c:pt>
                <c:pt idx="1">
                  <c:v>1-4 weeks</c:v>
                </c:pt>
                <c:pt idx="2">
                  <c:v>5-8 weeks</c:v>
                </c:pt>
                <c:pt idx="3">
                  <c:v>9-13 weeks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56</c:v>
                </c:pt>
                <c:pt idx="1">
                  <c:v>60</c:v>
                </c:pt>
                <c:pt idx="2">
                  <c:v>64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B-46B0-BA5F-911DA8E2D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735200"/>
        <c:axId val="422735528"/>
      </c:barChart>
      <c:catAx>
        <c:axId val="422735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PASS Weeks Attended</a:t>
                </a:r>
              </a:p>
            </c:rich>
          </c:tx>
          <c:layout>
            <c:manualLayout>
              <c:xMode val="edge"/>
              <c:yMode val="edge"/>
              <c:x val="0.39842819188672524"/>
              <c:y val="0.82385955224193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35528"/>
        <c:crosses val="autoZero"/>
        <c:auto val="1"/>
        <c:lblAlgn val="ctr"/>
        <c:lblOffset val="100"/>
        <c:noMultiLvlLbl val="0"/>
      </c:catAx>
      <c:valAx>
        <c:axId val="42273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Average Final Mark</a:t>
                </a:r>
              </a:p>
            </c:rich>
          </c:tx>
          <c:layout>
            <c:manualLayout>
              <c:xMode val="edge"/>
              <c:yMode val="edge"/>
              <c:x val="3.6490198407073543E-2"/>
              <c:y val="0.27864137905705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33902012248473"/>
          <c:y val="0.90609589730487228"/>
          <c:w val="0.40114388631148262"/>
          <c:h val="6.637214595963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2016 Drop In visits across Faculties / Centres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9387225109115"/>
          <c:y val="0.19511696489890057"/>
          <c:w val="0.83090859127627603"/>
          <c:h val="0.58545005380299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EC-41D0-B067-3B7BC7E9E8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EC-41D0-B067-3B7BC7E9E8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4257708-17A6-4959-87C2-43ED050A1523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C-41D0-B067-3B7BC7E9E8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EC-41D0-B067-3B7BC7E9E88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EC-41D0-B067-3B7BC7E9E88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6B6362A-AA81-4515-8FBC-04DC50B88639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C-41D0-B067-3B7BC7E9E88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EC-41D0-B067-3B7BC7E9E88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EC-41D0-B067-3B7BC7E9E88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DEC-41D0-B067-3B7BC7E9E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Sheet1!$C$30:$C$39</c:f>
              <c:strCache>
                <c:ptCount val="9"/>
                <c:pt idx="0">
                  <c:v>Arts</c:v>
                </c:pt>
                <c:pt idx="1">
                  <c:v>AMC</c:v>
                </c:pt>
                <c:pt idx="2">
                  <c:v>Education</c:v>
                </c:pt>
                <c:pt idx="3">
                  <c:v>Health</c:v>
                </c:pt>
                <c:pt idx="4">
                  <c:v>IMAS</c:v>
                </c:pt>
                <c:pt idx="5">
                  <c:v>Law</c:v>
                </c:pt>
                <c:pt idx="6">
                  <c:v>SET</c:v>
                </c:pt>
                <c:pt idx="7">
                  <c:v>TSBE</c:v>
                </c:pt>
                <c:pt idx="8">
                  <c:v>Unknown</c:v>
                </c:pt>
              </c:strCache>
            </c:strRef>
          </c:cat>
          <c:val>
            <c:numRef>
              <c:f>Sheet1!$D$30:$D$39</c:f>
              <c:numCache>
                <c:formatCode>General</c:formatCode>
                <c:ptCount val="10"/>
                <c:pt idx="0">
                  <c:v>24</c:v>
                </c:pt>
                <c:pt idx="1">
                  <c:v>3</c:v>
                </c:pt>
                <c:pt idx="2">
                  <c:v>7</c:v>
                </c:pt>
                <c:pt idx="3">
                  <c:v>32</c:v>
                </c:pt>
                <c:pt idx="4">
                  <c:v>1</c:v>
                </c:pt>
                <c:pt idx="5">
                  <c:v>2</c:v>
                </c:pt>
                <c:pt idx="6">
                  <c:v>10</c:v>
                </c:pt>
                <c:pt idx="7">
                  <c:v>12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EC-41D0-B067-3B7BC7E9E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10336"/>
        <c:axId val="107711872"/>
      </c:barChart>
      <c:catAx>
        <c:axId val="1077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11872"/>
        <c:crosses val="autoZero"/>
        <c:auto val="1"/>
        <c:lblAlgn val="ctr"/>
        <c:lblOffset val="100"/>
        <c:noMultiLvlLbl val="0"/>
      </c:catAx>
      <c:valAx>
        <c:axId val="1077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% Students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5630067074948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AU" sz="1050" b="1" dirty="0"/>
              <a:t>2015 and 2016 Drop In visits</a:t>
            </a:r>
          </a:p>
          <a:p>
            <a:pPr>
              <a:defRPr sz="1050"/>
            </a:pPr>
            <a:r>
              <a:rPr lang="en-AU" sz="800" dirty="0"/>
              <a:t>(to Sept 20, 2016) </a:t>
            </a:r>
            <a:endParaRPr lang="en-AU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9303107735504"/>
          <c:y val="0.18783883479325519"/>
          <c:w val="0.80517568754986824"/>
          <c:h val="0.63974774583531724"/>
        </c:manualLayout>
      </c:layout>
      <c:barChart>
        <c:barDir val="col"/>
        <c:grouping val="clustered"/>
        <c:varyColors val="0"/>
        <c:ser>
          <c:idx val="0"/>
          <c:order val="0"/>
          <c:tx>
            <c:v>2015 (n = 358)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Sheet1!$B$5:$B$9</c:f>
              <c:strCache>
                <c:ptCount val="5"/>
                <c:pt idx="0">
                  <c:v>Hobart</c:v>
                </c:pt>
                <c:pt idx="1">
                  <c:v>Launceston</c:v>
                </c:pt>
                <c:pt idx="2">
                  <c:v>Cradle Coast</c:v>
                </c:pt>
                <c:pt idx="3">
                  <c:v>Sydney</c:v>
                </c:pt>
                <c:pt idx="4">
                  <c:v>Riawunna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150</c:v>
                </c:pt>
                <c:pt idx="1">
                  <c:v>155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1-431B-A62E-A90D8B9E0BDE}"/>
            </c:ext>
          </c:extLst>
        </c:ser>
        <c:ser>
          <c:idx val="1"/>
          <c:order val="1"/>
          <c:tx>
            <c:v>2016 (n = 1478)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Sheet1!$B$5:$B$9</c:f>
              <c:strCache>
                <c:ptCount val="5"/>
                <c:pt idx="0">
                  <c:v>Hobart</c:v>
                </c:pt>
                <c:pt idx="1">
                  <c:v>Launceston</c:v>
                </c:pt>
                <c:pt idx="2">
                  <c:v>Cradle Coast</c:v>
                </c:pt>
                <c:pt idx="3">
                  <c:v>Sydney</c:v>
                </c:pt>
                <c:pt idx="4">
                  <c:v>Riawunna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527</c:v>
                </c:pt>
                <c:pt idx="1">
                  <c:v>558</c:v>
                </c:pt>
                <c:pt idx="2">
                  <c:v>182</c:v>
                </c:pt>
                <c:pt idx="3">
                  <c:v>172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1-431B-A62E-A90D8B9E0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905088"/>
        <c:axId val="96906624"/>
      </c:barChart>
      <c:catAx>
        <c:axId val="969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6624"/>
        <c:crosses val="autoZero"/>
        <c:auto val="1"/>
        <c:lblAlgn val="ctr"/>
        <c:lblOffset val="100"/>
        <c:noMultiLvlLbl val="0"/>
      </c:catAx>
      <c:valAx>
        <c:axId val="969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5088"/>
        <c:crosses val="autoZero"/>
        <c:crossBetween val="between"/>
        <c:minorUnit val="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65598266859238"/>
          <c:y val="0.28779000750244538"/>
          <c:w val="0.2709936609607479"/>
          <c:h val="0.1663018325593468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 sz="900" b="1" dirty="0"/>
              <a:t>Semester 1 enrolment of students targeted by SS interventions</a:t>
            </a:r>
            <a:r>
              <a:rPr lang="en-AU" sz="900" b="1" baseline="0" dirty="0"/>
              <a:t> in semester 1</a:t>
            </a:r>
            <a:endParaRPr lang="en-AU" sz="900" b="1" dirty="0"/>
          </a:p>
        </c:rich>
      </c:tx>
      <c:layout>
        <c:manualLayout>
          <c:xMode val="edge"/>
          <c:yMode val="edge"/>
          <c:x val="9.5890997096418712E-2"/>
          <c:y val="5.0646154180564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966100988779024"/>
          <c:y val="0.19946815227741529"/>
          <c:w val="0.69137248639040105"/>
          <c:h val="0.6654921519396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Unable to be contacted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Failed assessment (n=331)</c:v>
                </c:pt>
                <c:pt idx="1">
                  <c:v>Failed to submit (n=285)</c:v>
                </c:pt>
                <c:pt idx="2">
                  <c:v>Distance (n=190)</c:v>
                </c:pt>
                <c:pt idx="3">
                  <c:v>2015 APR (n=458)</c:v>
                </c:pt>
                <c:pt idx="4">
                  <c:v>Late commencement (n=131)</c:v>
                </c:pt>
                <c:pt idx="5">
                  <c:v>Non-attend Orient (Int'l) (n=68)</c:v>
                </c:pt>
                <c:pt idx="6">
                  <c:v>CALD Welcome (n=365)</c:v>
                </c:pt>
                <c:pt idx="7">
                  <c:v>Sem 1 Welcome (n=1,192)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98</c:v>
                </c:pt>
                <c:pt idx="1">
                  <c:v>78</c:v>
                </c:pt>
                <c:pt idx="2">
                  <c:v>90</c:v>
                </c:pt>
                <c:pt idx="3">
                  <c:v>55</c:v>
                </c:pt>
                <c:pt idx="4">
                  <c:v>48</c:v>
                </c:pt>
                <c:pt idx="5">
                  <c:v>90</c:v>
                </c:pt>
                <c:pt idx="6">
                  <c:v>73</c:v>
                </c:pt>
                <c:pt idx="7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0-40FF-A339-7A1355D6778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Contacted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Failed assessment (n=331)</c:v>
                </c:pt>
                <c:pt idx="1">
                  <c:v>Failed to submit (n=285)</c:v>
                </c:pt>
                <c:pt idx="2">
                  <c:v>Distance (n=190)</c:v>
                </c:pt>
                <c:pt idx="3">
                  <c:v>2015 APR (n=458)</c:v>
                </c:pt>
                <c:pt idx="4">
                  <c:v>Late commencement (n=131)</c:v>
                </c:pt>
                <c:pt idx="5">
                  <c:v>Non-attend Orient (Int'l) (n=68)</c:v>
                </c:pt>
                <c:pt idx="6">
                  <c:v>CALD Welcome (n=365)</c:v>
                </c:pt>
                <c:pt idx="7">
                  <c:v>Sem 1 Welcome (n=1,192)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100</c:v>
                </c:pt>
                <c:pt idx="1">
                  <c:v>82</c:v>
                </c:pt>
                <c:pt idx="2">
                  <c:v>92</c:v>
                </c:pt>
                <c:pt idx="3">
                  <c:v>66</c:v>
                </c:pt>
                <c:pt idx="4">
                  <c:v>65</c:v>
                </c:pt>
                <c:pt idx="5">
                  <c:v>93</c:v>
                </c:pt>
                <c:pt idx="6">
                  <c:v>77</c:v>
                </c:pt>
                <c:pt idx="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0-40FF-A339-7A1355D67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775104"/>
        <c:axId val="107776640"/>
      </c:barChart>
      <c:catAx>
        <c:axId val="10777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6640"/>
        <c:crosses val="autoZero"/>
        <c:auto val="1"/>
        <c:lblAlgn val="ctr"/>
        <c:lblOffset val="100"/>
        <c:noMultiLvlLbl val="0"/>
      </c:catAx>
      <c:valAx>
        <c:axId val="1077766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Enrolled students (%)</a:t>
                </a:r>
              </a:p>
            </c:rich>
          </c:tx>
          <c:layout>
            <c:manualLayout>
              <c:xMode val="edge"/>
              <c:yMode val="edge"/>
              <c:x val="0.4468237904121764"/>
              <c:y val="0.90995162163813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510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90843378513499"/>
          <c:y val="0.12240633621004611"/>
          <c:w val="0.45893529191200977"/>
          <c:h val="6.713605895641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4EDF0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2016 Failed Assignments Intervention (N = 492)</a:t>
            </a:r>
          </a:p>
        </c:rich>
      </c:tx>
      <c:layout>
        <c:manualLayout>
          <c:xMode val="edge"/>
          <c:yMode val="edge"/>
          <c:x val="0.14454059577781203"/>
          <c:y val="1.6330490027856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'Analysis ALL'!$S$6</c:f>
              <c:strCache>
                <c:ptCount val="1"/>
                <c:pt idx="0">
                  <c:v>Contacted (n = 226)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87-48EA-827B-4D577BFB97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87-48EA-827B-4D577BFB97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87-48EA-827B-4D577BFB9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ALL'!$R$7:$R$9</c:f>
              <c:strCache>
                <c:ptCount val="3"/>
                <c:pt idx="0">
                  <c:v>PASSED</c:v>
                </c:pt>
                <c:pt idx="1">
                  <c:v>FAILED</c:v>
                </c:pt>
                <c:pt idx="2">
                  <c:v>WITHDREW</c:v>
                </c:pt>
              </c:strCache>
            </c:strRef>
          </c:cat>
          <c:val>
            <c:numRef>
              <c:f>'Analysis ALL'!$S$7:$S$9</c:f>
              <c:numCache>
                <c:formatCode>0</c:formatCode>
                <c:ptCount val="3"/>
                <c:pt idx="0">
                  <c:v>53</c:v>
                </c:pt>
                <c:pt idx="1">
                  <c:v>37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87-48EA-827B-4D577BFB97A7}"/>
            </c:ext>
          </c:extLst>
        </c:ser>
        <c:ser>
          <c:idx val="1"/>
          <c:order val="1"/>
          <c:tx>
            <c:strRef>
              <c:f>'Analysis ALL'!$T$6</c:f>
              <c:strCache>
                <c:ptCount val="1"/>
                <c:pt idx="0">
                  <c:v>Not Contacted (n = 266)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87-48EA-827B-4D577BFB97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AA8C501-242E-4C7E-88A6-9D1E3804BE47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87-48EA-827B-4D577BFB97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87-48EA-827B-4D577BFB9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ALL'!$R$7:$R$9</c:f>
              <c:strCache>
                <c:ptCount val="3"/>
                <c:pt idx="0">
                  <c:v>PASSED</c:v>
                </c:pt>
                <c:pt idx="1">
                  <c:v>FAILED</c:v>
                </c:pt>
                <c:pt idx="2">
                  <c:v>WITHDREW</c:v>
                </c:pt>
              </c:strCache>
            </c:strRef>
          </c:cat>
          <c:val>
            <c:numRef>
              <c:f>'Analysis ALL'!$T$7:$T$9</c:f>
              <c:numCache>
                <c:formatCode>0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87-48EA-827B-4D577BFB9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306944"/>
        <c:axId val="104402944"/>
      </c:barChart>
      <c:catAx>
        <c:axId val="1043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2944"/>
        <c:crosses val="autoZero"/>
        <c:auto val="1"/>
        <c:lblAlgn val="ctr"/>
        <c:lblOffset val="100"/>
        <c:noMultiLvlLbl val="0"/>
      </c:catAx>
      <c:valAx>
        <c:axId val="1044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06944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4EDF0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DE73-A0B3-46A1-B8C7-A5513B334670}" type="datetimeFigureOut">
              <a:rPr lang="en-AU" smtClean="0"/>
              <a:t>5/12/2016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2E81-AB27-4C3F-98FA-D6D9475D529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172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FCC9-8A71-4624-B88B-EFE81C571A82}" type="datetimeFigureOut">
              <a:rPr lang="en-AU" smtClean="0"/>
              <a:t>5/12/2016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3569-7543-4182-BF78-2C6E1CC3E66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68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3569-7543-4182-BF78-2C6E1CC3E66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724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7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6298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5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9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944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237313"/>
            <a:ext cx="1485053" cy="2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5812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23" y="6093297"/>
            <a:ext cx="1485053" cy="2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5812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8" y="6093297"/>
            <a:ext cx="1485053" cy="2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58128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705F-C14F-468D-866A-E0CE59D3F32F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5812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58128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58128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581288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63728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70"/>
            <a:ext cx="3935123" cy="2085819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481289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5811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581288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63112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70"/>
            <a:ext cx="3936000" cy="208581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48128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9457" y="6093297"/>
            <a:ext cx="1670473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9050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0948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law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21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703" r:id="rId3"/>
    <p:sldLayoutId id="2147483690" r:id="rId4"/>
    <p:sldLayoutId id="2147483700" r:id="rId5"/>
    <p:sldLayoutId id="2147483695" r:id="rId6"/>
    <p:sldLayoutId id="2147483705" r:id="rId7"/>
    <p:sldLayoutId id="2147483696" r:id="rId8"/>
    <p:sldLayoutId id="2147483697" r:id="rId9"/>
    <p:sldLayoutId id="2147483699" r:id="rId10"/>
    <p:sldLayoutId id="2147483698" r:id="rId11"/>
    <p:sldLayoutId id="2147483701" r:id="rId12"/>
    <p:sldLayoutId id="2147483702" r:id="rId13"/>
    <p:sldLayoutId id="2147483706" r:id="rId14"/>
    <p:sldLayoutId id="2147483670" r:id="rId15"/>
    <p:sldLayoutId id="2147483691" r:id="rId16"/>
    <p:sldLayoutId id="2147483671" r:id="rId17"/>
    <p:sldLayoutId id="2147483672" r:id="rId18"/>
    <p:sldLayoutId id="2147483675" r:id="rId19"/>
    <p:sldLayoutId id="2147483692" r:id="rId20"/>
    <p:sldLayoutId id="2147483677" r:id="rId21"/>
    <p:sldLayoutId id="2147483676" r:id="rId22"/>
    <p:sldLayoutId id="2147483674" r:id="rId23"/>
    <p:sldLayoutId id="2147483694" r:id="rId24"/>
    <p:sldLayoutId id="2147483693" r:id="rId25"/>
    <p:sldLayoutId id="2147483678" r:id="rId2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dassl.edu.au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358187"/>
            <a:ext cx="7776864" cy="876725"/>
          </a:xfrm>
        </p:spPr>
        <p:txBody>
          <a:bodyPr/>
          <a:lstStyle/>
          <a:p>
            <a:r>
              <a:rPr lang="en-US" dirty="0" smtClean="0"/>
              <a:t>Student Peers as Partners in Learning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368" y="4437112"/>
            <a:ext cx="4032448" cy="1224136"/>
          </a:xfrm>
        </p:spPr>
        <p:txBody>
          <a:bodyPr/>
          <a:lstStyle/>
          <a:p>
            <a:r>
              <a:rPr lang="en-AU" sz="1600" dirty="0"/>
              <a:t>Student Learning, Retention and Success</a:t>
            </a:r>
            <a:br>
              <a:rPr lang="en-AU" sz="1600" dirty="0"/>
            </a:br>
            <a:r>
              <a:rPr lang="en-AU" sz="1600" dirty="0"/>
              <a:t>Teaching Matters - </a:t>
            </a:r>
            <a:r>
              <a:rPr lang="en-AU" sz="1100" dirty="0"/>
              <a:t>7 December 2016</a:t>
            </a:r>
            <a:endParaRPr lang="en-A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9264352" y="4797152"/>
            <a:ext cx="1929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A/Prof Jane Skalicky</a:t>
            </a:r>
          </a:p>
          <a:p>
            <a:r>
              <a:rPr lang="en-AU" sz="1200" dirty="0"/>
              <a:t>Dr Andrea Carr</a:t>
            </a:r>
          </a:p>
          <a:p>
            <a:r>
              <a:rPr lang="en-AU" sz="1200" dirty="0"/>
              <a:t>Ms Kristin Warr Pedersen</a:t>
            </a:r>
          </a:p>
          <a:p>
            <a:r>
              <a:rPr lang="en-AU" sz="1200" dirty="0"/>
              <a:t>Ms Sally Fuglsang</a:t>
            </a:r>
          </a:p>
          <a:p>
            <a:r>
              <a:rPr lang="en-AU" sz="1200" dirty="0"/>
              <a:t>Dr Harriet Speed</a:t>
            </a:r>
          </a:p>
        </p:txBody>
      </p:sp>
    </p:spTree>
    <p:extLst>
      <p:ext uri="{BB962C8B-B14F-4D97-AF65-F5344CB8AC3E}">
        <p14:creationId xmlns:p14="http://schemas.microsoft.com/office/powerpoint/2010/main" val="1181172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16633"/>
            <a:ext cx="8136904" cy="792088"/>
          </a:xfrm>
          <a:solidFill>
            <a:srgbClr val="006D82"/>
          </a:solidFill>
        </p:spPr>
        <p:txBody>
          <a:bodyPr anchor="ctr"/>
          <a:lstStyle/>
          <a:p>
            <a:pPr algn="ctr"/>
            <a:r>
              <a:rPr lang="en-AU" sz="2200" dirty="0">
                <a:solidFill>
                  <a:srgbClr val="FFFF00"/>
                </a:solidFill>
              </a:rPr>
              <a:t>SUCCESS: </a:t>
            </a:r>
            <a:br>
              <a:rPr lang="en-AU" sz="2200" dirty="0">
                <a:solidFill>
                  <a:srgbClr val="FFFF00"/>
                </a:solidFill>
              </a:rPr>
            </a:br>
            <a:r>
              <a:rPr lang="en-AU" sz="2200" dirty="0">
                <a:solidFill>
                  <a:srgbClr val="FFFF00"/>
                </a:solidFill>
              </a:rPr>
              <a:t>2016 Failed Assignments Intervention</a:t>
            </a:r>
            <a:endParaRPr lang="en-AU" sz="2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44" y="1120306"/>
            <a:ext cx="2952328" cy="4684958"/>
          </a:xfrm>
          <a:solidFill>
            <a:srgbClr val="E4EDF0"/>
          </a:solidFill>
        </p:spPr>
        <p:txBody>
          <a:bodyPr/>
          <a:lstStyle/>
          <a:p>
            <a:pPr marL="357188">
              <a:buNone/>
            </a:pPr>
            <a:endParaRPr lang="en-AU" sz="100" dirty="0"/>
          </a:p>
          <a:p>
            <a:pPr marL="357188">
              <a:buNone/>
            </a:pPr>
            <a:r>
              <a:rPr lang="en-AU" sz="1200" dirty="0"/>
              <a:t>Overall 2016 results for: 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200" dirty="0"/>
              <a:t>students who were phone engaged  by SSO in the intervention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200" dirty="0"/>
              <a:t>s</a:t>
            </a:r>
            <a:r>
              <a:rPr lang="en-AU" sz="1200" dirty="0"/>
              <a:t>tudents who were unable to be contacted by phone </a:t>
            </a:r>
          </a:p>
          <a:p>
            <a:pPr marL="92075" indent="0">
              <a:buNone/>
            </a:pPr>
            <a:endParaRPr lang="en-AU" sz="500" dirty="0"/>
          </a:p>
          <a:p>
            <a:pPr marL="357188">
              <a:buNone/>
            </a:pPr>
            <a:r>
              <a:rPr lang="en-AU" sz="1200" u="sng" dirty="0"/>
              <a:t>Passed</a:t>
            </a:r>
            <a:r>
              <a:rPr lang="en-AU" sz="1200" dirty="0"/>
              <a:t> = passed 50% or more of </a:t>
            </a:r>
            <a:br>
              <a:rPr lang="en-AU" sz="1200" dirty="0"/>
            </a:br>
            <a:r>
              <a:rPr lang="en-AU" sz="1200" dirty="0"/>
              <a:t>          enrolled units</a:t>
            </a:r>
          </a:p>
          <a:p>
            <a:pPr marL="357188">
              <a:buNone/>
            </a:pPr>
            <a:r>
              <a:rPr lang="en-AU" sz="1200" u="sng" dirty="0"/>
              <a:t>Failed</a:t>
            </a:r>
            <a:r>
              <a:rPr lang="en-AU" sz="1200" dirty="0"/>
              <a:t> = failed &gt; 50% of enrolled units</a:t>
            </a:r>
            <a:endParaRPr lang="en-AU" sz="1200" dirty="0"/>
          </a:p>
          <a:p>
            <a:pPr marL="92075" indent="0">
              <a:buNone/>
            </a:pPr>
            <a:endParaRPr lang="en-AU" sz="1200" dirty="0"/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200" dirty="0"/>
              <a:t>More students </a:t>
            </a:r>
            <a:r>
              <a:rPr lang="en-AU" sz="1200" dirty="0"/>
              <a:t>(11%) </a:t>
            </a:r>
            <a:r>
              <a:rPr lang="en-AU" sz="1200" dirty="0"/>
              <a:t>passed if they were engaged by an SS Officer compared to students who were not able to be </a:t>
            </a:r>
            <a:r>
              <a:rPr lang="en-AU" sz="1200" dirty="0"/>
              <a:t>contacted. </a:t>
            </a:r>
            <a:endParaRPr lang="en-AU" sz="1200" dirty="0"/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200" dirty="0"/>
              <a:t>Fewer </a:t>
            </a:r>
            <a:r>
              <a:rPr lang="en-AU" sz="1200" dirty="0"/>
              <a:t>engaged students withdrew.</a:t>
            </a:r>
            <a:endParaRPr lang="en-AU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10</a:t>
            </a:fld>
            <a:endParaRPr lang="en-AU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97053536"/>
              </p:ext>
            </p:extLst>
          </p:nvPr>
        </p:nvGraphicFramePr>
        <p:xfrm>
          <a:off x="2207568" y="1120307"/>
          <a:ext cx="4932040" cy="468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445840" y="1637678"/>
            <a:ext cx="144016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7445840" y="2187550"/>
            <a:ext cx="144016" cy="1440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2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064896" cy="576064"/>
          </a:xfrm>
          <a:solidFill>
            <a:srgbClr val="006D82"/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The Peer Leader and Mentor Experience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052736"/>
            <a:ext cx="8064896" cy="4968552"/>
          </a:xfrm>
          <a:solidFill>
            <a:srgbClr val="E4EDF0"/>
          </a:solidFill>
        </p:spPr>
        <p:txBody>
          <a:bodyPr/>
          <a:lstStyle/>
          <a:p>
            <a:pPr marL="0" indent="0">
              <a:buNone/>
            </a:pPr>
            <a:r>
              <a:rPr lang="en-AU" sz="400" b="1" dirty="0"/>
              <a:t>  </a:t>
            </a:r>
            <a:r>
              <a:rPr lang="en-AU" sz="1100" b="1" dirty="0"/>
              <a:t/>
            </a:r>
            <a:br>
              <a:rPr lang="en-AU" sz="1100" b="1" dirty="0"/>
            </a:br>
            <a:r>
              <a:rPr lang="en-AU" sz="1100" b="1" dirty="0"/>
              <a:t>   </a:t>
            </a:r>
            <a:r>
              <a:rPr lang="en-AU" sz="1600" b="1" dirty="0"/>
              <a:t>Developing Leadership Skills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P</a:t>
            </a:r>
            <a:r>
              <a:rPr lang="en-AU" sz="1400" dirty="0"/>
              <a:t>reparation and organisation skills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Facilitating learning and encouraging active participation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R</a:t>
            </a:r>
            <a:r>
              <a:rPr lang="en-AU" sz="1400" dirty="0"/>
              <a:t>ole-modelling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Monitoring and managing sessions - people and time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Responsibility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Collaboration – with team (other peer leaders, mentors, academics)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Decision making – confidence in making independent decisions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Building professional relationships</a:t>
            </a:r>
          </a:p>
          <a:p>
            <a:pPr marL="265113" lvl="1" indent="0">
              <a:buNone/>
            </a:pPr>
            <a:endParaRPr lang="en-AU" sz="400" dirty="0"/>
          </a:p>
          <a:p>
            <a:pPr marL="0" indent="0">
              <a:buNone/>
            </a:pPr>
            <a:r>
              <a:rPr lang="en-AU" sz="1600" b="1" dirty="0"/>
              <a:t>  Peer Leader Learning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As above for leadership development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Communication – clarity and confidence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Understanding of students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Appreciation of different learning styles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Tools to support learning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AU" sz="1400" dirty="0"/>
              <a:t>Value of independent learning</a:t>
            </a:r>
          </a:p>
          <a:p>
            <a:pPr marL="265113" lvl="1" indent="0">
              <a:buNone/>
            </a:pPr>
            <a:endParaRPr lang="en-AU" sz="2000" dirty="0"/>
          </a:p>
          <a:p>
            <a:pPr marL="265113" lvl="1" indent="0">
              <a:buNone/>
            </a:pPr>
            <a:r>
              <a:rPr lang="en-AU" sz="1100" dirty="0"/>
              <a:t>[</a:t>
            </a:r>
            <a:r>
              <a:rPr lang="en-AU" sz="1100" dirty="0"/>
              <a:t>from Skalicky, J. &amp; Caney A. (2010) Pass Student Leader and Mentor Roles: A Tertiary Leadership Pathway. </a:t>
            </a:r>
            <a:r>
              <a:rPr lang="en-AU" sz="1100" i="1" dirty="0"/>
              <a:t>Journal of Peer Learning, 3</a:t>
            </a:r>
            <a:r>
              <a:rPr lang="en-AU" sz="1100" dirty="0"/>
              <a:t>, 24-37, and from exit interviews of Peer Leaders and Mentors (2012-2015)] </a:t>
            </a:r>
            <a:endParaRPr lang="en-AU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9" name="Picture 8" descr="Stud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83" y="3284985"/>
            <a:ext cx="3138170" cy="20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03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3" y="296544"/>
            <a:ext cx="8064447" cy="720000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UTAS data on Peer Mentoring and Learning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267" y="1340769"/>
            <a:ext cx="7932732" cy="4581525"/>
          </a:xfrm>
          <a:solidFill>
            <a:srgbClr val="E4EDF0"/>
          </a:solidFill>
        </p:spPr>
        <p:txBody>
          <a:bodyPr/>
          <a:lstStyle/>
          <a:p>
            <a:pPr marL="360363">
              <a:buNone/>
            </a:pPr>
            <a:r>
              <a:rPr lang="en-AU" sz="2400" b="1" dirty="0">
                <a:solidFill>
                  <a:srgbClr val="C00000"/>
                </a:solidFill>
              </a:rPr>
              <a:t>Key Messages</a:t>
            </a:r>
          </a:p>
          <a:p>
            <a:pPr marL="442913">
              <a:buFont typeface="Wingdings" panose="05000000000000000000" pitchFamily="2" charset="2"/>
              <a:buChar char="l"/>
              <a:tabLst>
                <a:tab pos="4572000" algn="l"/>
              </a:tabLst>
            </a:pPr>
            <a:r>
              <a:rPr lang="en-AU" sz="1600" dirty="0"/>
              <a:t>Many students across the University engage in the peer mentoring and learning programs.</a:t>
            </a:r>
          </a:p>
          <a:p>
            <a:pPr marL="442913">
              <a:buFont typeface="Wingdings" panose="05000000000000000000" pitchFamily="2" charset="2"/>
              <a:buChar char="l"/>
              <a:tabLst>
                <a:tab pos="4572000" algn="l"/>
              </a:tabLst>
            </a:pPr>
            <a:r>
              <a:rPr lang="en-AU" sz="1600" dirty="0"/>
              <a:t>There are pockets or subgroups of students who we still need to engage or engage better.</a:t>
            </a:r>
          </a:p>
          <a:p>
            <a:pPr marL="442913">
              <a:buFont typeface="Wingdings" panose="05000000000000000000" pitchFamily="2" charset="2"/>
              <a:buChar char="l"/>
              <a:tabLst>
                <a:tab pos="4572000" algn="l"/>
              </a:tabLst>
            </a:pPr>
            <a:r>
              <a:rPr lang="en-AU" sz="1600" dirty="0"/>
              <a:t>There is strong evidence that the Peer Mentoring and Learning programs have a positive effect on the UTAS student experience – for both students and student peers.</a:t>
            </a:r>
          </a:p>
          <a:p>
            <a:pPr marL="442913">
              <a:buFont typeface="Wingdings" panose="05000000000000000000" pitchFamily="2" charset="2"/>
              <a:buChar char="l"/>
              <a:tabLst>
                <a:tab pos="4572000" algn="l"/>
              </a:tabLst>
            </a:pPr>
            <a:r>
              <a:rPr lang="en-AU" sz="1600" dirty="0"/>
              <a:t>There is mounting evidence that Peer Mentoring and Learning programs lead to student success and retention. 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9523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262390"/>
            <a:ext cx="8004896" cy="502315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Peer-based Mentoring and Learning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896197"/>
            <a:ext cx="3912034" cy="4464496"/>
          </a:xfrm>
          <a:solidFill>
            <a:srgbClr val="E4EDF0"/>
          </a:solidFill>
        </p:spPr>
        <p:txBody>
          <a:bodyPr/>
          <a:lstStyle/>
          <a:p>
            <a:pPr marL="82550"/>
            <a:r>
              <a:rPr lang="en-GB" sz="700" dirty="0"/>
              <a:t/>
            </a:r>
            <a:br>
              <a:rPr lang="en-GB" sz="700" dirty="0"/>
            </a:br>
            <a:r>
              <a:rPr lang="en-GB" sz="1400" dirty="0"/>
              <a:t>Peer-based </a:t>
            </a:r>
            <a:r>
              <a:rPr lang="en-GB" sz="1400" dirty="0"/>
              <a:t>mentoring and learning are well-established, evidenced-based support strategies that can enhance the academic, social, personal and </a:t>
            </a:r>
            <a:r>
              <a:rPr lang="en-GB" sz="1400" dirty="0"/>
              <a:t>career outcomes </a:t>
            </a:r>
            <a:r>
              <a:rPr lang="en-GB" sz="1400" dirty="0"/>
              <a:t>of students</a:t>
            </a:r>
            <a:r>
              <a:rPr lang="en-GB" sz="1400" dirty="0"/>
              <a:t>.</a:t>
            </a:r>
            <a:r>
              <a:rPr lang="en-GB" sz="1400" dirty="0"/>
              <a:t> 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82550"/>
            <a:r>
              <a:rPr lang="en-AU" sz="500" dirty="0"/>
              <a:t/>
            </a:r>
            <a:br>
              <a:rPr lang="en-AU" sz="500" dirty="0"/>
            </a:br>
            <a:r>
              <a:rPr lang="en-AU" sz="1400" dirty="0"/>
              <a:t>Peer </a:t>
            </a:r>
            <a:r>
              <a:rPr lang="en-AU" sz="1400" dirty="0"/>
              <a:t>mentoring is a mutual way of </a:t>
            </a:r>
            <a:r>
              <a:rPr lang="en-AU" sz="1400" dirty="0"/>
              <a:t>learning, allowing </a:t>
            </a:r>
            <a:r>
              <a:rPr lang="en-AU" sz="1400" dirty="0"/>
              <a:t>both participants to develop transferable skills that will help them during their time at university and beyond.</a:t>
            </a:r>
            <a:endParaRPr lang="en-GB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80016" y="896198"/>
            <a:ext cx="3960440" cy="4477019"/>
          </a:xfrm>
          <a:solidFill>
            <a:srgbClr val="E4EDF0"/>
          </a:solidFill>
        </p:spPr>
        <p:txBody>
          <a:bodyPr/>
          <a:lstStyle/>
          <a:p>
            <a:pPr marL="82550" indent="0">
              <a:spcBef>
                <a:spcPts val="300"/>
              </a:spcBef>
              <a:buNone/>
            </a:pPr>
            <a:endParaRPr lang="en-GB" sz="400" dirty="0"/>
          </a:p>
          <a:p>
            <a:pPr marL="360363" indent="-277813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en-GB" sz="1400" dirty="0"/>
              <a:t>The </a:t>
            </a:r>
            <a:r>
              <a:rPr lang="en-GB" sz="1400" dirty="0"/>
              <a:t>experience of mentoring and learning from peers develops a sense of collegiality among students who consequently feel more positive about their </a:t>
            </a:r>
            <a:r>
              <a:rPr lang="en-GB" sz="1400" dirty="0"/>
              <a:t>learning</a:t>
            </a:r>
          </a:p>
          <a:p>
            <a:pPr marL="360363" indent="-277813">
              <a:buFont typeface="Wingdings" panose="05000000000000000000" pitchFamily="2" charset="2"/>
              <a:buChar char="l"/>
            </a:pPr>
            <a:r>
              <a:rPr lang="en-GB" sz="1400" dirty="0"/>
              <a:t>The role of Peer Leaders and Mentors is to provide a “nurturing, trusting, honest environment in which the learner will grow and develop confidence, self-esteem, independence and lifelong skills relevant to study and/or work. </a:t>
            </a:r>
          </a:p>
          <a:p>
            <a:pPr marL="360363" indent="-277813">
              <a:buFont typeface="Wingdings" panose="05000000000000000000" pitchFamily="2" charset="2"/>
              <a:buChar char="l"/>
            </a:pPr>
            <a:r>
              <a:rPr lang="pt-BR" sz="1400" dirty="0"/>
              <a:t>Peer mentoring, when supported, provides opportunities for student leaders</a:t>
            </a:r>
            <a:r>
              <a:rPr lang="pt-BR" sz="1400" dirty="0"/>
              <a:t>/</a:t>
            </a:r>
            <a:r>
              <a:rPr lang="pt-BR" sz="1400" dirty="0"/>
              <a:t>mentors to:</a:t>
            </a:r>
          </a:p>
          <a:p>
            <a:pPr marL="712788" lvl="1">
              <a:buFont typeface="Wingdings" panose="05000000000000000000" pitchFamily="2" charset="2"/>
              <a:buChar char="l"/>
            </a:pPr>
            <a:r>
              <a:rPr lang="pt-BR" sz="1400" dirty="0"/>
              <a:t>develop leadership &amp; management skills</a:t>
            </a:r>
            <a:r>
              <a:rPr lang="pt-BR" sz="1400" dirty="0"/>
              <a:t>;</a:t>
            </a:r>
            <a:r>
              <a:rPr lang="pt-BR" sz="1400" dirty="0"/>
              <a:t> </a:t>
            </a:r>
          </a:p>
          <a:p>
            <a:pPr marL="712788" lvl="1">
              <a:buFont typeface="Wingdings" panose="05000000000000000000" pitchFamily="2" charset="2"/>
              <a:buChar char="l"/>
            </a:pPr>
            <a:r>
              <a:rPr lang="pt-BR" sz="1400" dirty="0"/>
              <a:t>improve communication &amp; personal </a:t>
            </a:r>
            <a:r>
              <a:rPr lang="pt-BR" sz="1400" dirty="0"/>
              <a:t>skills;</a:t>
            </a:r>
            <a:endParaRPr lang="pt-BR" sz="1400" dirty="0"/>
          </a:p>
          <a:p>
            <a:pPr marL="712788" lvl="1">
              <a:buFont typeface="Wingdings" panose="05000000000000000000" pitchFamily="2" charset="2"/>
              <a:buChar char="l"/>
            </a:pPr>
            <a:r>
              <a:rPr lang="pt-BR" sz="1400" dirty="0"/>
              <a:t>r</a:t>
            </a:r>
            <a:r>
              <a:rPr lang="pt-BR" sz="1400" dirty="0"/>
              <a:t>einforce their own study skills;  and</a:t>
            </a:r>
          </a:p>
          <a:p>
            <a:pPr marL="712788" lvl="1">
              <a:buFont typeface="Wingdings" panose="05000000000000000000" pitchFamily="2" charset="2"/>
              <a:buChar char="l"/>
            </a:pPr>
            <a:r>
              <a:rPr lang="pt-BR" sz="1400" dirty="0"/>
              <a:t>enhance their employability </a:t>
            </a:r>
            <a:endParaRPr lang="pt-BR" sz="1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83" y="1954916"/>
            <a:ext cx="3359157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5560" y="5373217"/>
            <a:ext cx="792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Student peer mentoring and learning are fundamental to a range of 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academic </a:t>
            </a:r>
            <a:r>
              <a:rPr lang="en-GB" dirty="0">
                <a:solidFill>
                  <a:srgbClr val="C00000"/>
                </a:solidFill>
              </a:rPr>
              <a:t>support programs for students at the University of Tasmania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04664"/>
            <a:ext cx="8064040" cy="477454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UTAS Student Peer Programs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133424"/>
            <a:ext cx="8064040" cy="4768018"/>
          </a:xfrm>
          <a:solidFill>
            <a:srgbClr val="E4EDF0"/>
          </a:solidFill>
        </p:spPr>
        <p:txBody>
          <a:bodyPr/>
          <a:lstStyle/>
          <a:p>
            <a:pPr marL="90487" indent="0">
              <a:buNone/>
            </a:pPr>
            <a:endParaRPr lang="en-AU" sz="600" dirty="0"/>
          </a:p>
          <a:p>
            <a:pPr marL="355600">
              <a:buFont typeface="Wingdings" panose="05000000000000000000" pitchFamily="2" charset="2"/>
              <a:buChar char="l"/>
            </a:pPr>
            <a:r>
              <a:rPr lang="en-AU" sz="1400" dirty="0"/>
              <a:t>The Peer programs are </a:t>
            </a:r>
            <a:r>
              <a:rPr lang="en-AU" sz="1400" dirty="0"/>
              <a:t>evidence-based </a:t>
            </a:r>
            <a:r>
              <a:rPr lang="en-AU" sz="1400" dirty="0"/>
              <a:t>and underpinned by quality assurance and evaluation housed within the Developing and Supporting Student Leadership (DaSSL) Framework.</a:t>
            </a:r>
            <a:endParaRPr lang="en-AU" sz="100" dirty="0"/>
          </a:p>
          <a:p>
            <a:pPr marL="355600">
              <a:buFont typeface="Wingdings" panose="05000000000000000000" pitchFamily="2" charset="2"/>
              <a:buChar char="l"/>
            </a:pPr>
            <a:r>
              <a:rPr lang="en-AU" sz="1400" dirty="0"/>
              <a:t>DaSSL Framework developed specifically for student leadership so as to enable better informed strategic decision making and reflection on and improvement of student and peer-led programs.</a:t>
            </a:r>
            <a:endParaRPr lang="en-AU" sz="100" dirty="0"/>
          </a:p>
          <a:p>
            <a:pPr marL="355600">
              <a:buFont typeface="Wingdings" panose="05000000000000000000" pitchFamily="2" charset="2"/>
              <a:buChar char="l"/>
            </a:pPr>
            <a:r>
              <a:rPr lang="en-AU" sz="1400" dirty="0"/>
              <a:t>Intended to enhance our ability to:</a:t>
            </a:r>
            <a:r>
              <a:rPr lang="en-AU" sz="1400" dirty="0"/>
              <a:t>	</a:t>
            </a:r>
            <a:r>
              <a:rPr lang="en-AU" sz="1400" dirty="0"/>
              <a:t>                                       </a:t>
            </a:r>
            <a:r>
              <a:rPr lang="en-AU" sz="1400" b="1" dirty="0"/>
              <a:t>DaSSL’s 5 Ps </a:t>
            </a:r>
            <a:r>
              <a:rPr lang="en-AU" sz="1400" b="1" dirty="0"/>
              <a:t>Framework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Build institutional capacity for student leadership 	      </a:t>
            </a:r>
            <a:br>
              <a:rPr lang="en-AU" sz="1400" dirty="0"/>
            </a:br>
            <a:r>
              <a:rPr lang="en-AU" sz="1400" dirty="0"/>
              <a:t>development					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Embed evidence-informed evaluation in practice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Position programs strategically to promote sustainability</a:t>
            </a:r>
            <a:endParaRPr lang="en-AU" sz="900" dirty="0"/>
          </a:p>
          <a:p>
            <a:pPr marL="355600">
              <a:buFont typeface="Wingdings" panose="05000000000000000000" pitchFamily="2" charset="2"/>
              <a:buChar char="l"/>
            </a:pPr>
            <a:r>
              <a:rPr lang="en-AU" sz="1400" dirty="0"/>
              <a:t>Components of the Framework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Reflection Tool and Action Plan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Good Practice Principles and Guidelines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Supporting Resources</a:t>
            </a:r>
          </a:p>
          <a:p>
            <a:pPr marL="720725" lvl="1">
              <a:buFont typeface="Wingdings" panose="05000000000000000000" pitchFamily="2" charset="2"/>
              <a:buChar char="l"/>
            </a:pPr>
            <a:r>
              <a:rPr lang="en-AU" sz="1400" dirty="0"/>
              <a:t>Case Studies</a:t>
            </a:r>
          </a:p>
          <a:p>
            <a:pPr marL="720725" lvl="1">
              <a:buFont typeface="Wingdings" panose="05000000000000000000" pitchFamily="2" charset="2"/>
              <a:buChar char="l"/>
            </a:pPr>
            <a:endParaRPr lang="en-AU" sz="1400" dirty="0"/>
          </a:p>
          <a:p>
            <a:pPr marL="447675">
              <a:buFont typeface="Wingdings" panose="05000000000000000000" pitchFamily="2" charset="2"/>
              <a:buChar char="l"/>
            </a:pPr>
            <a:r>
              <a:rPr lang="en-AU" sz="1400" dirty="0"/>
              <a:t>DaSSL Website: </a:t>
            </a:r>
            <a:r>
              <a:rPr lang="en-AU" sz="1400" dirty="0">
                <a:hlinkClick r:id="rId2"/>
              </a:rPr>
              <a:t>www.dassl.edu.au</a:t>
            </a:r>
            <a:endParaRPr lang="en-AU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3592" y="6506357"/>
            <a:ext cx="7092000" cy="196131"/>
          </a:xfrm>
        </p:spPr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8426" y="6390008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149649"/>
            <a:ext cx="2508834" cy="2636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5238" y="3369040"/>
            <a:ext cx="730040" cy="261610"/>
          </a:xfrm>
          <a:prstGeom prst="rect">
            <a:avLst/>
          </a:prstGeom>
          <a:solidFill>
            <a:srgbClr val="E5EBF7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  <a:latin typeface="+mj-lt"/>
              </a:rPr>
              <a:t>Purpose</a:t>
            </a:r>
            <a:endParaRPr lang="en-A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7522784">
            <a:off x="7443819" y="4016462"/>
            <a:ext cx="741425" cy="261610"/>
          </a:xfrm>
          <a:prstGeom prst="rect">
            <a:avLst/>
          </a:prstGeom>
          <a:solidFill>
            <a:srgbClr val="EBF9FF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  <a:latin typeface="+mj-lt"/>
              </a:rPr>
              <a:t>Progress</a:t>
            </a:r>
            <a:endParaRPr lang="en-A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2002500">
            <a:off x="7880902" y="5149941"/>
            <a:ext cx="703500" cy="261610"/>
          </a:xfrm>
          <a:prstGeom prst="rect">
            <a:avLst/>
          </a:prstGeom>
          <a:solidFill>
            <a:srgbClr val="EDF7F4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  <a:latin typeface="+mj-lt"/>
              </a:rPr>
              <a:t>Practice</a:t>
            </a:r>
            <a:endParaRPr lang="en-A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8646690">
            <a:off x="8902282" y="5089478"/>
            <a:ext cx="936804" cy="261610"/>
          </a:xfrm>
          <a:prstGeom prst="rect">
            <a:avLst/>
          </a:prstGeom>
          <a:solidFill>
            <a:srgbClr val="F4F5FA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  <a:latin typeface="+mj-lt"/>
              </a:rPr>
              <a:t>Positioning</a:t>
            </a:r>
            <a:endParaRPr lang="en-A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3943032">
            <a:off x="9321066" y="3938961"/>
            <a:ext cx="725662" cy="261610"/>
          </a:xfrm>
          <a:prstGeom prst="rect">
            <a:avLst/>
          </a:prstGeom>
          <a:solidFill>
            <a:srgbClr val="FCF6F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  <a:latin typeface="+mj-lt"/>
              </a:rPr>
              <a:t>People</a:t>
            </a:r>
            <a:endParaRPr lang="en-A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396" y="3941583"/>
            <a:ext cx="1008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rgbClr val="002060"/>
                </a:solidFill>
                <a:latin typeface="+mj-lt"/>
              </a:rPr>
              <a:t>b</a:t>
            </a:r>
            <a:r>
              <a:rPr lang="en-AU" sz="1100" dirty="0">
                <a:solidFill>
                  <a:srgbClr val="002060"/>
                </a:solidFill>
                <a:latin typeface="+mj-lt"/>
              </a:rPr>
              <a:t>uilding </a:t>
            </a:r>
            <a:r>
              <a:rPr lang="en-AU" sz="1100" dirty="0">
                <a:solidFill>
                  <a:srgbClr val="993366"/>
                </a:solidFill>
                <a:latin typeface="+mj-lt"/>
              </a:rPr>
              <a:t>capacity</a:t>
            </a:r>
            <a:r>
              <a:rPr lang="en-AU" sz="1100" dirty="0">
                <a:latin typeface="+mj-lt"/>
              </a:rPr>
              <a:t> </a:t>
            </a:r>
            <a:r>
              <a:rPr lang="en-AU" sz="1100" dirty="0">
                <a:solidFill>
                  <a:srgbClr val="6B72B9"/>
                </a:solidFill>
                <a:latin typeface="+mj-lt"/>
              </a:rPr>
              <a:t>for</a:t>
            </a:r>
            <a:r>
              <a:rPr lang="en-AU" sz="1100" dirty="0">
                <a:solidFill>
                  <a:srgbClr val="9999FF"/>
                </a:solidFill>
                <a:latin typeface="+mj-lt"/>
              </a:rPr>
              <a:t> </a:t>
            </a:r>
            <a:r>
              <a:rPr lang="en-AU" sz="1200" dirty="0">
                <a:solidFill>
                  <a:srgbClr val="459586"/>
                </a:solidFill>
                <a:latin typeface="+mj-lt"/>
              </a:rPr>
              <a:t>developing</a:t>
            </a:r>
            <a:r>
              <a:rPr lang="en-AU" sz="1100" dirty="0">
                <a:solidFill>
                  <a:srgbClr val="003624"/>
                </a:solidFill>
                <a:latin typeface="+mj-lt"/>
              </a:rPr>
              <a:t> </a:t>
            </a:r>
          </a:p>
          <a:p>
            <a:r>
              <a:rPr lang="en-AU" sz="1100" dirty="0">
                <a:solidFill>
                  <a:srgbClr val="0070C0"/>
                </a:solidFill>
                <a:latin typeface="+mj-lt"/>
              </a:rPr>
              <a:t>student</a:t>
            </a:r>
            <a:r>
              <a:rPr lang="en-AU" sz="1100" dirty="0">
                <a:latin typeface="+mj-lt"/>
              </a:rPr>
              <a:t> </a:t>
            </a:r>
          </a:p>
          <a:p>
            <a:r>
              <a:rPr lang="en-AU" sz="1100" dirty="0">
                <a:solidFill>
                  <a:srgbClr val="008080"/>
                </a:solidFill>
                <a:latin typeface="+mj-lt"/>
              </a:rPr>
              <a:t>leadership</a:t>
            </a:r>
            <a:endParaRPr lang="en-AU" sz="1100" dirty="0">
              <a:solidFill>
                <a:srgbClr val="0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1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7992440" cy="432048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r>
              <a:rPr lang="en-GB" sz="1600" dirty="0">
                <a:solidFill>
                  <a:srgbClr val="FFFF00"/>
                </a:solidFill>
              </a:rPr>
              <a:t>  </a:t>
            </a:r>
            <a:r>
              <a:rPr lang="en-GB" dirty="0" smtClean="0">
                <a:solidFill>
                  <a:srgbClr val="FFFF00"/>
                </a:solidFill>
              </a:rPr>
              <a:t>Student Peer-led Study and Learning Programs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124744"/>
            <a:ext cx="3888432" cy="468052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357188" indent="-285750"/>
            <a:r>
              <a:rPr lang="en-AU" sz="1600" b="1" dirty="0"/>
              <a:t>PASS: Peer-Assisted Study Sessions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A non-remedial, student-led and student- focused approach to learning which empowers students to take control of their learning under the guidance of senior peers, the PASS Leaders (N = 52 in 2016).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Provides students </a:t>
            </a:r>
            <a:r>
              <a:rPr lang="en-AU" sz="1400" dirty="0"/>
              <a:t>with supportive and collaborative learning environments in which </a:t>
            </a:r>
            <a:r>
              <a:rPr lang="en-AU" sz="1400" dirty="0"/>
              <a:t>students </a:t>
            </a:r>
            <a:r>
              <a:rPr lang="en-AU" sz="1400" dirty="0"/>
              <a:t>work with peers to revise course content, develop </a:t>
            </a:r>
            <a:r>
              <a:rPr lang="en-AU" sz="1400" dirty="0"/>
              <a:t>and practice relevant </a:t>
            </a:r>
            <a:r>
              <a:rPr lang="en-AU" sz="1400" dirty="0"/>
              <a:t>study skills and build social networks. 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PASS Leaders are trained to give ownership of the learning process to the students.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PASS Leaders are trained and supported in their roles through a cross-disciplinary teaching approach.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67560" y="1124744"/>
            <a:ext cx="3960440" cy="468052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357188" algn="ctr">
              <a:buNone/>
            </a:pPr>
            <a:r>
              <a:rPr lang="en-AU" sz="1600" b="1" dirty="0"/>
              <a:t>Student Learning Drop In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A peer-facilitated, casual drop-in service that provides students with opportunities to develop their academic and study skills. 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Staffed </a:t>
            </a:r>
            <a:r>
              <a:rPr lang="en-AU" sz="1400" dirty="0"/>
              <a:t>by Student Learning Mentors </a:t>
            </a: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>(N = 20) </a:t>
            </a:r>
            <a:r>
              <a:rPr lang="en-AU" sz="1400" dirty="0"/>
              <a:t>who have achieved exemplary outcomes in their own </a:t>
            </a:r>
            <a:r>
              <a:rPr lang="en-AU" sz="1400" dirty="0"/>
              <a:t>courses </a:t>
            </a:r>
            <a:r>
              <a:rPr lang="en-AU" sz="1400" dirty="0"/>
              <a:t>of </a:t>
            </a:r>
            <a:r>
              <a:rPr lang="en-AU" sz="1400" dirty="0"/>
              <a:t>study.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Students </a:t>
            </a:r>
            <a:r>
              <a:rPr lang="en-AU" sz="1400" dirty="0"/>
              <a:t>receive assistance with matters such as assignment planning and preparation, referencing, academic writing, exam preparation and study skills.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N</a:t>
            </a:r>
            <a:r>
              <a:rPr lang="en-AU" sz="1400" dirty="0"/>
              <a:t>ew initiatives in 2016 – Drop In for English and Riawunna Drop In spaces.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N</a:t>
            </a:r>
            <a:r>
              <a:rPr lang="en-AU" sz="1400" dirty="0"/>
              <a:t>ow </a:t>
            </a:r>
            <a:r>
              <a:rPr lang="en-AU" sz="1400" dirty="0"/>
              <a:t>available on all the </a:t>
            </a:r>
            <a:r>
              <a:rPr lang="en-AU" sz="1400" dirty="0"/>
              <a:t>UTAS </a:t>
            </a:r>
            <a:r>
              <a:rPr lang="en-AU" sz="1400" dirty="0"/>
              <a:t>campuses </a:t>
            </a:r>
            <a:endParaRPr lang="en-AU" sz="1400" dirty="0"/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Drop In </a:t>
            </a:r>
            <a:r>
              <a:rPr lang="en-AU" sz="1400" dirty="0"/>
              <a:t>also offers </a:t>
            </a:r>
            <a:r>
              <a:rPr lang="en-AU" sz="1400" dirty="0"/>
              <a:t>a weekly online web room </a:t>
            </a:r>
            <a:r>
              <a:rPr lang="en-AU" sz="1400" dirty="0"/>
              <a:t> which is particularly </a:t>
            </a:r>
            <a:r>
              <a:rPr lang="en-AU" sz="1400" dirty="0"/>
              <a:t>beneficial to those students studying by distance.</a:t>
            </a:r>
            <a:endParaRPr lang="en-A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8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60" y="351042"/>
            <a:ext cx="8046440" cy="485670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Student Peer Leader Programs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560" y="1052736"/>
            <a:ext cx="3888440" cy="2592288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357188" indent="-285750" algn="ctr"/>
            <a:r>
              <a:rPr lang="en-AU" sz="1600" b="1" dirty="0"/>
              <a:t>International Peer Leaders (n = 5)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Faculty-based, international student peer leaders with 100% international student focus.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First point of contact providing advice, referral and resources to students.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Peer Leaders are international students with first hand experience of studying in foreign country &amp; engaging with local communities.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87628" y="1052736"/>
            <a:ext cx="3968812" cy="2592288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92075" indent="0" algn="ctr" defTabSz="896938">
              <a:buNone/>
              <a:tabLst>
                <a:tab pos="3584575" algn="l"/>
              </a:tabLst>
            </a:pPr>
            <a:r>
              <a:rPr lang="en-AU" sz="1600" b="1" dirty="0"/>
              <a:t>Student Engagement Leaders (n = 19)</a:t>
            </a:r>
          </a:p>
          <a:p>
            <a:pPr marL="377825" indent="-285750" defTabSz="896938">
              <a:buFont typeface="Wingdings" panose="05000000000000000000" pitchFamily="2" charset="2"/>
              <a:buChar char="l"/>
              <a:tabLst>
                <a:tab pos="3584575" algn="l"/>
              </a:tabLst>
            </a:pPr>
            <a:r>
              <a:rPr lang="en-AU" sz="1400" dirty="0"/>
              <a:t>SELs plan, promote and facilitate events and supported activities that enable students to interact with each other and </a:t>
            </a:r>
            <a:br>
              <a:rPr lang="en-AU" sz="1400" dirty="0"/>
            </a:br>
            <a:r>
              <a:rPr lang="en-AU" sz="1400" dirty="0"/>
              <a:t>with the broader community to build strong social connections and networks.</a:t>
            </a:r>
          </a:p>
          <a:p>
            <a:pPr marL="377825" indent="-285750" defTabSz="896938">
              <a:buFont typeface="Wingdings" panose="05000000000000000000" pitchFamily="2" charset="2"/>
              <a:buChar char="l"/>
              <a:tabLst>
                <a:tab pos="3584575" algn="l"/>
              </a:tabLst>
            </a:pPr>
            <a:r>
              <a:rPr lang="en-AU" sz="1400" dirty="0"/>
              <a:t>Examples of activities include: Orientation Expo and Welcome dinners, Human Library, Harmony Day, UniMates, Cooking on Campus, tree planting on Bruny Island.  </a:t>
            </a:r>
            <a:endParaRPr lang="en-A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81560" y="3725910"/>
            <a:ext cx="3888440" cy="22953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algn="ctr"/>
            <a:r>
              <a:rPr lang="en-AU" sz="1600" b="1" dirty="0"/>
              <a:t>Career Peer Drop In (n = 7)</a:t>
            </a:r>
          </a:p>
          <a:p>
            <a:pPr marL="377825" indent="-285750">
              <a:buFont typeface="Wingdings" panose="05000000000000000000" pitchFamily="2" charset="2"/>
              <a:buChar char="l"/>
            </a:pPr>
            <a:r>
              <a:rPr lang="en-AU" sz="1400" dirty="0"/>
              <a:t>Career Peers are trained to work with students to identify and articulate their skills and experiences through their resum</a:t>
            </a:r>
            <a:r>
              <a:rPr lang="en-AU" sz="1600" dirty="0">
                <a:latin typeface="Calibri" panose="020F0502020204030204" pitchFamily="34" charset="0"/>
              </a:rPr>
              <a:t>é</a:t>
            </a:r>
            <a:r>
              <a:rPr lang="en-AU" sz="1400" dirty="0"/>
              <a:t>, via:   </a:t>
            </a:r>
          </a:p>
          <a:p>
            <a:pPr marL="650875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a student drop-in service </a:t>
            </a:r>
          </a:p>
          <a:p>
            <a:pPr marL="650875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online Resum</a:t>
            </a:r>
            <a:r>
              <a:rPr lang="en-AU" sz="1600" dirty="0">
                <a:latin typeface="Calibri" panose="020F0502020204030204" pitchFamily="34" charset="0"/>
              </a:rPr>
              <a:t>é</a:t>
            </a:r>
            <a:r>
              <a:rPr lang="en-AU" sz="1400" dirty="0"/>
              <a:t> Check and Resum</a:t>
            </a:r>
            <a:r>
              <a:rPr lang="en-AU" sz="1600" dirty="0">
                <a:latin typeface="Calibri" panose="020F0502020204030204" pitchFamily="34" charset="0"/>
              </a:rPr>
              <a:t>é</a:t>
            </a:r>
            <a:r>
              <a:rPr lang="en-AU" sz="1400" dirty="0"/>
              <a:t> Plus</a:t>
            </a:r>
          </a:p>
          <a:p>
            <a:pPr marL="377825" indent="-285750">
              <a:buFont typeface="Wingdings" panose="05000000000000000000" pitchFamily="2" charset="2"/>
              <a:buChar char="l"/>
            </a:pPr>
            <a:r>
              <a:rPr lang="en-AU" sz="1400" dirty="0"/>
              <a:t>Also support students with job searches </a:t>
            </a:r>
            <a:br>
              <a:rPr lang="en-AU" sz="1400" dirty="0"/>
            </a:br>
            <a:r>
              <a:rPr lang="en-AU" sz="1400" dirty="0"/>
              <a:t>and job applications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7628" y="3725910"/>
            <a:ext cx="3968812" cy="22953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lang="en-AU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85750" algn="ctr"/>
            <a:r>
              <a:rPr lang="en-AU" sz="1600" b="1" dirty="0"/>
              <a:t>Other Peer Leaders at UTAS</a:t>
            </a:r>
            <a:endParaRPr lang="en-AU" sz="1600" b="1" dirty="0"/>
          </a:p>
          <a:p>
            <a:pPr marL="447675" indent="-285750">
              <a:buFont typeface="Wingdings" panose="05000000000000000000" pitchFamily="2" charset="2"/>
              <a:buChar char="l"/>
            </a:pPr>
            <a:r>
              <a:rPr lang="en-AU" sz="1400" dirty="0"/>
              <a:t>Roving Information Officers</a:t>
            </a:r>
          </a:p>
          <a:p>
            <a:pPr marL="447675" indent="-285750">
              <a:buFont typeface="Wingdings" panose="05000000000000000000" pitchFamily="2" charset="2"/>
              <a:buChar char="l"/>
            </a:pPr>
            <a:r>
              <a:rPr lang="en-AU" sz="1400" dirty="0"/>
              <a:t>Transcription Officers</a:t>
            </a:r>
          </a:p>
          <a:p>
            <a:pPr marL="447675" indent="-285750">
              <a:buFont typeface="Wingdings" panose="05000000000000000000" pitchFamily="2" charset="2"/>
              <a:buChar char="l"/>
            </a:pPr>
            <a:r>
              <a:rPr lang="en-AU" sz="1400" dirty="0"/>
              <a:t>Peer Notetakers</a:t>
            </a:r>
          </a:p>
          <a:p>
            <a:pPr marL="447675" indent="-285750">
              <a:buFont typeface="Wingdings" panose="05000000000000000000" pitchFamily="2" charset="2"/>
              <a:buChar char="l"/>
            </a:pPr>
            <a:r>
              <a:rPr lang="en-AU" sz="1400" dirty="0"/>
              <a:t>Student Success Officers (see next slide)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161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1560" y="351042"/>
            <a:ext cx="8046440" cy="485670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Student Peer-Led Support Programs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81560" y="1052736"/>
            <a:ext cx="8046440" cy="496855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357188" indent="-285750"/>
            <a:r>
              <a:rPr lang="en-AU" sz="1600" b="1" dirty="0"/>
              <a:t> Student Success Interventions </a:t>
            </a:r>
          </a:p>
          <a:p>
            <a:pPr marL="623888" indent="-288925">
              <a:buFont typeface="Wingdings" panose="05000000000000000000" pitchFamily="2" charset="2"/>
              <a:buChar char="l"/>
            </a:pPr>
            <a:r>
              <a:rPr lang="en-AU" sz="1400" dirty="0"/>
              <a:t>Support students at risk of disengagement from the University </a:t>
            </a:r>
          </a:p>
          <a:p>
            <a:pPr marL="623888" indent="-288925">
              <a:buFont typeface="Wingdings" panose="05000000000000000000" pitchFamily="2" charset="2"/>
              <a:buChar char="l"/>
            </a:pPr>
            <a:r>
              <a:rPr lang="en-AU" sz="1400" dirty="0"/>
              <a:t>Pro-active, data driven approach complemented by direct referral from academic staff</a:t>
            </a:r>
          </a:p>
          <a:p>
            <a:pPr marL="623888" indent="-288925">
              <a:buFont typeface="Wingdings" panose="05000000000000000000" pitchFamily="2" charset="2"/>
              <a:buChar char="l"/>
            </a:pPr>
            <a:r>
              <a:rPr lang="en-AU" sz="1400" dirty="0"/>
              <a:t>6 trained student peer leaders – Student Success Officers (SSOs)</a:t>
            </a:r>
          </a:p>
          <a:p>
            <a:pPr marL="623888" indent="-288925">
              <a:buFont typeface="Wingdings" panose="05000000000000000000" pitchFamily="2" charset="2"/>
              <a:buChar char="l"/>
            </a:pPr>
            <a:r>
              <a:rPr lang="en-AU" sz="1400" dirty="0"/>
              <a:t>SSOs provide phone and email contact and follow-up support (SMS to be added in 2017)</a:t>
            </a:r>
          </a:p>
          <a:p>
            <a:pPr marL="623888" indent="-288925">
              <a:buFont typeface="Wingdings" panose="05000000000000000000" pitchFamily="2" charset="2"/>
              <a:buChar char="l"/>
            </a:pPr>
            <a:r>
              <a:rPr lang="en-AU" sz="1400" dirty="0"/>
              <a:t>Student Cohort Interventions:</a:t>
            </a:r>
          </a:p>
          <a:p>
            <a:pPr marL="1081088" lvl="2" indent="-285750">
              <a:buFont typeface="Wingdings" panose="05000000000000000000" pitchFamily="2" charset="2"/>
              <a:buChar char="l"/>
            </a:pPr>
            <a:r>
              <a:rPr lang="en-AU" sz="1200" dirty="0"/>
              <a:t>Welcome to UTAS </a:t>
            </a:r>
          </a:p>
          <a:p>
            <a:pPr marL="1081088" lvl="2" indent="-285750">
              <a:buFont typeface="Wingdings" panose="05000000000000000000" pitchFamily="2" charset="2"/>
              <a:buChar char="l"/>
            </a:pPr>
            <a:r>
              <a:rPr lang="en-AU" sz="1200" dirty="0"/>
              <a:t>Late Commencement </a:t>
            </a:r>
          </a:p>
          <a:p>
            <a:pPr marL="1081088" lvl="2" indent="-285750">
              <a:buFont typeface="Wingdings" panose="05000000000000000000" pitchFamily="2" charset="2"/>
              <a:buChar char="l"/>
            </a:pPr>
            <a:r>
              <a:rPr lang="en-AU" sz="1200" dirty="0"/>
              <a:t>CALD Welcome</a:t>
            </a:r>
          </a:p>
          <a:p>
            <a:pPr marL="1081088" lvl="2" indent="-285750">
              <a:buFont typeface="Wingdings" panose="05000000000000000000" pitchFamily="2" charset="2"/>
              <a:buChar char="l"/>
            </a:pPr>
            <a:r>
              <a:rPr lang="en-AU" sz="1200" dirty="0"/>
              <a:t>Distance (off-campus)</a:t>
            </a:r>
          </a:p>
          <a:p>
            <a:pPr marL="1081088" lvl="2" indent="-285750">
              <a:buFont typeface="Wingdings" panose="05000000000000000000" pitchFamily="2" charset="2"/>
              <a:buChar char="l"/>
            </a:pPr>
            <a:r>
              <a:rPr lang="en-AU" sz="1200" dirty="0"/>
              <a:t>Academic Progress Review (APR) </a:t>
            </a:r>
          </a:p>
          <a:p>
            <a:pPr marL="1081088" lvl="2" indent="-285750">
              <a:buFont typeface="Wingdings" panose="05000000000000000000" pitchFamily="2" charset="2"/>
              <a:buChar char="l"/>
            </a:pPr>
            <a:r>
              <a:rPr lang="en-AU" sz="1200" dirty="0"/>
              <a:t>International Student Non-Attendance at Orientation</a:t>
            </a:r>
          </a:p>
          <a:p>
            <a:pPr marL="612776" lvl="2" indent="0">
              <a:buNone/>
            </a:pPr>
            <a:endParaRPr lang="en-AU" sz="1400" dirty="0"/>
          </a:p>
          <a:p>
            <a:pPr marL="623888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Unit-Based Interventions</a:t>
            </a:r>
          </a:p>
          <a:p>
            <a:pPr marL="1081088" lvl="2" indent="-285750" defTabSz="1081088">
              <a:buFont typeface="Wingdings" panose="05000000000000000000" pitchFamily="2" charset="2"/>
              <a:buChar char="l"/>
            </a:pPr>
            <a:r>
              <a:rPr lang="en-AU" sz="1200" dirty="0"/>
              <a:t>MyLO Access</a:t>
            </a:r>
          </a:p>
          <a:p>
            <a:pPr marL="1081088" lvl="2" indent="-285750" defTabSz="1081088">
              <a:buFont typeface="Wingdings" panose="05000000000000000000" pitchFamily="2" charset="2"/>
              <a:buChar char="l"/>
            </a:pPr>
            <a:r>
              <a:rPr lang="en-AU" sz="1200" dirty="0"/>
              <a:t>Non-submission of Assessment</a:t>
            </a:r>
          </a:p>
          <a:p>
            <a:pPr marL="1081088" lvl="2" indent="-285750" defTabSz="1081088">
              <a:buFont typeface="Wingdings" panose="05000000000000000000" pitchFamily="2" charset="2"/>
              <a:buChar char="l"/>
            </a:pPr>
            <a:r>
              <a:rPr lang="en-AU" sz="1200" dirty="0"/>
              <a:t>Failed Assessment</a:t>
            </a:r>
          </a:p>
          <a:p>
            <a:pPr marL="1081088" lvl="2" indent="-285750" defTabSz="1081088">
              <a:buFont typeface="Wingdings" panose="05000000000000000000" pitchFamily="2" charset="2"/>
              <a:buChar char="l"/>
            </a:pPr>
            <a:r>
              <a:rPr lang="en-AU" sz="1200" dirty="0"/>
              <a:t>Class Attendance</a:t>
            </a:r>
          </a:p>
          <a:p>
            <a:pPr marL="1081088" lvl="2" indent="-285750" defTabSz="1081088">
              <a:buFont typeface="Wingdings" panose="05000000000000000000" pitchFamily="2" charset="2"/>
              <a:buChar char="l"/>
            </a:pPr>
            <a:r>
              <a:rPr lang="en-AU" sz="1200" dirty="0"/>
              <a:t>Pre-Exam Check</a:t>
            </a:r>
          </a:p>
        </p:txBody>
      </p:sp>
    </p:spTree>
    <p:extLst>
      <p:ext uri="{BB962C8B-B14F-4D97-AF65-F5344CB8AC3E}">
        <p14:creationId xmlns:p14="http://schemas.microsoft.com/office/powerpoint/2010/main" val="23139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24298"/>
            <a:ext cx="8496944" cy="468399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PASS: Peer-Assisted Study Sessions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836712"/>
            <a:ext cx="4176472" cy="5184576"/>
          </a:xfrm>
          <a:solidFill>
            <a:srgbClr val="E4EDF0"/>
          </a:solidFill>
        </p:spPr>
        <p:txBody>
          <a:bodyPr/>
          <a:lstStyle/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In 2016, PASS supported </a:t>
            </a:r>
            <a:r>
              <a:rPr lang="en-AU" sz="1400" b="1" dirty="0"/>
              <a:t>41</a:t>
            </a:r>
            <a:r>
              <a:rPr lang="en-AU" sz="1400" dirty="0"/>
              <a:t> units Sem 1 and </a:t>
            </a:r>
            <a:br>
              <a:rPr lang="en-AU" sz="1400" dirty="0"/>
            </a:br>
            <a:r>
              <a:rPr lang="en-AU" sz="1400" b="1" dirty="0"/>
              <a:t>38</a:t>
            </a:r>
            <a:r>
              <a:rPr lang="en-AU" sz="1400" dirty="0"/>
              <a:t> units Sem 2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Across all main Tasmanian campuses &amp; online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b="1" dirty="0"/>
              <a:t>52</a:t>
            </a:r>
            <a:r>
              <a:rPr lang="en-AU" sz="1400" dirty="0"/>
              <a:t> high-achieving students employed and trained as Mentors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A</a:t>
            </a:r>
            <a:r>
              <a:rPr lang="en-AU" sz="1400" dirty="0"/>
              <a:t>pproximately </a:t>
            </a:r>
            <a:r>
              <a:rPr lang="en-AU" sz="1400" b="1" dirty="0"/>
              <a:t>2,000</a:t>
            </a:r>
            <a:r>
              <a:rPr lang="en-AU" sz="1400" dirty="0"/>
              <a:t>  PASS sessions were offered to </a:t>
            </a:r>
            <a:r>
              <a:rPr lang="en-AU" sz="1400" b="1" dirty="0"/>
              <a:t>6,200</a:t>
            </a:r>
            <a:r>
              <a:rPr lang="en-AU" sz="1400" dirty="0"/>
              <a:t> students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In total, </a:t>
            </a:r>
            <a:r>
              <a:rPr lang="en-AU" sz="1400" b="1" dirty="0"/>
              <a:t>2,200</a:t>
            </a:r>
            <a:r>
              <a:rPr lang="en-AU" sz="1400" dirty="0"/>
              <a:t> students in PASS supported units attended PASS sessions, for between 1 and 12 sessions.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This corresponded to approximately 13,000 contact hours (1:1 contact). 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Overall, students who attended PASS </a:t>
            </a:r>
            <a:br>
              <a:rPr lang="en-AU" sz="1400" dirty="0"/>
            </a:br>
            <a:r>
              <a:rPr lang="en-AU" sz="1400" dirty="0"/>
              <a:t>performed better than students who did not attend (see figure). 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In 2015, the retention rate from Semester 1 to Semester 2 for students who attended PASS was 96% compared to 91% for students who did not attend PASS.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75462" y="836712"/>
            <a:ext cx="4069010" cy="5184576"/>
          </a:xfrm>
          <a:solidFill>
            <a:srgbClr val="E4EDF0"/>
          </a:solidFill>
        </p:spPr>
        <p:txBody>
          <a:bodyPr/>
          <a:lstStyle/>
          <a:p>
            <a:pPr marL="92075" indent="0">
              <a:buNone/>
            </a:pPr>
            <a:r>
              <a:rPr lang="en-AU" sz="1400" dirty="0"/>
              <a:t>A</a:t>
            </a:r>
            <a:r>
              <a:rPr lang="en-AU" sz="1400" dirty="0"/>
              <a:t>nalyses of PASS data for all 2015 and for Sem 1, 2016 indicated that: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Pass attendees performed, </a:t>
            </a:r>
            <a:r>
              <a:rPr lang="en-AU" sz="1400" dirty="0"/>
              <a:t>on average, a full grade better </a:t>
            </a:r>
            <a:r>
              <a:rPr lang="en-AU" sz="1400" dirty="0"/>
              <a:t>than non-attendees </a:t>
            </a:r>
          </a:p>
          <a:p>
            <a:pPr marL="357188">
              <a:buFont typeface="Wingdings" panose="05000000000000000000" pitchFamily="2" charset="2"/>
              <a:buChar char="l"/>
            </a:pPr>
            <a:r>
              <a:rPr lang="en-AU" sz="1400" dirty="0"/>
              <a:t>The unit results for students who attended PASS were on average higher the more sessions they attended.   </a:t>
            </a:r>
          </a:p>
          <a:p>
            <a:pPr>
              <a:buFont typeface="Wingdings" panose="05000000000000000000" pitchFamily="2" charset="2"/>
              <a:buChar char="l"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7</a:t>
            </a:fld>
            <a:endParaRPr lang="en-AU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35390"/>
              </p:ext>
            </p:extLst>
          </p:nvPr>
        </p:nvGraphicFramePr>
        <p:xfrm>
          <a:off x="6168008" y="3003792"/>
          <a:ext cx="4176464" cy="304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4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7528" y="224298"/>
            <a:ext cx="8496944" cy="468399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Student Learning Drop In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47528" y="836712"/>
            <a:ext cx="4211462" cy="5184576"/>
          </a:xfrm>
          <a:solidFill>
            <a:srgbClr val="E4EDF0"/>
          </a:solidFill>
        </p:spPr>
        <p:txBody>
          <a:bodyPr/>
          <a:lstStyle/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Drop In visits by students have increased dramatically (overall 300%) across all campuses in 2016 compared to 2015.  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In 2016, 757 students attended 1,478 Drop In visits over the year. 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Approximately 1/3 of Drop In visits are from International Students with English as a second language. Now have Drop In for English.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Students from Faculties of Health and Arts made up just over 50% of Drop In visits  </a:t>
            </a:r>
          </a:p>
          <a:p>
            <a:pPr marL="357188" indent="-285750">
              <a:buFont typeface="Wingdings" panose="05000000000000000000" pitchFamily="2" charset="2"/>
              <a:buChar char="l"/>
            </a:pPr>
            <a:r>
              <a:rPr lang="en-AU" sz="1400" dirty="0"/>
              <a:t>Main reasons for Drop In visits:</a:t>
            </a:r>
          </a:p>
          <a:p>
            <a:pPr marL="804863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essay &amp; report writing </a:t>
            </a:r>
          </a:p>
          <a:p>
            <a:pPr marL="804863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reflective writing </a:t>
            </a:r>
          </a:p>
          <a:p>
            <a:pPr marL="804863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assistance with group projects </a:t>
            </a:r>
          </a:p>
          <a:p>
            <a:pPr marL="804863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English skills </a:t>
            </a:r>
          </a:p>
          <a:p>
            <a:pPr marL="804863" lvl="1" indent="-285750">
              <a:buFont typeface="Wingdings" panose="05000000000000000000" pitchFamily="2" charset="2"/>
              <a:buChar char="l"/>
            </a:pPr>
            <a:r>
              <a:rPr lang="en-AU" sz="1400" dirty="0"/>
              <a:t>exam preparation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75462" y="836712"/>
            <a:ext cx="4069010" cy="5184576"/>
          </a:xfrm>
          <a:solidFill>
            <a:srgbClr val="E4EDF0"/>
          </a:solidFill>
        </p:spPr>
        <p:txBody>
          <a:bodyPr/>
          <a:lstStyle/>
          <a:p>
            <a:pPr marL="357188">
              <a:buNone/>
            </a:pPr>
            <a:r>
              <a:rPr lang="en-AU" sz="1400" dirty="0"/>
              <a:t> </a:t>
            </a:r>
          </a:p>
          <a:p>
            <a:pPr>
              <a:buFont typeface="Wingdings" panose="05000000000000000000" pitchFamily="2" charset="2"/>
              <a:buChar char="l"/>
            </a:pPr>
            <a:endParaRPr lang="en-AU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76157082"/>
              </p:ext>
            </p:extLst>
          </p:nvPr>
        </p:nvGraphicFramePr>
        <p:xfrm>
          <a:off x="6268566" y="3570682"/>
          <a:ext cx="4039330" cy="245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91719543"/>
              </p:ext>
            </p:extLst>
          </p:nvPr>
        </p:nvGraphicFramePr>
        <p:xfrm>
          <a:off x="6281190" y="836712"/>
          <a:ext cx="3960440" cy="267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3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Student Learning, Retention and Success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31504" y="188641"/>
            <a:ext cx="861406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200" dirty="0">
                <a:solidFill>
                  <a:srgbClr val="FFFF00"/>
                </a:solidFill>
                <a:latin typeface="Georgia" panose="02040502050405020303" pitchFamily="18" charset="0"/>
              </a:rPr>
              <a:t>RETENTION:</a:t>
            </a:r>
            <a:br>
              <a:rPr lang="en-A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AU" sz="2200" dirty="0">
                <a:solidFill>
                  <a:srgbClr val="FFFF00"/>
                </a:solidFill>
                <a:latin typeface="Georgia" panose="02040502050405020303" pitchFamily="18" charset="0"/>
              </a:rPr>
              <a:t>Student Success Interventions – Semester 1, 2016</a:t>
            </a:r>
            <a:endParaRPr lang="en-AU" sz="22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8128" y="1013743"/>
            <a:ext cx="2997436" cy="5186035"/>
          </a:xfrm>
          <a:prstGeom prst="rect">
            <a:avLst/>
          </a:prstGeom>
          <a:solidFill>
            <a:srgbClr val="E4EDF0"/>
          </a:solidFill>
        </p:spPr>
        <p:txBody>
          <a:bodyPr wrap="square" rtlCol="0">
            <a:spAutoFit/>
          </a:bodyPr>
          <a:lstStyle/>
          <a:p>
            <a:endParaRPr lang="en-AU" sz="10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AU" sz="1200" dirty="0"/>
              <a:t>Semester </a:t>
            </a:r>
            <a:r>
              <a:rPr lang="en-AU" sz="1200" dirty="0"/>
              <a:t>1, 2016 contacts totalled </a:t>
            </a:r>
            <a:r>
              <a:rPr lang="en-AU" sz="1200" b="1" dirty="0"/>
              <a:t>5,851</a:t>
            </a:r>
            <a:r>
              <a:rPr lang="en-AU" sz="1200" dirty="0"/>
              <a:t> emails and phone calls to </a:t>
            </a:r>
            <a:r>
              <a:rPr lang="en-AU" sz="1200" b="1" dirty="0"/>
              <a:t>3,077 students</a:t>
            </a:r>
            <a:r>
              <a:rPr lang="en-AU" sz="1200" dirty="0"/>
              <a:t>; </a:t>
            </a:r>
            <a:r>
              <a:rPr lang="en-AU" sz="1200" dirty="0"/>
              <a:t>broken </a:t>
            </a:r>
            <a:r>
              <a:rPr lang="en-AU" sz="1200" dirty="0"/>
              <a:t>down into email plus attempted phone contact (</a:t>
            </a:r>
            <a:r>
              <a:rPr lang="en-AU" sz="1200" b="1" dirty="0"/>
              <a:t>n= 1,913 students</a:t>
            </a:r>
            <a:r>
              <a:rPr lang="en-AU" sz="1200" dirty="0"/>
              <a:t>), and email plus successful phone contact (</a:t>
            </a:r>
            <a:r>
              <a:rPr lang="en-AU" sz="1200" b="1" dirty="0"/>
              <a:t>n=1,164 students</a:t>
            </a:r>
            <a:r>
              <a:rPr lang="en-AU" sz="1200" dirty="0"/>
              <a:t>). </a:t>
            </a:r>
            <a:endParaRPr lang="en-AU" sz="1200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AU" sz="120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AU" sz="1200" dirty="0"/>
              <a:t>The </a:t>
            </a:r>
            <a:r>
              <a:rPr lang="en-AU" sz="1200" dirty="0"/>
              <a:t>number of student enrolments post-census date in Semester 1 was higher for students contacted by a team member </a:t>
            </a:r>
            <a:r>
              <a:rPr lang="en-AU" sz="1200" dirty="0"/>
              <a:t>(</a:t>
            </a:r>
            <a:r>
              <a:rPr lang="en-AU" sz="1200" b="1" dirty="0"/>
              <a:t>83%</a:t>
            </a:r>
            <a:r>
              <a:rPr lang="en-AU" sz="1200" dirty="0"/>
              <a:t> overall) compared </a:t>
            </a:r>
            <a:r>
              <a:rPr lang="en-AU" sz="1200" dirty="0"/>
              <a:t>to students who were unable to be </a:t>
            </a:r>
            <a:r>
              <a:rPr lang="en-AU" sz="1200" dirty="0"/>
              <a:t>contacted (</a:t>
            </a:r>
            <a:r>
              <a:rPr lang="en-AU" sz="1200" b="1" dirty="0"/>
              <a:t>76%</a:t>
            </a:r>
            <a:r>
              <a:rPr lang="en-AU" sz="1200" dirty="0"/>
              <a:t> overall), </a:t>
            </a:r>
            <a:r>
              <a:rPr lang="en-AU" sz="1200" dirty="0"/>
              <a:t>across all interventions. In particular, enrolments were significantly higher for students contacted via the Late Commencement (</a:t>
            </a:r>
            <a:r>
              <a:rPr lang="en-AU" sz="1200" b="1" dirty="0"/>
              <a:t>19%</a:t>
            </a:r>
            <a:r>
              <a:rPr lang="en-AU" sz="1200" dirty="0"/>
              <a:t>), Probation (</a:t>
            </a:r>
            <a:r>
              <a:rPr lang="en-AU" sz="1200" b="1" dirty="0"/>
              <a:t>11%</a:t>
            </a:r>
            <a:r>
              <a:rPr lang="en-AU" sz="1200" dirty="0"/>
              <a:t>) and Welcome (</a:t>
            </a:r>
            <a:r>
              <a:rPr lang="en-AU" sz="1200" b="1" dirty="0"/>
              <a:t>4%</a:t>
            </a:r>
            <a:r>
              <a:rPr lang="en-AU" sz="1200" dirty="0"/>
              <a:t>) interventions. </a:t>
            </a:r>
            <a:endParaRPr lang="en-AU" sz="1200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AU" sz="120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AU" sz="1200" dirty="0"/>
              <a:t>This </a:t>
            </a:r>
            <a:r>
              <a:rPr lang="en-AU" sz="1200" dirty="0"/>
              <a:t>pattern of enrolments extended into Semester </a:t>
            </a:r>
            <a:r>
              <a:rPr lang="en-AU" sz="1200" dirty="0"/>
              <a:t>2. </a:t>
            </a:r>
            <a:r>
              <a:rPr lang="en-AU" sz="1200" dirty="0"/>
              <a:t>More students who were contacted in the Semester 1 Student Success Interventions </a:t>
            </a:r>
            <a:r>
              <a:rPr lang="en-AU" sz="1200" dirty="0"/>
              <a:t>(</a:t>
            </a:r>
            <a:r>
              <a:rPr lang="en-AU" sz="1200" b="1" dirty="0"/>
              <a:t>77</a:t>
            </a:r>
            <a:r>
              <a:rPr lang="en-AU" sz="1200" dirty="0"/>
              <a:t>% overall) were </a:t>
            </a:r>
            <a:r>
              <a:rPr lang="en-AU" sz="1200" dirty="0"/>
              <a:t>enrolled in Semester 2 compared to students who were not able to be </a:t>
            </a:r>
            <a:r>
              <a:rPr lang="en-AU" sz="1200" dirty="0"/>
              <a:t>contacted (</a:t>
            </a:r>
            <a:r>
              <a:rPr lang="en-AU" sz="1200" b="1" dirty="0"/>
              <a:t>69%</a:t>
            </a:r>
            <a:r>
              <a:rPr lang="en-AU" sz="1200" dirty="0"/>
              <a:t> overall).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70672"/>
              </p:ext>
            </p:extLst>
          </p:nvPr>
        </p:nvGraphicFramePr>
        <p:xfrm>
          <a:off x="1631504" y="1013743"/>
          <a:ext cx="5328592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4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AS0015_PPT_Template_3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UTAS0015_PPT_Template_3</Template>
  <TotalTime>1822</TotalTime>
  <Words>1217</Words>
  <Application>Microsoft Office PowerPoint</Application>
  <PresentationFormat>Widescreen</PresentationFormat>
  <Paragraphs>215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UTAS0015_PPT_Template_3</vt:lpstr>
      <vt:lpstr>Student Peers as Partners in Learning</vt:lpstr>
      <vt:lpstr>Peer-based Mentoring and Learning</vt:lpstr>
      <vt:lpstr>UTAS Student Peer Programs</vt:lpstr>
      <vt:lpstr>  Student Peer-led Study and Learning Programs</vt:lpstr>
      <vt:lpstr>Student Peer Leader Programs</vt:lpstr>
      <vt:lpstr>Student Peer-Led Support Programs</vt:lpstr>
      <vt:lpstr>PASS: Peer-Assisted Study Sessions</vt:lpstr>
      <vt:lpstr>Student Learning Drop In</vt:lpstr>
      <vt:lpstr>PowerPoint Presentation</vt:lpstr>
      <vt:lpstr>SUCCESS:  2016 Failed Assignments Intervention</vt:lpstr>
      <vt:lpstr>The Peer Leader and Mentor Experience</vt:lpstr>
      <vt:lpstr>UTAS data on Peer Mentoring and Learning</vt:lpstr>
    </vt:vector>
  </TitlesOfParts>
  <Company>IT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Masterbrand Title Page</dc:title>
  <dc:creator>Trudi Steedman</dc:creator>
  <cp:lastModifiedBy>Harriet Speed</cp:lastModifiedBy>
  <cp:revision>129</cp:revision>
  <cp:lastPrinted>2016-12-05T03:43:52Z</cp:lastPrinted>
  <dcterms:created xsi:type="dcterms:W3CDTF">2014-06-16T00:56:16Z</dcterms:created>
  <dcterms:modified xsi:type="dcterms:W3CDTF">2016-12-05T04:12:06Z</dcterms:modified>
</cp:coreProperties>
</file>