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81" r:id="rId4"/>
    <p:sldId id="277" r:id="rId5"/>
    <p:sldId id="278" r:id="rId6"/>
    <p:sldId id="276" r:id="rId7"/>
    <p:sldId id="284" r:id="rId8"/>
    <p:sldId id="283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CFBA6-8FDB-4FE2-BDAA-0B2FF237FB5A}" type="datetimeFigureOut">
              <a:rPr lang="en-AU" smtClean="0"/>
              <a:t>2/12/2016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FADB3-68A1-4360-AA33-E03C8D81EF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146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9252-DF4C-9D44-A2E3-DA2ACE32B8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9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king\Documents\MOOC\MOOC\Media\Photos\mspn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48936" r="9746" b="22672"/>
          <a:stretch>
            <a:fillRect/>
          </a:stretch>
        </p:blipFill>
        <p:spPr bwMode="auto">
          <a:xfrm>
            <a:off x="0" y="0"/>
            <a:ext cx="9155113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85800" y="4093034"/>
            <a:ext cx="7772400" cy="0"/>
          </a:xfrm>
          <a:prstGeom prst="line">
            <a:avLst/>
          </a:prstGeom>
          <a:ln>
            <a:solidFill>
              <a:schemeClr val="accent1"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6081713"/>
            <a:ext cx="9144000" cy="776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5" descr="wdrec_img_Emblem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229880"/>
            <a:ext cx="1808163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6833"/>
            <a:ext cx="7772400" cy="1330885"/>
          </a:xfrm>
        </p:spPr>
        <p:txBody>
          <a:bodyPr anchor="b"/>
          <a:lstStyle>
            <a:lvl1pPr algn="ctr">
              <a:defRPr sz="4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21422"/>
            <a:ext cx="6400800" cy="163456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360" y="6582880"/>
            <a:ext cx="926343" cy="19415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488" y="6456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3E8177D3-FDF9-2D40-9456-00EBB33074C3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70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488" y="6456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3E8177D3-FDF9-2D40-9456-00EBB33074C3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0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33026"/>
            <a:ext cx="2057400" cy="4793137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026"/>
            <a:ext cx="6019800" cy="4793137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488" y="6456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3E8177D3-FDF9-2D40-9456-00EBB33074C3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60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21488" y="6456363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E8177D3-FDF9-2D40-9456-00EBB33074C3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616878"/>
            <a:ext cx="8194675" cy="436801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3"/>
          </p:nvPr>
        </p:nvSpPr>
        <p:spPr>
          <a:xfrm>
            <a:off x="457200" y="2133049"/>
            <a:ext cx="8194675" cy="4067726"/>
          </a:xfrm>
        </p:spPr>
        <p:txBody>
          <a:bodyPr/>
          <a:lstStyle/>
          <a:p>
            <a:r>
              <a:rPr lang="en-AU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55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21488" y="6456363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E8177D3-FDF9-2D40-9456-00EBB33074C3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1" y="1606554"/>
            <a:ext cx="8194440" cy="436562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 hasCustomPrompt="1"/>
          </p:nvPr>
        </p:nvSpPr>
        <p:spPr>
          <a:xfrm>
            <a:off x="457201" y="2142970"/>
            <a:ext cx="8194440" cy="400859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Custom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31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21488" y="6456363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E8177D3-FDF9-2D40-9456-00EBB33074C3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716088"/>
            <a:ext cx="8213725" cy="4414837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  <a:lvl2pPr marL="742950" indent="-285750">
              <a:buFont typeface="Arial"/>
              <a:buChar char="•"/>
              <a:defRPr i="1"/>
            </a:lvl2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1055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st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457200" y="1376690"/>
            <a:ext cx="8193037" cy="4754235"/>
          </a:xfrm>
        </p:spPr>
        <p:txBody>
          <a:bodyPr/>
          <a:lstStyle/>
          <a:p>
            <a:pPr lvl="0"/>
            <a:r>
              <a:rPr lang="en-AU" noProof="0" smtClean="0"/>
              <a:t>Click icon to add table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821488" y="6456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45A62E7C-B70F-AA43-8AF2-631526316BA2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9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488" y="6456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3E8177D3-FDF9-2D40-9456-00EBB33074C3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1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488" y="6456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3E8177D3-FDF9-2D40-9456-00EBB33074C3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6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488" y="6456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3E8177D3-FDF9-2D40-9456-00EBB33074C3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0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488" y="6456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3E8177D3-FDF9-2D40-9456-00EBB33074C3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32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488" y="6456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3E8177D3-FDF9-2D40-9456-00EBB33074C3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488" y="6456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3E8177D3-FDF9-2D40-9456-00EBB33074C3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2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734" y="1831156"/>
            <a:ext cx="2959665" cy="719441"/>
          </a:xfrm>
        </p:spPr>
        <p:txBody>
          <a:bodyPr anchor="b"/>
          <a:lstStyle>
            <a:lvl1pPr algn="l">
              <a:defRPr sz="1800" b="1">
                <a:solidFill>
                  <a:srgbClr val="7F7F7F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855" y="1835121"/>
            <a:ext cx="5029087" cy="4291042"/>
          </a:xfrm>
        </p:spPr>
        <p:txBody>
          <a:bodyPr/>
          <a:lstStyle>
            <a:lvl1pPr>
              <a:defRPr sz="2400">
                <a:solidFill>
                  <a:srgbClr val="7F7F7F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734" y="2687046"/>
            <a:ext cx="2959665" cy="343911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488" y="6456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3E8177D3-FDF9-2D40-9456-00EBB33074C3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6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06499"/>
            <a:ext cx="5486400" cy="33210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488" y="6456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3E8177D3-FDF9-2D40-9456-00EBB33074C3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:\Users\cking\Documents\MOOC\MOOC\Media\Photos\mspnight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48936" r="9746" b="22672"/>
          <a:stretch>
            <a:fillRect/>
          </a:stretch>
        </p:blipFill>
        <p:spPr bwMode="auto">
          <a:xfrm>
            <a:off x="0" y="0"/>
            <a:ext cx="91551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60400"/>
            <a:ext cx="9155113" cy="604838"/>
          </a:xfrm>
          <a:prstGeom prst="rect">
            <a:avLst/>
          </a:prstGeom>
          <a:solidFill>
            <a:srgbClr val="4A69B4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60400"/>
            <a:ext cx="91551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pic>
        <p:nvPicPr>
          <p:cNvPr id="13" name="Picture 8" descr="wdrec_img_Emblem-transparent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" y="6245225"/>
            <a:ext cx="180816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360" y="6582880"/>
            <a:ext cx="926343" cy="1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1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Font typeface="Wingdings" charset="2"/>
        <a:buChar char="Ø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Font typeface="Arial" charset="0"/>
        <a:buChar char="•"/>
        <a:defRPr sz="1600" kern="1200">
          <a:solidFill>
            <a:srgbClr val="000000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Font typeface="Courier New"/>
        <a:buChar char="o"/>
        <a:defRPr sz="1400" kern="12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Font typeface="Lucida Grande"/>
        <a:buChar char="-"/>
        <a:defRPr sz="1400" kern="12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as.edu.au/wick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ementiaCare.Support@utas.edu.a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768605"/>
            <a:ext cx="7772400" cy="133088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WICKING DEMENTIA RESEARCH &amp; EDUCATION CENTRE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636" y="4365104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/>
              <a:t>Jan Counsell and Tanya Wadwell</a:t>
            </a:r>
          </a:p>
          <a:p>
            <a:pPr algn="ctr"/>
            <a:r>
              <a:rPr lang="en-AU" dirty="0" smtClean="0"/>
              <a:t>Student Support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22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Our non traditional student </a:t>
            </a:r>
            <a:r>
              <a:rPr lang="en-US" dirty="0" smtClean="0">
                <a:solidFill>
                  <a:srgbClr val="C00000"/>
                </a:solidFill>
              </a:rPr>
              <a:t>profile for Bachelor of Dementia Care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Semester 2 survey (1,236 students; 871 </a:t>
            </a:r>
            <a:r>
              <a:rPr lang="en-US" sz="1400" dirty="0" smtClean="0">
                <a:solidFill>
                  <a:prstClr val="black"/>
                </a:solidFill>
              </a:rPr>
              <a:t>responses, 70% response rate)</a:t>
            </a:r>
            <a:endParaRPr lang="en-US" sz="1400" dirty="0">
              <a:solidFill>
                <a:prstClr val="black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English is the first language for 82%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Majority are aged over 41 years (82.9%)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93% are female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83% are in paid employment (67% of those in dementia care)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Previous university study: 35%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2E7C-B70F-AA43-8AF2-631526316BA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11113" y="660400"/>
            <a:ext cx="9155113" cy="615950"/>
          </a:xfrm>
        </p:spPr>
        <p:txBody>
          <a:bodyPr/>
          <a:lstStyle/>
          <a:p>
            <a:r>
              <a:rPr lang="en-US" smtClean="0"/>
              <a:t>Wicking Dementia Research &amp; Education Centre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AU" dirty="0" smtClean="0"/>
              <a:t>Lecturer strategies for engagement: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Photos/videos of themselves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Quick responses to monitored discussion boards and emails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Connecting course materials to student experience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Collaborate sessions for discussions, guest speakers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Reference made to current research and media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Invitations to conferences and workshops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E8177D3-FDF9-2D40-9456-00EBB33074C3}" type="slidenum">
              <a:rPr lang="en-US" smtClean="0">
                <a:solidFill>
                  <a:prstClr val="black"/>
                </a:solidFill>
              </a:rPr>
              <a:pPr defTabSz="457200"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Common Room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457200">
              <a:defRPr/>
            </a:pPr>
            <a:fld id="{45A62E7C-B70F-AA43-8AF2-631526316BA2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0768"/>
            <a:ext cx="4176464" cy="3197366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628800"/>
            <a:ext cx="4173682" cy="3744838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1988840"/>
            <a:ext cx="3421448" cy="4401834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472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Data about visits to the vignettes- summary of who, how long, how often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E8177D3-FDF9-2D40-9456-00EBB33074C3}" type="slidenum">
              <a:rPr lang="en-US" smtClean="0">
                <a:solidFill>
                  <a:prstClr val="black"/>
                </a:solidFill>
              </a:rPr>
              <a:pPr defTabSz="457200"/>
              <a:t>5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88840"/>
            <a:ext cx="2880320" cy="263033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822" y="2547381"/>
            <a:ext cx="2796075" cy="263160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880" y="3717032"/>
            <a:ext cx="2735025" cy="263160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518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questions we asked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E8177D3-FDF9-2D40-9456-00EBB33074C3}" type="slidenum">
              <a:rPr lang="en-US" smtClean="0">
                <a:solidFill>
                  <a:prstClr val="black"/>
                </a:solidFill>
              </a:rPr>
              <a:pPr defTabSz="457200"/>
              <a:t>6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92896"/>
            <a:ext cx="8345424" cy="2866548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706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questions we asked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E8177D3-FDF9-2D40-9456-00EBB33074C3}" type="slidenum">
              <a:rPr lang="en-US" smtClean="0">
                <a:solidFill>
                  <a:prstClr val="black"/>
                </a:solidFill>
              </a:rPr>
              <a:pPr defTabSz="457200"/>
              <a:t>7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88" y="2060848"/>
            <a:ext cx="8648700" cy="3724755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203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questions we asked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E8177D3-FDF9-2D40-9456-00EBB33074C3}" type="slidenum">
              <a:rPr lang="en-US" smtClean="0">
                <a:solidFill>
                  <a:prstClr val="black"/>
                </a:solidFill>
              </a:rPr>
              <a:pPr defTabSz="457200"/>
              <a:t>8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24" y="2420888"/>
            <a:ext cx="8748464" cy="2946754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24" y="5459958"/>
            <a:ext cx="8770274" cy="732382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25" y="2103492"/>
            <a:ext cx="8770274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1515" y="2396713"/>
            <a:ext cx="8860972" cy="289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680"/>
              </a:spcBef>
            </a:pPr>
            <a:r>
              <a:rPr lang="en-US" sz="3600" b="1" dirty="0" smtClean="0">
                <a:solidFill>
                  <a:srgbClr val="C00000"/>
                </a:solidFill>
              </a:rPr>
              <a:t>THANK YOU</a:t>
            </a:r>
          </a:p>
          <a:p>
            <a:pPr algn="ctr">
              <a:spcBef>
                <a:spcPts val="1680"/>
              </a:spcBef>
            </a:pPr>
            <a:r>
              <a:rPr lang="en-US" sz="2400" b="1" dirty="0" smtClean="0">
                <a:hlinkClick r:id="rId3"/>
              </a:rPr>
              <a:t>http://www.utas.edu.au/wicking</a:t>
            </a:r>
            <a:endParaRPr lang="en-US" sz="2400" b="1" dirty="0" smtClean="0"/>
          </a:p>
          <a:p>
            <a:pPr algn="ctr"/>
            <a:r>
              <a:rPr lang="en-AU" sz="2400" b="1" dirty="0" smtClean="0">
                <a:solidFill>
                  <a:srgbClr val="C00000"/>
                </a:solidFill>
              </a:rPr>
              <a:t>Tanya Wadwell and Jan Counsell </a:t>
            </a:r>
          </a:p>
          <a:p>
            <a:pPr algn="ctr"/>
            <a:r>
              <a:rPr lang="en-AU" dirty="0" smtClean="0"/>
              <a:t>Title: Teaching Matters 2016 </a:t>
            </a:r>
          </a:p>
          <a:p>
            <a:pPr algn="ctr"/>
            <a:r>
              <a:rPr lang="en-AU" dirty="0" smtClean="0"/>
              <a:t>Wicking </a:t>
            </a:r>
            <a:r>
              <a:rPr lang="en-AU" dirty="0"/>
              <a:t>Dementia Research and Education </a:t>
            </a:r>
            <a:r>
              <a:rPr lang="en-AU" dirty="0" smtClean="0"/>
              <a:t>Centre</a:t>
            </a:r>
            <a:r>
              <a:rPr lang="en-AU" sz="2400" dirty="0"/>
              <a:t/>
            </a:r>
            <a:br>
              <a:rPr lang="en-AU" sz="2400" dirty="0"/>
            </a:br>
            <a:r>
              <a:rPr lang="en-AU" sz="2400" dirty="0"/>
              <a:t>Email: </a:t>
            </a:r>
            <a:r>
              <a:rPr lang="en-AU" sz="2400" u="sng" dirty="0" smtClean="0">
                <a:hlinkClick r:id="rId4"/>
              </a:rPr>
              <a:t>DementiaCare.Support@utas.edu.au</a:t>
            </a:r>
            <a:r>
              <a:rPr lang="en-AU" sz="2400" dirty="0"/>
              <a:t/>
            </a:r>
            <a:br>
              <a:rPr lang="en-AU" sz="2400" dirty="0"/>
            </a:br>
            <a:endParaRPr lang="en-US" sz="2400" b="1" dirty="0" smtClean="0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0" y="637977"/>
            <a:ext cx="79152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Wicking Dementia Research &amp; Education Centre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18572" y="5085184"/>
            <a:ext cx="4718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900" dirty="0"/>
              <a:t>©University of Tasmania </a:t>
            </a:r>
            <a:r>
              <a:rPr lang="en-AU" sz="900" dirty="0" smtClean="0"/>
              <a:t>2015</a:t>
            </a:r>
          </a:p>
          <a:p>
            <a:pPr algn="ctr"/>
            <a:r>
              <a:rPr lang="en-AU" sz="900" dirty="0"/>
              <a:t>Unless otherwise stated, this presentation and all content within it is the property of the University of Tasmania and is protected by copyright and other intellectual property laws.</a:t>
            </a:r>
          </a:p>
          <a:p>
            <a:pPr algn="ctr"/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14676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CS Presetation Template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227</Words>
  <Application>Microsoft Office PowerPoint</Application>
  <PresentationFormat>On-screen Show (4:3)</PresentationFormat>
  <Paragraphs>39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Lucida Grande</vt:lpstr>
      <vt:lpstr>ＭＳ Ｐゴシック</vt:lpstr>
      <vt:lpstr>Arial</vt:lpstr>
      <vt:lpstr>Calibri</vt:lpstr>
      <vt:lpstr>Courier New</vt:lpstr>
      <vt:lpstr>Wingdings</vt:lpstr>
      <vt:lpstr>TRACS Presetation Template V2</vt:lpstr>
      <vt:lpstr>WICKING DEMENTIA RESEARCH &amp; EDUCATION CENTRE</vt:lpstr>
      <vt:lpstr>Wicking Dementia Research &amp; Education Centre</vt:lpstr>
      <vt:lpstr>PowerPoint Presentation</vt:lpstr>
      <vt:lpstr>The Common Room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WICKING DEMENTIA RESEARCH &amp; EDUCATION CENTRE</dc:title>
  <dc:creator>Joanna Sun;Tanya Wadwell</dc:creator>
  <cp:lastModifiedBy>Janet Counsell</cp:lastModifiedBy>
  <cp:revision>35</cp:revision>
  <dcterms:created xsi:type="dcterms:W3CDTF">2014-12-04T02:27:49Z</dcterms:created>
  <dcterms:modified xsi:type="dcterms:W3CDTF">2016-12-02T03:39:42Z</dcterms:modified>
</cp:coreProperties>
</file>