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07" r:id="rId2"/>
  </p:sldMasterIdLst>
  <p:notesMasterIdLst>
    <p:notesMasterId r:id="rId17"/>
  </p:notesMasterIdLst>
  <p:sldIdLst>
    <p:sldId id="317" r:id="rId3"/>
    <p:sldId id="332" r:id="rId4"/>
    <p:sldId id="333" r:id="rId5"/>
    <p:sldId id="334" r:id="rId6"/>
    <p:sldId id="318" r:id="rId7"/>
    <p:sldId id="338" r:id="rId8"/>
    <p:sldId id="303" r:id="rId9"/>
    <p:sldId id="319" r:id="rId10"/>
    <p:sldId id="320" r:id="rId11"/>
    <p:sldId id="307" r:id="rId12"/>
    <p:sldId id="315" r:id="rId13"/>
    <p:sldId id="323" r:id="rId14"/>
    <p:sldId id="335" r:id="rId15"/>
    <p:sldId id="3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0" userDrawn="1">
          <p15:clr>
            <a:srgbClr val="A4A3A4"/>
          </p15:clr>
        </p15:guide>
        <p15:guide id="2" orient="horz" pos="3874" userDrawn="1">
          <p15:clr>
            <a:srgbClr val="A4A3A4"/>
          </p15:clr>
        </p15:guide>
        <p15:guide id="3" pos="7237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466"/>
    <a:srgbClr val="882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4" autoAdjust="0"/>
    <p:restoredTop sz="94694" autoAdjust="0"/>
  </p:normalViewPr>
  <p:slideViewPr>
    <p:cSldViewPr showGuides="1">
      <p:cViewPr varScale="1">
        <p:scale>
          <a:sx n="62" d="100"/>
          <a:sy n="62" d="100"/>
        </p:scale>
        <p:origin x="948" y="44"/>
      </p:cViewPr>
      <p:guideLst>
        <p:guide orient="horz" pos="910"/>
        <p:guide orient="horz" pos="3874"/>
        <p:guide pos="7237"/>
        <p:guide pos="2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B328A-1D9E-FE4E-AEB4-56A65BC7F437}" type="doc">
      <dgm:prSet loTypeId="urn:microsoft.com/office/officeart/2009/layout/CircleArrowProcess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019AD1E-19C5-6342-9537-2CAF516BFCDB}">
      <dgm:prSet phldrT="[Text]"/>
      <dgm:spPr/>
      <dgm:t>
        <a:bodyPr/>
        <a:lstStyle/>
        <a:p>
          <a:r>
            <a:rPr lang="en-US" dirty="0" smtClean="0"/>
            <a:t>Intention &amp;</a:t>
          </a:r>
        </a:p>
        <a:p>
          <a:r>
            <a:rPr lang="en-US" dirty="0" smtClean="0"/>
            <a:t>plan</a:t>
          </a:r>
          <a:endParaRPr lang="en-US" dirty="0"/>
        </a:p>
      </dgm:t>
    </dgm:pt>
    <dgm:pt modelId="{BC1BB31A-C495-434B-9EFE-4C029F4AC6B7}" type="parTrans" cxnId="{CF763E5E-CCFA-634A-8BA9-47939B84D98D}">
      <dgm:prSet/>
      <dgm:spPr/>
      <dgm:t>
        <a:bodyPr/>
        <a:lstStyle/>
        <a:p>
          <a:endParaRPr lang="en-US"/>
        </a:p>
      </dgm:t>
    </dgm:pt>
    <dgm:pt modelId="{8C00A246-B392-864B-9122-0E44136CBF9A}" type="sibTrans" cxnId="{CF763E5E-CCFA-634A-8BA9-47939B84D98D}">
      <dgm:prSet/>
      <dgm:spPr/>
      <dgm:t>
        <a:bodyPr/>
        <a:lstStyle/>
        <a:p>
          <a:endParaRPr lang="en-US"/>
        </a:p>
      </dgm:t>
    </dgm:pt>
    <dgm:pt modelId="{2698FF82-1F78-F54B-9263-4DA704D5E6B1}">
      <dgm:prSet phldrT="[Text]"/>
      <dgm:spPr/>
      <dgm:t>
        <a:bodyPr/>
        <a:lstStyle/>
        <a:p>
          <a:r>
            <a:rPr lang="en-US" dirty="0" smtClean="0"/>
            <a:t>Build</a:t>
          </a:r>
          <a:r>
            <a:rPr lang="en-US" baseline="0" dirty="0" smtClean="0"/>
            <a:t> &amp; trial</a:t>
          </a:r>
          <a:endParaRPr lang="en-US" dirty="0"/>
        </a:p>
      </dgm:t>
    </dgm:pt>
    <dgm:pt modelId="{56B7EADB-677D-1045-B289-B588B1D4C65A}" type="parTrans" cxnId="{6F942796-61EA-474D-A8C5-F431788D0A7B}">
      <dgm:prSet/>
      <dgm:spPr/>
      <dgm:t>
        <a:bodyPr/>
        <a:lstStyle/>
        <a:p>
          <a:endParaRPr lang="en-US"/>
        </a:p>
      </dgm:t>
    </dgm:pt>
    <dgm:pt modelId="{7AE035B6-0A27-7843-A5D1-5812AD7A2D69}" type="sibTrans" cxnId="{6F942796-61EA-474D-A8C5-F431788D0A7B}">
      <dgm:prSet/>
      <dgm:spPr/>
      <dgm:t>
        <a:bodyPr/>
        <a:lstStyle/>
        <a:p>
          <a:endParaRPr lang="en-US"/>
        </a:p>
      </dgm:t>
    </dgm:pt>
    <dgm:pt modelId="{877D20F6-F29C-964C-96AD-BD6A95A6F7CB}">
      <dgm:prSet phldrT="[Text]"/>
      <dgm:spPr/>
      <dgm:t>
        <a:bodyPr/>
        <a:lstStyle/>
        <a:p>
          <a:r>
            <a:rPr lang="en-US" baseline="0" dirty="0" smtClean="0"/>
            <a:t>Refine and expand</a:t>
          </a:r>
          <a:endParaRPr lang="en-US" dirty="0"/>
        </a:p>
      </dgm:t>
    </dgm:pt>
    <dgm:pt modelId="{236F3975-3297-1A49-992F-1939B91F0207}" type="parTrans" cxnId="{2DB2E2DD-EF51-494F-9848-0C266DE924D1}">
      <dgm:prSet/>
      <dgm:spPr/>
      <dgm:t>
        <a:bodyPr/>
        <a:lstStyle/>
        <a:p>
          <a:endParaRPr lang="en-US"/>
        </a:p>
      </dgm:t>
    </dgm:pt>
    <dgm:pt modelId="{CE22E412-AF62-714A-BEE2-287951E9701D}" type="sibTrans" cxnId="{2DB2E2DD-EF51-494F-9848-0C266DE924D1}">
      <dgm:prSet/>
      <dgm:spPr/>
      <dgm:t>
        <a:bodyPr/>
        <a:lstStyle/>
        <a:p>
          <a:endParaRPr lang="en-US"/>
        </a:p>
      </dgm:t>
    </dgm:pt>
    <dgm:pt modelId="{B743733C-9B7D-0D49-9FC7-12CE08E1F880}" type="pres">
      <dgm:prSet presAssocID="{FFEB328A-1D9E-FE4E-AEB4-56A65BC7F43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B51CACA-8352-A34D-88FD-4085F9C46406}" type="pres">
      <dgm:prSet presAssocID="{B019AD1E-19C5-6342-9537-2CAF516BFCDB}" presName="Accent1" presStyleCnt="0"/>
      <dgm:spPr/>
      <dgm:t>
        <a:bodyPr/>
        <a:lstStyle/>
        <a:p>
          <a:endParaRPr lang="en-US"/>
        </a:p>
      </dgm:t>
    </dgm:pt>
    <dgm:pt modelId="{E381D8A7-8B8B-F04C-8758-2196EE6330E2}" type="pres">
      <dgm:prSet presAssocID="{B019AD1E-19C5-6342-9537-2CAF516BFCDB}" presName="Accent" presStyleLbl="node1" presStyleIdx="0" presStyleCnt="3"/>
      <dgm:spPr/>
      <dgm:t>
        <a:bodyPr/>
        <a:lstStyle/>
        <a:p>
          <a:endParaRPr lang="en-US"/>
        </a:p>
      </dgm:t>
    </dgm:pt>
    <dgm:pt modelId="{98A3E005-E494-5E4B-980D-B437CA5811FB}" type="pres">
      <dgm:prSet presAssocID="{B019AD1E-19C5-6342-9537-2CAF516BFCD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429DB-9E89-6046-AA27-0CC96D48C8A1}" type="pres">
      <dgm:prSet presAssocID="{2698FF82-1F78-F54B-9263-4DA704D5E6B1}" presName="Accent2" presStyleCnt="0"/>
      <dgm:spPr/>
      <dgm:t>
        <a:bodyPr/>
        <a:lstStyle/>
        <a:p>
          <a:endParaRPr lang="en-US"/>
        </a:p>
      </dgm:t>
    </dgm:pt>
    <dgm:pt modelId="{53792891-3D6B-D34C-AA3E-FC5287CF9A6A}" type="pres">
      <dgm:prSet presAssocID="{2698FF82-1F78-F54B-9263-4DA704D5E6B1}" presName="Accent" presStyleLbl="node1" presStyleIdx="1" presStyleCnt="3"/>
      <dgm:spPr/>
      <dgm:t>
        <a:bodyPr/>
        <a:lstStyle/>
        <a:p>
          <a:endParaRPr lang="en-US"/>
        </a:p>
      </dgm:t>
    </dgm:pt>
    <dgm:pt modelId="{36319C2B-B1B8-0E4D-B6D1-C067F9E34449}" type="pres">
      <dgm:prSet presAssocID="{2698FF82-1F78-F54B-9263-4DA704D5E6B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613B2-D49A-1549-8CEC-401AAEC68271}" type="pres">
      <dgm:prSet presAssocID="{877D20F6-F29C-964C-96AD-BD6A95A6F7CB}" presName="Accent3" presStyleCnt="0"/>
      <dgm:spPr/>
      <dgm:t>
        <a:bodyPr/>
        <a:lstStyle/>
        <a:p>
          <a:endParaRPr lang="en-US"/>
        </a:p>
      </dgm:t>
    </dgm:pt>
    <dgm:pt modelId="{5E7A9B62-795C-AD45-B357-462FD5669E93}" type="pres">
      <dgm:prSet presAssocID="{877D20F6-F29C-964C-96AD-BD6A95A6F7CB}" presName="Accent" presStyleLbl="node1" presStyleIdx="2" presStyleCnt="3"/>
      <dgm:spPr/>
      <dgm:t>
        <a:bodyPr/>
        <a:lstStyle/>
        <a:p>
          <a:endParaRPr lang="en-US"/>
        </a:p>
      </dgm:t>
    </dgm:pt>
    <dgm:pt modelId="{0F7DFB2D-4DE5-5D41-A0CF-572259ED0244}" type="pres">
      <dgm:prSet presAssocID="{877D20F6-F29C-964C-96AD-BD6A95A6F7C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91C4C-C4E3-EE46-B4DF-CDD9C753581F}" type="presOf" srcId="{B019AD1E-19C5-6342-9537-2CAF516BFCDB}" destId="{98A3E005-E494-5E4B-980D-B437CA5811FB}" srcOrd="0" destOrd="0" presId="urn:microsoft.com/office/officeart/2009/layout/CircleArrowProcess"/>
    <dgm:cxn modelId="{754A2DB6-4F8C-E043-9F86-69E23E5B4328}" type="presOf" srcId="{2698FF82-1F78-F54B-9263-4DA704D5E6B1}" destId="{36319C2B-B1B8-0E4D-B6D1-C067F9E34449}" srcOrd="0" destOrd="0" presId="urn:microsoft.com/office/officeart/2009/layout/CircleArrowProcess"/>
    <dgm:cxn modelId="{196C81B8-E5D9-3044-A7BA-6F401E498A4B}" type="presOf" srcId="{FFEB328A-1D9E-FE4E-AEB4-56A65BC7F437}" destId="{B743733C-9B7D-0D49-9FC7-12CE08E1F880}" srcOrd="0" destOrd="0" presId="urn:microsoft.com/office/officeart/2009/layout/CircleArrowProcess"/>
    <dgm:cxn modelId="{CF763E5E-CCFA-634A-8BA9-47939B84D98D}" srcId="{FFEB328A-1D9E-FE4E-AEB4-56A65BC7F437}" destId="{B019AD1E-19C5-6342-9537-2CAF516BFCDB}" srcOrd="0" destOrd="0" parTransId="{BC1BB31A-C495-434B-9EFE-4C029F4AC6B7}" sibTransId="{8C00A246-B392-864B-9122-0E44136CBF9A}"/>
    <dgm:cxn modelId="{6F942796-61EA-474D-A8C5-F431788D0A7B}" srcId="{FFEB328A-1D9E-FE4E-AEB4-56A65BC7F437}" destId="{2698FF82-1F78-F54B-9263-4DA704D5E6B1}" srcOrd="1" destOrd="0" parTransId="{56B7EADB-677D-1045-B289-B588B1D4C65A}" sibTransId="{7AE035B6-0A27-7843-A5D1-5812AD7A2D69}"/>
    <dgm:cxn modelId="{2DB2E2DD-EF51-494F-9848-0C266DE924D1}" srcId="{FFEB328A-1D9E-FE4E-AEB4-56A65BC7F437}" destId="{877D20F6-F29C-964C-96AD-BD6A95A6F7CB}" srcOrd="2" destOrd="0" parTransId="{236F3975-3297-1A49-992F-1939B91F0207}" sibTransId="{CE22E412-AF62-714A-BEE2-287951E9701D}"/>
    <dgm:cxn modelId="{AF6070A4-3721-A44E-9115-71DAC510E5FB}" type="presOf" srcId="{877D20F6-F29C-964C-96AD-BD6A95A6F7CB}" destId="{0F7DFB2D-4DE5-5D41-A0CF-572259ED0244}" srcOrd="0" destOrd="0" presId="urn:microsoft.com/office/officeart/2009/layout/CircleArrowProcess"/>
    <dgm:cxn modelId="{821EC21B-6146-3A43-9E3D-A2AAD193D50E}" type="presParOf" srcId="{B743733C-9B7D-0D49-9FC7-12CE08E1F880}" destId="{0B51CACA-8352-A34D-88FD-4085F9C46406}" srcOrd="0" destOrd="0" presId="urn:microsoft.com/office/officeart/2009/layout/CircleArrowProcess"/>
    <dgm:cxn modelId="{EE43F1E0-BF08-914E-9957-140CC2CB970D}" type="presParOf" srcId="{0B51CACA-8352-A34D-88FD-4085F9C46406}" destId="{E381D8A7-8B8B-F04C-8758-2196EE6330E2}" srcOrd="0" destOrd="0" presId="urn:microsoft.com/office/officeart/2009/layout/CircleArrowProcess"/>
    <dgm:cxn modelId="{4ECD7BAF-8E6B-0E4D-9FDC-9900B48E2674}" type="presParOf" srcId="{B743733C-9B7D-0D49-9FC7-12CE08E1F880}" destId="{98A3E005-E494-5E4B-980D-B437CA5811FB}" srcOrd="1" destOrd="0" presId="urn:microsoft.com/office/officeart/2009/layout/CircleArrowProcess"/>
    <dgm:cxn modelId="{86427557-0822-8C47-9CE5-60EB58538883}" type="presParOf" srcId="{B743733C-9B7D-0D49-9FC7-12CE08E1F880}" destId="{0F9429DB-9E89-6046-AA27-0CC96D48C8A1}" srcOrd="2" destOrd="0" presId="urn:microsoft.com/office/officeart/2009/layout/CircleArrowProcess"/>
    <dgm:cxn modelId="{113AE4A3-AEE1-2347-B9AB-37F4088CEFBF}" type="presParOf" srcId="{0F9429DB-9E89-6046-AA27-0CC96D48C8A1}" destId="{53792891-3D6B-D34C-AA3E-FC5287CF9A6A}" srcOrd="0" destOrd="0" presId="urn:microsoft.com/office/officeart/2009/layout/CircleArrowProcess"/>
    <dgm:cxn modelId="{3EDE687B-E97D-C74E-AC06-35F185B3A1DE}" type="presParOf" srcId="{B743733C-9B7D-0D49-9FC7-12CE08E1F880}" destId="{36319C2B-B1B8-0E4D-B6D1-C067F9E34449}" srcOrd="3" destOrd="0" presId="urn:microsoft.com/office/officeart/2009/layout/CircleArrowProcess"/>
    <dgm:cxn modelId="{820C1CC3-D728-E047-B13B-89B2B640238C}" type="presParOf" srcId="{B743733C-9B7D-0D49-9FC7-12CE08E1F880}" destId="{DA7613B2-D49A-1549-8CEC-401AAEC68271}" srcOrd="4" destOrd="0" presId="urn:microsoft.com/office/officeart/2009/layout/CircleArrowProcess"/>
    <dgm:cxn modelId="{78AB63C2-9A76-5E41-A437-EA128DBAE866}" type="presParOf" srcId="{DA7613B2-D49A-1549-8CEC-401AAEC68271}" destId="{5E7A9B62-795C-AD45-B357-462FD5669E93}" srcOrd="0" destOrd="0" presId="urn:microsoft.com/office/officeart/2009/layout/CircleArrowProcess"/>
    <dgm:cxn modelId="{AF9F6749-FC70-9B49-959E-41522047420F}" type="presParOf" srcId="{B743733C-9B7D-0D49-9FC7-12CE08E1F880}" destId="{0F7DFB2D-4DE5-5D41-A0CF-572259ED024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1D8A7-8B8B-F04C-8758-2196EE6330E2}">
      <dsp:nvSpPr>
        <dsp:cNvPr id="0" name=""/>
        <dsp:cNvSpPr/>
      </dsp:nvSpPr>
      <dsp:spPr>
        <a:xfrm>
          <a:off x="1198582" y="253138"/>
          <a:ext cx="2074245" cy="207456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3E005-E494-5E4B-980D-B437CA5811FB}">
      <dsp:nvSpPr>
        <dsp:cNvPr id="0" name=""/>
        <dsp:cNvSpPr/>
      </dsp:nvSpPr>
      <dsp:spPr>
        <a:xfrm>
          <a:off x="1657058" y="1002118"/>
          <a:ext cx="1152618" cy="5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Intention &amp;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</a:t>
          </a:r>
          <a:endParaRPr lang="en-US" sz="1700" kern="1200" dirty="0"/>
        </a:p>
      </dsp:txBody>
      <dsp:txXfrm>
        <a:off x="1657058" y="1002118"/>
        <a:ext cx="1152618" cy="576171"/>
      </dsp:txXfrm>
    </dsp:sp>
    <dsp:sp modelId="{53792891-3D6B-D34C-AA3E-FC5287CF9A6A}">
      <dsp:nvSpPr>
        <dsp:cNvPr id="0" name=""/>
        <dsp:cNvSpPr/>
      </dsp:nvSpPr>
      <dsp:spPr>
        <a:xfrm>
          <a:off x="622468" y="1445127"/>
          <a:ext cx="2074245" cy="207456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shade val="50000"/>
                <a:hueOff val="-144034"/>
                <a:satOff val="-13263"/>
                <a:lumOff val="316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44034"/>
                <a:satOff val="-13263"/>
                <a:lumOff val="316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44034"/>
                <a:satOff val="-13263"/>
                <a:lumOff val="316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19C2B-B1B8-0E4D-B6D1-C067F9E34449}">
      <dsp:nvSpPr>
        <dsp:cNvPr id="0" name=""/>
        <dsp:cNvSpPr/>
      </dsp:nvSpPr>
      <dsp:spPr>
        <a:xfrm>
          <a:off x="1083281" y="2201002"/>
          <a:ext cx="1152618" cy="5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</a:t>
          </a:r>
          <a:r>
            <a:rPr lang="en-US" sz="1700" kern="1200" baseline="0" dirty="0" smtClean="0"/>
            <a:t> &amp; trial</a:t>
          </a:r>
          <a:endParaRPr lang="en-US" sz="1700" kern="1200" dirty="0"/>
        </a:p>
      </dsp:txBody>
      <dsp:txXfrm>
        <a:off x="1083281" y="2201002"/>
        <a:ext cx="1152618" cy="576171"/>
      </dsp:txXfrm>
    </dsp:sp>
    <dsp:sp modelId="{5E7A9B62-795C-AD45-B357-462FD5669E93}">
      <dsp:nvSpPr>
        <dsp:cNvPr id="0" name=""/>
        <dsp:cNvSpPr/>
      </dsp:nvSpPr>
      <dsp:spPr>
        <a:xfrm>
          <a:off x="1346214" y="2779759"/>
          <a:ext cx="1782097" cy="178281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shade val="50000"/>
                <a:hueOff val="-144034"/>
                <a:satOff val="-13263"/>
                <a:lumOff val="3165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-144034"/>
                <a:satOff val="-13263"/>
                <a:lumOff val="3165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-144034"/>
                <a:satOff val="-13263"/>
                <a:lumOff val="316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DFB2D-4DE5-5D41-A0CF-572259ED0244}">
      <dsp:nvSpPr>
        <dsp:cNvPr id="0" name=""/>
        <dsp:cNvSpPr/>
      </dsp:nvSpPr>
      <dsp:spPr>
        <a:xfrm>
          <a:off x="1659785" y="3401610"/>
          <a:ext cx="1152618" cy="576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 smtClean="0"/>
            <a:t>Refine and expand</a:t>
          </a:r>
          <a:endParaRPr lang="en-US" sz="1700" kern="1200" dirty="0"/>
        </a:p>
      </dsp:txBody>
      <dsp:txXfrm>
        <a:off x="1659785" y="3401610"/>
        <a:ext cx="1152618" cy="57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3FCC9-8A71-4624-B88B-EFE81C571A82}" type="datetimeFigureOut">
              <a:rPr lang="en-AU" smtClean="0"/>
              <a:t>4/12/2016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93569-7543-4182-BF78-2C6E1CC3E6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684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AC2A-91F4-8042-A596-DE15332A90C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9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1026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4/12/2016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8000" cy="664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1093214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01" y="274638"/>
            <a:ext cx="10077687" cy="11430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5200" y="1600201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20000" y="6356351"/>
            <a:ext cx="1440000" cy="365125"/>
          </a:xfrm>
          <a:prstGeom prst="rect">
            <a:avLst/>
          </a:prstGeom>
        </p:spPr>
        <p:txBody>
          <a:bodyPr/>
          <a:lstStyle/>
          <a:p>
            <a:fld id="{18762A21-AEBE-A949-ABB6-A67B02B6C1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7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6042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8" y="3999325"/>
            <a:ext cx="3504000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C:\Users\trudis0\Desktop\IMAS_UTAS_lockup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6021289"/>
            <a:ext cx="4320480" cy="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51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638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90507359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>
                <a:latin typeface="+mj-lt"/>
              </a:rPr>
              <a:t>Tasmanian School </a:t>
            </a:r>
            <a:r>
              <a:rPr lang="en-AU" sz="1400" b="1" cap="all" dirty="0" smtClean="0">
                <a:latin typeface="+mj-lt"/>
              </a:rPr>
              <a:t>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Business </a:t>
            </a:r>
            <a:r>
              <a:rPr lang="en-AU" sz="1400" b="1" cap="all" dirty="0">
                <a:latin typeface="+mj-lt"/>
              </a:rPr>
              <a:t>&amp; Economics</a:t>
            </a:r>
          </a:p>
        </p:txBody>
      </p:sp>
    </p:spTree>
    <p:extLst>
      <p:ext uri="{BB962C8B-B14F-4D97-AF65-F5344CB8AC3E}">
        <p14:creationId xmlns:p14="http://schemas.microsoft.com/office/powerpoint/2010/main" val="109489721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618401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Education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4935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9501" y="6013181"/>
            <a:ext cx="4073164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AU" sz="1400" b="1" cap="all" dirty="0" smtClean="0">
                <a:latin typeface="+mj-lt"/>
              </a:rPr>
              <a:t>law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62394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021476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Science, 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629834285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0754958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Arts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229508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o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rudis0\Desktop\Ally-Triangle-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49" y="631909"/>
            <a:ext cx="8510872" cy="63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" y="0"/>
            <a:ext cx="12192000" cy="6858000"/>
          </a:xfrm>
          <a:prstGeom prst="rect">
            <a:avLst/>
          </a:prstGeom>
        </p:spPr>
      </p:pic>
      <p:pic>
        <p:nvPicPr>
          <p:cNvPr id="2050" name="Picture 2" descr="C:\Users\trudis0\Desktop\Ally triangl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85" y="-675456"/>
            <a:ext cx="8510872" cy="899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9563" y="358187"/>
            <a:ext cx="7872875" cy="876725"/>
          </a:xfrm>
        </p:spPr>
        <p:txBody>
          <a:bodyPr/>
          <a:lstStyle>
            <a:lvl1pPr>
              <a:lnSpc>
                <a:spcPts val="3000"/>
              </a:lnSpc>
              <a:defRPr sz="3000" baseline="0"/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0349" y="3999325"/>
            <a:ext cx="3515585" cy="1739489"/>
          </a:xfrm>
        </p:spPr>
        <p:txBody>
          <a:bodyPr/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Click to add subtitle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2"/>
            <a:ext cx="2744457" cy="431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40149" y="6013181"/>
            <a:ext cx="4062515" cy="459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Faculty of </a:t>
            </a:r>
          </a:p>
          <a:p>
            <a:pPr algn="r">
              <a:lnSpc>
                <a:spcPts val="1400"/>
              </a:lnSpc>
              <a:buFont typeface="Arial" panose="020B0604020202020204" pitchFamily="34" charset="0"/>
              <a:buNone/>
            </a:pPr>
            <a:r>
              <a:rPr lang="en-GB" sz="1400" b="1" cap="all" dirty="0" smtClean="0">
                <a:latin typeface="+mj-lt"/>
              </a:rPr>
              <a:t>health</a:t>
            </a:r>
            <a:endParaRPr lang="en-AU" sz="1400" b="1" cap="al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944300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0348" y="540000"/>
            <a:ext cx="6229152" cy="1304824"/>
          </a:xfrm>
        </p:spPr>
        <p:txBody>
          <a:bodyPr/>
          <a:lstStyle>
            <a:lvl1pPr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Title</a:t>
            </a:r>
            <a:endParaRPr lang="en-AU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001" y="5980731"/>
            <a:ext cx="2744457" cy="4314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00000" y="1864311"/>
            <a:ext cx="4800000" cy="4003689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 subtitle or short intro and remove bullet. Or list contents of section using bullet.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DF71E-1D4F-4BED-B0AA-483F62A8AB27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697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999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277035-2C0B-4A8A-98AC-AA6311E3F209}" type="datetime1">
              <a:rPr lang="en-AU" smtClean="0"/>
              <a:t>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469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705F-C14F-468D-866A-E0CE59D3F32F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39999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017719-728E-4E89-80CF-D488048E4C24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1200000" y="1440170"/>
            <a:ext cx="10272000" cy="4680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8321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5CFA8F-5B2F-4E80-A477-647EE2B20D86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335283" y="540001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 baseline="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335283" y="3390164"/>
            <a:ext cx="5136000" cy="2739429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346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+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1"/>
            <a:ext cx="10272000" cy="5478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1" y="1440000"/>
            <a:ext cx="5499316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8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5651B9-9CD3-47E2-AC46-071A29E392CD}" type="datetime1">
              <a:rPr lang="en-AU" smtClean="0"/>
              <a:t>4/12/2016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076389" y="1440001"/>
            <a:ext cx="4396209" cy="2758861"/>
          </a:xfrm>
          <a:noFill/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Optional: click icon to add picture</a:t>
            </a:r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928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7536160" y="3935469"/>
            <a:ext cx="3936000" cy="219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199999" y="540000"/>
            <a:ext cx="6163200" cy="55908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AU" smtClean="0"/>
              <a:t>Drag picture to placeholder or click icon to add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96688-38AD-4E2B-8FCA-5655434545FB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57731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A661-C1C7-4817-9AA4-05E9F139B68B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885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BB3C-8D8E-492F-97C7-095B2732FE6B}" type="datetime1">
              <a:rPr lang="en-AU" smtClean="0"/>
              <a:t>4/12/2016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37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9456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99456" y="1440000"/>
            <a:ext cx="10272000" cy="4680000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AU" noProof="0" dirty="0" smtClean="0"/>
              <a:t>Click to add text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90395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AU" sz="2400" noProof="0" dirty="0" smtClean="0"/>
            </a:lvl1pPr>
            <a:lvl2pPr marL="266700" indent="-266700">
              <a:defRPr lang="en-AU" sz="2400" noProof="0" dirty="0" smtClean="0"/>
            </a:lvl2pPr>
            <a:lvl3pPr marL="541338" indent="-274638">
              <a:defRPr lang="en-AU" sz="2400" noProof="0" dirty="0" smtClean="0"/>
            </a:lvl3pPr>
            <a:lvl4pPr marL="808038" indent="-266700">
              <a:defRPr lang="en-AU" sz="2400" noProof="0" dirty="0" smtClean="0"/>
            </a:lvl4pPr>
            <a:lvl5pPr marL="1074738" indent="-266700">
              <a:defRPr lang="en-AU" sz="2400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a short introductory paragraph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35283" y="1440000"/>
            <a:ext cx="5136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AU" dirty="0"/>
            </a:lvl5pPr>
          </a:lstStyle>
          <a:p>
            <a:pPr lvl="0">
              <a:lnSpc>
                <a:spcPct val="100000"/>
              </a:lnSpc>
            </a:pPr>
            <a:r>
              <a:rPr lang="en-US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1455EF-72B8-4EBE-A1FC-D8B3BB072A1C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13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10272000" cy="72000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0098F7-80D1-4358-8065-5CF8E28A0E6D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8" hasCustomPrompt="1"/>
          </p:nvPr>
        </p:nvSpPr>
        <p:spPr>
          <a:xfrm>
            <a:off x="1200000" y="1440000"/>
            <a:ext cx="10272000" cy="4680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picture,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165276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00000" y="540000"/>
            <a:ext cx="480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AU" noProof="0" dirty="0" smtClean="0"/>
              <a:t>Click to add heading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00000" y="1440000"/>
            <a:ext cx="4800000" cy="4680000"/>
          </a:xfrm>
        </p:spPr>
        <p:txBody>
          <a:bodyPr vert="horz" lIns="0" tIns="0" rIns="0" bIns="0" rtlCol="0">
            <a:noAutofit/>
          </a:bodyPr>
          <a:lstStyle>
            <a:lvl1pPr>
              <a:defRPr lang="en-AU" noProof="0" dirty="0" smtClean="0"/>
            </a:lvl1pPr>
            <a:lvl2pPr>
              <a:defRPr lang="en-AU" noProof="0" dirty="0" smtClean="0"/>
            </a:lvl2pPr>
            <a:lvl3pPr>
              <a:defRPr lang="en-AU" noProof="0" dirty="0" smtClean="0"/>
            </a:lvl3pPr>
            <a:lvl4pPr>
              <a:defRPr lang="en-AU" noProof="0" dirty="0" smtClean="0"/>
            </a:lvl4pPr>
            <a:lvl5pPr>
              <a:defRPr lang="en-AU" noProof="0" dirty="0"/>
            </a:lvl5pPr>
          </a:lstStyle>
          <a:p>
            <a:pPr lvl="0">
              <a:lnSpc>
                <a:spcPct val="100000"/>
              </a:lnSpc>
            </a:pPr>
            <a:r>
              <a:rPr lang="en-AU" noProof="0" dirty="0" smtClean="0"/>
              <a:t>Click to add text</a:t>
            </a:r>
          </a:p>
          <a:p>
            <a:pPr lvl="1">
              <a:lnSpc>
                <a:spcPct val="100000"/>
              </a:lnSpc>
            </a:pPr>
            <a:r>
              <a:rPr lang="en-AU" noProof="0" dirty="0" smtClean="0"/>
              <a:t>Second level</a:t>
            </a:r>
          </a:p>
          <a:p>
            <a:pPr lvl="2">
              <a:lnSpc>
                <a:spcPct val="100000"/>
              </a:lnSpc>
            </a:pPr>
            <a:r>
              <a:rPr lang="en-AU" noProof="0" dirty="0" smtClean="0"/>
              <a:t>Third level</a:t>
            </a:r>
          </a:p>
          <a:p>
            <a:pPr lvl="3">
              <a:lnSpc>
                <a:spcPct val="100000"/>
              </a:lnSpc>
            </a:pPr>
            <a:r>
              <a:rPr lang="en-AU" noProof="0" dirty="0" smtClean="0"/>
              <a:t>Fourth level</a:t>
            </a:r>
          </a:p>
          <a:p>
            <a:pPr lvl="4">
              <a:lnSpc>
                <a:spcPct val="100000"/>
              </a:lnSpc>
            </a:pPr>
            <a:r>
              <a:rPr lang="en-AU" noProof="0" dirty="0" smtClean="0"/>
              <a:t>Fifth level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506102-D0D1-4800-BD34-F97A3394E14F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 hasCustomPrompt="1"/>
          </p:nvPr>
        </p:nvSpPr>
        <p:spPr>
          <a:xfrm>
            <a:off x="6335283" y="540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6335283" y="3384000"/>
            <a:ext cx="5136000" cy="2736000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</p:spTree>
    <p:extLst>
      <p:ext uri="{BB962C8B-B14F-4D97-AF65-F5344CB8AC3E}">
        <p14:creationId xmlns:p14="http://schemas.microsoft.com/office/powerpoint/2010/main" val="393086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540000"/>
            <a:ext cx="3936000" cy="3249040"/>
          </a:xfrm>
        </p:spPr>
        <p:txBody>
          <a:bodyPr/>
          <a:lstStyle>
            <a:lvl1pPr>
              <a:lnSpc>
                <a:spcPts val="2400"/>
              </a:lnSpc>
              <a:defRPr sz="2400"/>
            </a:lvl1pPr>
          </a:lstStyle>
          <a:p>
            <a:r>
              <a:rPr lang="en-AU" noProof="0" dirty="0" smtClean="0"/>
              <a:t>Click to add key message</a:t>
            </a:r>
            <a:endParaRPr lang="en-AU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BC88C4-213F-4D14-85A7-29C724D84074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9" hasCustomPrompt="1"/>
          </p:nvPr>
        </p:nvSpPr>
        <p:spPr>
          <a:xfrm>
            <a:off x="7536160" y="3935469"/>
            <a:ext cx="3935123" cy="2195456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11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1199999" y="540000"/>
            <a:ext cx="6163200" cy="5590925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icon to add table, chart or diagram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7536160" y="1440000"/>
            <a:ext cx="3936000" cy="23656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Optional text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34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6" r:id="rId2"/>
    <p:sldLayoutId id="2147483670" r:id="rId3"/>
    <p:sldLayoutId id="2147483691" r:id="rId4"/>
    <p:sldLayoutId id="2147483671" r:id="rId5"/>
    <p:sldLayoutId id="2147483672" r:id="rId6"/>
    <p:sldLayoutId id="2147483675" r:id="rId7"/>
    <p:sldLayoutId id="2147483692" r:id="rId8"/>
    <p:sldLayoutId id="2147483677" r:id="rId9"/>
    <p:sldLayoutId id="2147483676" r:id="rId10"/>
    <p:sldLayoutId id="2147483674" r:id="rId11"/>
    <p:sldLayoutId id="2147483694" r:id="rId12"/>
    <p:sldLayoutId id="2147483693" r:id="rId13"/>
    <p:sldLayoutId id="2147483678" r:id="rId14"/>
    <p:sldLayoutId id="2147483740" r:id="rId15"/>
    <p:sldLayoutId id="2147483741" r:id="rId1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000" y="540000"/>
            <a:ext cx="1027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AU" noProof="0" smtClean="0"/>
              <a:t>Click to edit Master title style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000" y="1440000"/>
            <a:ext cx="10272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49027" y="6525344"/>
            <a:ext cx="1330368" cy="2001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0810F7-98E6-4DEF-BF5A-C98B4CA2B016}" type="datetime1">
              <a:rPr lang="en-AU" smtClean="0"/>
              <a:t>4/12/2016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000" y="6534223"/>
            <a:ext cx="9456000" cy="1961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mtClean="0"/>
              <a:t>INSERT FACULTY NAME IN FOOTER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2568" y="6525344"/>
            <a:ext cx="479433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EBBDC7-4A1B-43E6-8DA6-58148E08E8A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5918" y="6412152"/>
            <a:ext cx="1029334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6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</p:sldLayoutIdLst>
  <p:hf hdr="0" dt="0"/>
  <p:txStyles>
    <p:titleStyle>
      <a:lvl1pPr algn="l" defTabSz="9144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73050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5113" algn="l" defTabSz="914400" rtl="0" eaLnBrk="1" latinLnBrk="0" hangingPunct="1">
        <a:spcBef>
          <a:spcPts val="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Acuna@utas.edu.a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Unifying WIL in Science at the University of Tasmania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Tina Acuna</a:t>
            </a:r>
          </a:p>
          <a:p>
            <a:r>
              <a:rPr lang="en-US" dirty="0" smtClean="0"/>
              <a:t>Andrew Seen</a:t>
            </a:r>
          </a:p>
          <a:p>
            <a:r>
              <a:rPr lang="en-US" dirty="0" smtClean="0"/>
              <a:t>Rebecca Gehling</a:t>
            </a:r>
          </a:p>
          <a:p>
            <a:r>
              <a:rPr lang="en-US" dirty="0" smtClean="0"/>
              <a:t>Nicole Herbert</a:t>
            </a:r>
          </a:p>
          <a:p>
            <a:r>
              <a:rPr lang="en-US" dirty="0" smtClean="0"/>
              <a:t>Susie Haley</a:t>
            </a:r>
          </a:p>
          <a:p>
            <a:r>
              <a:rPr lang="en-US" dirty="0" smtClean="0"/>
              <a:t>Shane Powell</a:t>
            </a:r>
            <a:endParaRPr lang="en-AU" dirty="0"/>
          </a:p>
        </p:txBody>
      </p:sp>
      <p:pic>
        <p:nvPicPr>
          <p:cNvPr id="3074" name="Picture 2" descr="http://static.wixstatic.com/media/f39714_2e056e2da51f49fd9ef069e570d11451.png/v1/fill/w_397,h_87,al_c,lg_1/f39714_2e056e2da51f49fd9ef069e570d114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028" y="5264729"/>
            <a:ext cx="2350600" cy="51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19267" y="6464620"/>
            <a:ext cx="2846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Tina.Acuna@utas.edu.au</a:t>
            </a:r>
            <a:r>
              <a:rPr lang="en-US" dirty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1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Authenticity and proximity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24000" y="6534223"/>
            <a:ext cx="7092000" cy="196131"/>
          </a:xfrm>
        </p:spPr>
        <p:txBody>
          <a:bodyPr/>
          <a:lstStyle/>
          <a:p>
            <a:r>
              <a:rPr lang="en-US" dirty="0" smtClean="0"/>
              <a:t>Oliver 2015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10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3" y="1260000"/>
            <a:ext cx="6540971" cy="4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 discussions with academics who teach in the BSc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021546"/>
              </p:ext>
            </p:extLst>
          </p:nvPr>
        </p:nvGraphicFramePr>
        <p:xfrm>
          <a:off x="2639616" y="1772816"/>
          <a:ext cx="6690004" cy="40264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7001">
                  <a:extLst>
                    <a:ext uri="{9D8B030D-6E8A-4147-A177-3AD203B41FA5}">
                      <a16:colId xmlns:a16="http://schemas.microsoft.com/office/drawing/2014/main" val="4033209226"/>
                    </a:ext>
                  </a:extLst>
                </a:gridCol>
                <a:gridCol w="1835011">
                  <a:extLst>
                    <a:ext uri="{9D8B030D-6E8A-4147-A177-3AD203B41FA5}">
                      <a16:colId xmlns:a16="http://schemas.microsoft.com/office/drawing/2014/main" val="2744187328"/>
                    </a:ext>
                  </a:extLst>
                </a:gridCol>
                <a:gridCol w="1121998">
                  <a:extLst>
                    <a:ext uri="{9D8B030D-6E8A-4147-A177-3AD203B41FA5}">
                      <a16:colId xmlns:a16="http://schemas.microsoft.com/office/drawing/2014/main" val="2438888943"/>
                    </a:ext>
                  </a:extLst>
                </a:gridCol>
                <a:gridCol w="1121998">
                  <a:extLst>
                    <a:ext uri="{9D8B030D-6E8A-4147-A177-3AD203B41FA5}">
                      <a16:colId xmlns:a16="http://schemas.microsoft.com/office/drawing/2014/main" val="1577802803"/>
                    </a:ext>
                  </a:extLst>
                </a:gridCol>
                <a:gridCol w="1121998">
                  <a:extLst>
                    <a:ext uri="{9D8B030D-6E8A-4147-A177-3AD203B41FA5}">
                      <a16:colId xmlns:a16="http://schemas.microsoft.com/office/drawing/2014/main" val="3964442934"/>
                    </a:ext>
                  </a:extLst>
                </a:gridCol>
                <a:gridCol w="1121998">
                  <a:extLst>
                    <a:ext uri="{9D8B030D-6E8A-4147-A177-3AD203B41FA5}">
                      <a16:colId xmlns:a16="http://schemas.microsoft.com/office/drawing/2014/main" val="4001908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#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AU" sz="12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authenticity,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high proximity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High </a:t>
                      </a:r>
                      <a:r>
                        <a:rPr lang="en-AU" sz="12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authenticity,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low proximity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AU" sz="12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authenticity,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low proximity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n-AU" sz="1200" dirty="0" smtClean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authenticity, </a:t>
                      </a:r>
                      <a:r>
                        <a:rPr lang="en-A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high proximity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6688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Placement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3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Project work for a client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3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Field trip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8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 class interaction with an employer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2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Simulated and PBL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20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Direct work related skills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63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Industry research project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6297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3" name="Cloud Callout 2"/>
          <p:cNvSpPr/>
          <p:nvPr/>
        </p:nvSpPr>
        <p:spPr>
          <a:xfrm>
            <a:off x="3002836" y="1052736"/>
            <a:ext cx="3240360" cy="1584176"/>
          </a:xfrm>
          <a:prstGeom prst="cloudCallou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‘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a good thing. US their </a:t>
            </a:r>
            <a:r>
              <a:rPr lang="en-US" sz="1400" i="1" dirty="0" err="1">
                <a:solidFill>
                  <a:schemeClr val="bg2">
                    <a:lumMod val="75000"/>
                  </a:schemeClr>
                </a:solidFill>
              </a:rPr>
              <a:t>cv’s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 are chocked up with voluntary work; actively seek out experiences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’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4295800" y="1494708"/>
            <a:ext cx="3240360" cy="1584176"/>
          </a:xfrm>
          <a:prstGeom prst="cloudCallou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‘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a way through that doesn’t involve…every student into a workplace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’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176120" y="1622708"/>
            <a:ext cx="3240360" cy="1584176"/>
          </a:xfrm>
          <a:prstGeom prst="cloudCallou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‘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a project team isn’t an authentic experience; no opportunity to practice relevant skills, watch someone else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’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588764" y="2474828"/>
            <a:ext cx="3240360" cy="1584176"/>
          </a:xfrm>
          <a:prstGeom prst="cloudCallou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‘</a:t>
            </a:r>
            <a:r>
              <a:rPr lang="en-US" sz="1400" i="1" dirty="0">
                <a:solidFill>
                  <a:schemeClr val="bg2">
                    <a:lumMod val="75000"/>
                  </a:schemeClr>
                </a:solidFill>
              </a:rPr>
              <a:t>suggests it’s not WIL…push back on this…WIL assumes task based learning, which isn’t always the case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’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3431" y="6043097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 = 21; 10 disciplines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7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of places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i="1" dirty="0" smtClean="0"/>
              <a:t>Field </a:t>
            </a:r>
            <a:r>
              <a:rPr lang="en-US" i="1" dirty="0"/>
              <a:t>trip opportunities increasingly restricted due to on-site </a:t>
            </a:r>
            <a:r>
              <a:rPr lang="en-US" i="1" dirty="0" smtClean="0"/>
              <a:t>WHS</a:t>
            </a:r>
            <a:r>
              <a:rPr lang="en-US" dirty="0" smtClean="0"/>
              <a:t>’ </a:t>
            </a:r>
            <a:endParaRPr lang="en-US" dirty="0"/>
          </a:p>
          <a:p>
            <a:r>
              <a:rPr lang="en-AU" dirty="0" smtClean="0"/>
              <a:t>‘</a:t>
            </a:r>
            <a:r>
              <a:rPr lang="en-AU" i="1" dirty="0" smtClean="0"/>
              <a:t>Difficult </a:t>
            </a:r>
            <a:r>
              <a:rPr lang="en-AU" i="1" dirty="0"/>
              <a:t>for us to place students locally – if they are finding WIL it’s in the wilds of WA or a leach infested west coast of </a:t>
            </a:r>
            <a:r>
              <a:rPr lang="en-AU" i="1" dirty="0" smtClean="0"/>
              <a:t>Tasmania</a:t>
            </a:r>
            <a:r>
              <a:rPr lang="en-AU" dirty="0" smtClean="0"/>
              <a:t>’</a:t>
            </a:r>
          </a:p>
          <a:p>
            <a:r>
              <a:rPr lang="en-AU" dirty="0" smtClean="0"/>
              <a:t>‘</a:t>
            </a:r>
            <a:r>
              <a:rPr lang="en-AU" i="1" dirty="0" smtClean="0"/>
              <a:t>In </a:t>
            </a:r>
            <a:r>
              <a:rPr lang="en-AU" i="1" dirty="0"/>
              <a:t>the context of geoscience, we would have </a:t>
            </a:r>
            <a:r>
              <a:rPr lang="en-AU" i="1" dirty="0" smtClean="0"/>
              <a:t>great </a:t>
            </a:r>
            <a:r>
              <a:rPr lang="en-AU" i="1" dirty="0"/>
              <a:t>difficulty placing someone for 7 – 10 days in Hobart. However for some of our students who take vocational work where they are in a workplace for up to 2.5 </a:t>
            </a:r>
            <a:r>
              <a:rPr lang="en-AU" i="1" dirty="0" smtClean="0"/>
              <a:t>months</a:t>
            </a:r>
            <a:r>
              <a:rPr lang="en-AU" dirty="0" smtClean="0"/>
              <a:t>’</a:t>
            </a:r>
          </a:p>
          <a:p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32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Industry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Keen to engage with the university</a:t>
            </a:r>
          </a:p>
          <a:p>
            <a:r>
              <a:rPr lang="en-AU" dirty="0" smtClean="0"/>
              <a:t>Graduate employability</a:t>
            </a:r>
          </a:p>
          <a:p>
            <a:pPr lvl="1"/>
            <a:r>
              <a:rPr lang="en-AU" dirty="0" smtClean="0"/>
              <a:t>Application of skills</a:t>
            </a:r>
          </a:p>
          <a:p>
            <a:pPr lvl="1"/>
            <a:r>
              <a:rPr lang="en-AU" dirty="0" smtClean="0"/>
              <a:t>Extra-curricula activities</a:t>
            </a:r>
          </a:p>
          <a:p>
            <a:pPr lvl="1"/>
            <a:r>
              <a:rPr lang="en-AU" dirty="0" smtClean="0"/>
              <a:t>Communication, business acumen</a:t>
            </a:r>
          </a:p>
          <a:p>
            <a:r>
              <a:rPr lang="en-AU" dirty="0" smtClean="0"/>
              <a:t>Small companies more agile for accommodating students on placement</a:t>
            </a:r>
          </a:p>
          <a:p>
            <a:r>
              <a:rPr lang="en-AU" dirty="0" smtClean="0"/>
              <a:t>Global companies interested in the flexibility offered by group projects</a:t>
            </a:r>
          </a:p>
          <a:p>
            <a:r>
              <a:rPr lang="en-AU" dirty="0" smtClean="0"/>
              <a:t>Semesters and timing of work can be out of sync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4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Positive change towards implementing WIL in the Faculty</a:t>
            </a:r>
          </a:p>
          <a:p>
            <a:r>
              <a:rPr lang="en-AU" dirty="0" smtClean="0"/>
              <a:t>Opportunity to aggregate WIL activities in the Faculty </a:t>
            </a:r>
          </a:p>
          <a:p>
            <a:r>
              <a:rPr lang="en-AU" dirty="0" smtClean="0"/>
              <a:t>Excellent timing, given the strategic direction of UTAS outlined in our Curriculum Renewal Project</a:t>
            </a:r>
          </a:p>
          <a:p>
            <a:r>
              <a:rPr lang="en-AU" dirty="0" smtClean="0"/>
              <a:t>Linkages made with other universities regarding WIL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3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0" y="0"/>
            <a:ext cx="9144000" cy="1488558"/>
            <a:chOff x="0" y="0"/>
            <a:chExt cx="9144000" cy="148855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7" r="27303" b="70573"/>
            <a:stretch/>
          </p:blipFill>
          <p:spPr>
            <a:xfrm>
              <a:off x="0" y="0"/>
              <a:ext cx="9144000" cy="14885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4" y="59535"/>
              <a:ext cx="2039428" cy="43702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556090"/>
            <a:ext cx="8440580" cy="785552"/>
          </a:xfrm>
        </p:spPr>
        <p:txBody>
          <a:bodyPr>
            <a:no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/>
              <a:t>WIL in </a:t>
            </a:r>
            <a:r>
              <a:rPr lang="en-AU" sz="3200"/>
              <a:t>Science: graduate employability</a:t>
            </a:r>
            <a:endParaRPr lang="en-A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83660" y="1552626"/>
            <a:ext cx="8676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AU" sz="2200" dirty="0"/>
              <a:t>WIL builds graduate employability (National WIL Strategy, 2015)</a:t>
            </a:r>
          </a:p>
          <a:p>
            <a:pPr marL="342900" indent="-342900">
              <a:buFont typeface="Arial" charset="0"/>
              <a:buChar char="•"/>
            </a:pPr>
            <a:endParaRPr lang="en-AU" sz="2200" dirty="0"/>
          </a:p>
          <a:p>
            <a:pPr marL="342900" indent="-342900">
              <a:buFont typeface="Arial" charset="0"/>
              <a:buChar char="•"/>
            </a:pPr>
            <a:r>
              <a:rPr lang="en-AU" sz="2200" dirty="0"/>
              <a:t>Science students have less access to WIL (Edwards et al, 2015)</a:t>
            </a:r>
          </a:p>
          <a:p>
            <a:pPr marL="342900" indent="-342900">
              <a:buFont typeface="Arial" charset="0"/>
              <a:buChar char="•"/>
            </a:pPr>
            <a:endParaRPr lang="en-AU" sz="2200" dirty="0"/>
          </a:p>
          <a:p>
            <a:pPr marL="342900" indent="-342900">
              <a:buFont typeface="Arial" charset="0"/>
              <a:buChar char="•"/>
            </a:pPr>
            <a:endParaRPr lang="en-AU" sz="2200" dirty="0"/>
          </a:p>
          <a:p>
            <a:pPr marL="342900" indent="-342900">
              <a:buFont typeface="Arial" charset="0"/>
              <a:buChar char="•"/>
            </a:pPr>
            <a:r>
              <a:rPr lang="en-AU" sz="2200" dirty="0"/>
              <a:t>A </a:t>
            </a:r>
            <a:r>
              <a:rPr lang="en-AU" sz="2200" b="1" dirty="0"/>
              <a:t>national project </a:t>
            </a:r>
            <a:r>
              <a:rPr lang="en-AU" sz="2200" dirty="0"/>
              <a:t>to develop work-integrated learning in Faculties of Science from the ACDS</a:t>
            </a:r>
          </a:p>
          <a:p>
            <a:pPr marL="342900" indent="-342900">
              <a:buFont typeface="Arial" charset="0"/>
              <a:buChar char="•"/>
            </a:pPr>
            <a:endParaRPr lang="en-AU" sz="2200" dirty="0"/>
          </a:p>
        </p:txBody>
      </p:sp>
      <p:pic>
        <p:nvPicPr>
          <p:cNvPr id="7" name="Picture 6" descr="iPad apps6_Data_Collecti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007472"/>
            <a:ext cx="3069132" cy="230184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13306"/>
              </p:ext>
            </p:extLst>
          </p:nvPr>
        </p:nvGraphicFramePr>
        <p:xfrm>
          <a:off x="2588268" y="4088972"/>
          <a:ext cx="4176464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i="1" dirty="0" smtClean="0"/>
                        <a:t>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Engineering</a:t>
                      </a:r>
                      <a:endParaRPr lang="en-US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All</a:t>
                      </a:r>
                      <a:endParaRPr lang="en-US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ICT</a:t>
                      </a:r>
                      <a:endParaRPr lang="en-US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3/4</a:t>
                      </a:r>
                      <a:endParaRPr lang="en-US" sz="22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7030A0"/>
                          </a:solidFill>
                        </a:rPr>
                        <a:t>Ag</a:t>
                      </a:r>
                      <a:r>
                        <a:rPr lang="en-US" sz="2200" baseline="0" dirty="0" smtClean="0">
                          <a:solidFill>
                            <a:srgbClr val="7030A0"/>
                          </a:solidFill>
                        </a:rPr>
                        <a:t> and enviro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rgbClr val="7030A0"/>
                          </a:solidFill>
                        </a:rPr>
                        <a:t>1/4</a:t>
                      </a:r>
                      <a:endParaRPr lang="en-US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Science</a:t>
                      </a:r>
                      <a:endPara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1/7</a:t>
                      </a:r>
                      <a:endParaRPr lang="en-US" sz="2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Down Arrow 12"/>
          <p:cNvSpPr/>
          <p:nvPr/>
        </p:nvSpPr>
        <p:spPr>
          <a:xfrm>
            <a:off x="3071664" y="270892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6851" y="1772816"/>
            <a:ext cx="7826499" cy="4651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National leadership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network</a:t>
            </a:r>
          </a:p>
          <a:p>
            <a:pPr marL="265113" lvl="1" indent="0">
              <a:buNone/>
            </a:pPr>
            <a:r>
              <a:rPr lang="en-US" sz="2200" dirty="0"/>
              <a:t>Ongoing peer-to-peer learning</a:t>
            </a:r>
          </a:p>
          <a:p>
            <a:pPr marL="265113" lvl="1" indent="0">
              <a:buNone/>
            </a:pPr>
            <a:r>
              <a:rPr lang="en-US" sz="2200" dirty="0"/>
              <a:t>National consensus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Build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capacity: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resources and mentoring </a:t>
            </a:r>
          </a:p>
          <a:p>
            <a:pPr marL="265113" lvl="1" indent="0">
              <a:buNone/>
            </a:pPr>
            <a:r>
              <a:rPr lang="en-US" sz="2200" dirty="0"/>
              <a:t>Build understanding of WIL</a:t>
            </a:r>
          </a:p>
          <a:p>
            <a:pPr marL="265113" lvl="1" indent="0">
              <a:buNone/>
            </a:pPr>
            <a:r>
              <a:rPr lang="en-US" sz="2200" dirty="0"/>
              <a:t>Share standards and course structures</a:t>
            </a:r>
          </a:p>
          <a:p>
            <a:pPr marL="265113" lvl="1" indent="0">
              <a:buNone/>
            </a:pPr>
            <a:r>
              <a:rPr lang="en-US" sz="2200" dirty="0"/>
              <a:t>Science graduate and student voice</a:t>
            </a:r>
          </a:p>
          <a:p>
            <a:pPr marL="265113" lvl="1" indent="0">
              <a:buNone/>
            </a:pPr>
            <a:r>
              <a:rPr lang="en-US" sz="2200" dirty="0"/>
              <a:t>WIL Guide for Science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Action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to foster WIL: lighthouse projects</a:t>
            </a:r>
          </a:p>
          <a:p>
            <a:pPr marL="265113" lvl="1" indent="0">
              <a:buNone/>
            </a:pPr>
            <a:r>
              <a:rPr lang="en-US" sz="2200" dirty="0"/>
              <a:t>Industry relationships</a:t>
            </a:r>
          </a:p>
          <a:p>
            <a:pPr marL="265113" lvl="1" indent="0">
              <a:buNone/>
            </a:pPr>
            <a:r>
              <a:rPr lang="en-US" sz="2200" dirty="0"/>
              <a:t>Alignment with university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24000" y="0"/>
            <a:ext cx="9144000" cy="1488558"/>
            <a:chOff x="0" y="0"/>
            <a:chExt cx="9144000" cy="148855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7" r="27303" b="70573"/>
            <a:stretch/>
          </p:blipFill>
          <p:spPr>
            <a:xfrm>
              <a:off x="0" y="0"/>
              <a:ext cx="9144000" cy="14885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4" y="59535"/>
              <a:ext cx="2039428" cy="437020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9536" y="556090"/>
            <a:ext cx="7605636" cy="785552"/>
          </a:xfrm>
        </p:spPr>
        <p:txBody>
          <a:bodyPr>
            <a:no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/>
              <a:t>WIL in Science</a:t>
            </a:r>
            <a:endParaRPr lang="en-AU" sz="32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24597392"/>
              </p:ext>
            </p:extLst>
          </p:nvPr>
        </p:nvGraphicFramePr>
        <p:xfrm>
          <a:off x="7176120" y="1608148"/>
          <a:ext cx="3895296" cy="481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36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0" y="0"/>
            <a:ext cx="9144000" cy="1488558"/>
            <a:chOff x="0" y="0"/>
            <a:chExt cx="9144000" cy="14885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7" r="27303" b="70573"/>
            <a:stretch/>
          </p:blipFill>
          <p:spPr>
            <a:xfrm>
              <a:off x="0" y="0"/>
              <a:ext cx="9144000" cy="148855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4" y="59535"/>
              <a:ext cx="2039428" cy="4370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327023" y="1447800"/>
            <a:ext cx="5537957" cy="5410200"/>
            <a:chOff x="1370153" y="1447800"/>
            <a:chExt cx="5537957" cy="5410200"/>
          </a:xfrm>
          <a:effectLst>
            <a:glow rad="127000">
              <a:schemeClr val="bg1">
                <a:lumMod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65"/>
            <a:stretch/>
          </p:blipFill>
          <p:spPr>
            <a:xfrm>
              <a:off x="1370153" y="1447800"/>
              <a:ext cx="5537957" cy="5410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0153" y="6574635"/>
              <a:ext cx="5465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Darren Flinders </a:t>
              </a:r>
              <a:r>
                <a:rPr lang="en-US" sz="1200" dirty="0" err="1">
                  <a:solidFill>
                    <a:schemeClr val="bg1">
                      <a:lumMod val="50000"/>
                    </a:schemeClr>
                  </a:solidFill>
                </a:rPr>
                <a:t>Flamborough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 Lighthouse, East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Yorkshire,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hlinkClick r:id="rId5"/>
                </a:rPr>
                <a:t>Creative Commons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Line Callout 2 9"/>
          <p:cNvSpPr/>
          <p:nvPr/>
        </p:nvSpPr>
        <p:spPr>
          <a:xfrm>
            <a:off x="7330441" y="1777508"/>
            <a:ext cx="3118437" cy="1396642"/>
          </a:xfrm>
          <a:prstGeom prst="borderCallout2">
            <a:avLst>
              <a:gd name="adj1" fmla="val 18750"/>
              <a:gd name="adj2" fmla="val -5449"/>
              <a:gd name="adj3" fmla="val 18750"/>
              <a:gd name="adj4" fmla="val -12341"/>
              <a:gd name="adj5" fmla="val 79907"/>
              <a:gd name="adj6" fmla="val -2353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Build and trial: Developing alternative approaches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to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WIL</a:t>
            </a:r>
          </a:p>
          <a:p>
            <a:pPr algn="r"/>
            <a:r>
              <a:rPr lang="en-US" sz="1600" i="1" dirty="0">
                <a:solidFill>
                  <a:schemeClr val="tx1"/>
                </a:solidFill>
              </a:rPr>
              <a:t>University of Queensland</a:t>
            </a:r>
          </a:p>
          <a:p>
            <a:pPr algn="r"/>
            <a:r>
              <a:rPr lang="en-US" sz="1600" i="1" dirty="0">
                <a:solidFill>
                  <a:schemeClr val="tx1"/>
                </a:solidFill>
              </a:rPr>
              <a:t>Monash University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Line Callout 2 10"/>
          <p:cNvSpPr/>
          <p:nvPr/>
        </p:nvSpPr>
        <p:spPr>
          <a:xfrm flipH="1">
            <a:off x="1743121" y="4422647"/>
            <a:ext cx="2748962" cy="142951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9477"/>
              <a:gd name="adj6" fmla="val -3750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Intention and plan: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Setting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up Faculty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WIL programs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University of Tasmania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Western Sydney University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Line Callout 2 13"/>
          <p:cNvSpPr/>
          <p:nvPr/>
        </p:nvSpPr>
        <p:spPr>
          <a:xfrm>
            <a:off x="7330441" y="4453993"/>
            <a:ext cx="3209105" cy="1398167"/>
          </a:xfrm>
          <a:prstGeom prst="borderCallout2">
            <a:avLst>
              <a:gd name="adj1" fmla="val 20385"/>
              <a:gd name="adj2" fmla="val -5637"/>
              <a:gd name="adj3" fmla="val 20385"/>
              <a:gd name="adj4" fmla="val -11949"/>
              <a:gd name="adj5" fmla="val -52448"/>
              <a:gd name="adj6" fmla="val -2588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Refine and expand: Extending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WIL and building capacity for the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future</a:t>
            </a:r>
          </a:p>
          <a:p>
            <a:pPr algn="r"/>
            <a:r>
              <a:rPr lang="en-US" sz="1600" i="1" dirty="0">
                <a:solidFill>
                  <a:schemeClr val="tx1"/>
                </a:solidFill>
              </a:rPr>
              <a:t>University of Technology, Sydney</a:t>
            </a:r>
          </a:p>
          <a:p>
            <a:pPr algn="r"/>
            <a:r>
              <a:rPr lang="en-US" sz="1600" i="1" dirty="0">
                <a:solidFill>
                  <a:schemeClr val="tx1"/>
                </a:solidFill>
              </a:rPr>
              <a:t>Deakin University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 flipH="1">
            <a:off x="1743124" y="1777508"/>
            <a:ext cx="2748960" cy="210869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755"/>
              <a:gd name="adj6" fmla="val -3157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</a:rPr>
              <a:t>Illuminating the WIL journey for Faculties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Strategy &amp; objectives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WIL activities</a:t>
            </a:r>
            <a:endParaRPr lang="en-US" i="1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People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Systems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9536" y="1008828"/>
            <a:ext cx="741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http://</a:t>
            </a:r>
            <a:r>
              <a:rPr lang="en-US" dirty="0" err="1">
                <a:solidFill>
                  <a:schemeClr val="bg1"/>
                </a:solidFill>
              </a:rPr>
              <a:t>www.acds-tlcc.edu.au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centreprojects</a:t>
            </a:r>
            <a:r>
              <a:rPr lang="en-US" dirty="0">
                <a:solidFill>
                  <a:schemeClr val="bg1"/>
                </a:solidFill>
              </a:rPr>
              <a:t>/work-integrated-learning/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919536" y="331124"/>
            <a:ext cx="7605636" cy="785552"/>
          </a:xfrm>
        </p:spPr>
        <p:txBody>
          <a:bodyPr>
            <a:no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sz="3200" dirty="0"/>
              <a:t>WIL in Science: lighthouse projects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436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Develop a generic program for on- and off-campus WIL in the faculty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Develop a network of industry contacts for WIL in Science and related disciplines for Tasmania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/>
              <a:t>Create </a:t>
            </a:r>
            <a:r>
              <a:rPr lang="en-AU" dirty="0" smtClean="0"/>
              <a:t>a </a:t>
            </a:r>
            <a:r>
              <a:rPr lang="en-AU" dirty="0"/>
              <a:t>Faculty Advisory Board for industry engagement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86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aims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dirty="0"/>
              <a:t>Develop a generic program for on- and off-campus WIL in the faculty 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Develop a network of industry contacts for WIL in Science and related disciplines for Tasmania</a:t>
            </a:r>
          </a:p>
          <a:p>
            <a:pPr marL="342900" indent="-342900">
              <a:buFont typeface="+mj-lt"/>
              <a:buAutoNum type="arabicPeriod"/>
            </a:pP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Create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Faculty Advisory Board for industry engagement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05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4" y="156256"/>
            <a:ext cx="7704000" cy="7200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generic program for on- and off-campus WIL in the Faculty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384058"/>
              </p:ext>
            </p:extLst>
          </p:nvPr>
        </p:nvGraphicFramePr>
        <p:xfrm>
          <a:off x="1732199" y="970884"/>
          <a:ext cx="8828297" cy="533569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23460">
                  <a:extLst>
                    <a:ext uri="{9D8B030D-6E8A-4147-A177-3AD203B41FA5}">
                      <a16:colId xmlns:a16="http://schemas.microsoft.com/office/drawing/2014/main" val="2908796300"/>
                    </a:ext>
                  </a:extLst>
                </a:gridCol>
                <a:gridCol w="577577">
                  <a:extLst>
                    <a:ext uri="{9D8B030D-6E8A-4147-A177-3AD203B41FA5}">
                      <a16:colId xmlns:a16="http://schemas.microsoft.com/office/drawing/2014/main" val="334258460"/>
                    </a:ext>
                  </a:extLst>
                </a:gridCol>
                <a:gridCol w="578027">
                  <a:extLst>
                    <a:ext uri="{9D8B030D-6E8A-4147-A177-3AD203B41FA5}">
                      <a16:colId xmlns:a16="http://schemas.microsoft.com/office/drawing/2014/main" val="4058494758"/>
                    </a:ext>
                  </a:extLst>
                </a:gridCol>
                <a:gridCol w="688685">
                  <a:extLst>
                    <a:ext uri="{9D8B030D-6E8A-4147-A177-3AD203B41FA5}">
                      <a16:colId xmlns:a16="http://schemas.microsoft.com/office/drawing/2014/main" val="1767551695"/>
                    </a:ext>
                  </a:extLst>
                </a:gridCol>
                <a:gridCol w="577128">
                  <a:extLst>
                    <a:ext uri="{9D8B030D-6E8A-4147-A177-3AD203B41FA5}">
                      <a16:colId xmlns:a16="http://schemas.microsoft.com/office/drawing/2014/main" val="3743927811"/>
                    </a:ext>
                  </a:extLst>
                </a:gridCol>
                <a:gridCol w="577577">
                  <a:extLst>
                    <a:ext uri="{9D8B030D-6E8A-4147-A177-3AD203B41FA5}">
                      <a16:colId xmlns:a16="http://schemas.microsoft.com/office/drawing/2014/main" val="3306896515"/>
                    </a:ext>
                  </a:extLst>
                </a:gridCol>
                <a:gridCol w="577577">
                  <a:extLst>
                    <a:ext uri="{9D8B030D-6E8A-4147-A177-3AD203B41FA5}">
                      <a16:colId xmlns:a16="http://schemas.microsoft.com/office/drawing/2014/main" val="196164633"/>
                    </a:ext>
                  </a:extLst>
                </a:gridCol>
                <a:gridCol w="578927">
                  <a:extLst>
                    <a:ext uri="{9D8B030D-6E8A-4147-A177-3AD203B41FA5}">
                      <a16:colId xmlns:a16="http://schemas.microsoft.com/office/drawing/2014/main" val="1645783448"/>
                    </a:ext>
                  </a:extLst>
                </a:gridCol>
                <a:gridCol w="578477">
                  <a:extLst>
                    <a:ext uri="{9D8B030D-6E8A-4147-A177-3AD203B41FA5}">
                      <a16:colId xmlns:a16="http://schemas.microsoft.com/office/drawing/2014/main" val="4271527750"/>
                    </a:ext>
                  </a:extLst>
                </a:gridCol>
                <a:gridCol w="578927">
                  <a:extLst>
                    <a:ext uri="{9D8B030D-6E8A-4147-A177-3AD203B41FA5}">
                      <a16:colId xmlns:a16="http://schemas.microsoft.com/office/drawing/2014/main" val="4193477651"/>
                    </a:ext>
                  </a:extLst>
                </a:gridCol>
                <a:gridCol w="578477">
                  <a:extLst>
                    <a:ext uri="{9D8B030D-6E8A-4147-A177-3AD203B41FA5}">
                      <a16:colId xmlns:a16="http://schemas.microsoft.com/office/drawing/2014/main" val="3468328092"/>
                    </a:ext>
                  </a:extLst>
                </a:gridCol>
                <a:gridCol w="578927">
                  <a:extLst>
                    <a:ext uri="{9D8B030D-6E8A-4147-A177-3AD203B41FA5}">
                      <a16:colId xmlns:a16="http://schemas.microsoft.com/office/drawing/2014/main" val="3062427456"/>
                    </a:ext>
                  </a:extLst>
                </a:gridCol>
                <a:gridCol w="578477">
                  <a:extLst>
                    <a:ext uri="{9D8B030D-6E8A-4147-A177-3AD203B41FA5}">
                      <a16:colId xmlns:a16="http://schemas.microsoft.com/office/drawing/2014/main" val="872207398"/>
                    </a:ext>
                  </a:extLst>
                </a:gridCol>
                <a:gridCol w="577577">
                  <a:extLst>
                    <a:ext uri="{9D8B030D-6E8A-4147-A177-3AD203B41FA5}">
                      <a16:colId xmlns:a16="http://schemas.microsoft.com/office/drawing/2014/main" val="67602711"/>
                    </a:ext>
                  </a:extLst>
                </a:gridCol>
                <a:gridCol w="578477">
                  <a:extLst>
                    <a:ext uri="{9D8B030D-6E8A-4147-A177-3AD203B41FA5}">
                      <a16:colId xmlns:a16="http://schemas.microsoft.com/office/drawing/2014/main" val="808290423"/>
                    </a:ext>
                  </a:extLst>
                </a:gridCol>
              </a:tblGrid>
              <a:tr h="290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/ Date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1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2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3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4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5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6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7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Study break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8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9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10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11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12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Week 13</a:t>
                      </a:r>
                      <a:endParaRPr lang="en-AU" sz="800" b="1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extLst>
                  <a:ext uri="{0D108BD9-81ED-4DB2-BD59-A6C34878D82A}">
                    <a16:rowId xmlns:a16="http://schemas.microsoft.com/office/drawing/2014/main" val="3667574982"/>
                  </a:ext>
                </a:extLst>
              </a:tr>
              <a:tr h="1519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Intended </a:t>
                      </a:r>
                      <a:r>
                        <a:rPr lang="en-US" sz="800" dirty="0">
                          <a:effectLst/>
                        </a:rPr>
                        <a:t>Learning Outcomes</a:t>
                      </a:r>
                      <a:endParaRPr lang="en-AU" sz="8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extLst>
                  <a:ext uri="{0D108BD9-81ED-4DB2-BD59-A6C34878D82A}">
                    <a16:rowId xmlns:a16="http://schemas.microsoft.com/office/drawing/2014/main" val="1195763202"/>
                  </a:ext>
                </a:extLst>
              </a:tr>
              <a:tr h="18696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Formal 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Assessment</a:t>
                      </a:r>
                      <a:endParaRPr lang="en-AU" sz="8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extLst>
                  <a:ext uri="{0D108BD9-81ED-4DB2-BD59-A6C34878D82A}">
                    <a16:rowId xmlns:a16="http://schemas.microsoft.com/office/drawing/2014/main" val="2899598821"/>
                  </a:ext>
                </a:extLst>
              </a:tr>
              <a:tr h="165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Learning </a:t>
                      </a:r>
                      <a:br>
                        <a:rPr lang="en-US" sz="800" dirty="0">
                          <a:effectLst/>
                        </a:rPr>
                      </a:br>
                      <a:r>
                        <a:rPr lang="en-US" sz="800" dirty="0">
                          <a:effectLst/>
                        </a:rPr>
                        <a:t>Activities</a:t>
                      </a:r>
                      <a:endParaRPr lang="en-AU" sz="800" b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 vert="vert27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AU" sz="800" dirty="0">
                        <a:solidFill>
                          <a:srgbClr val="7B8A8B"/>
                        </a:solidFill>
                        <a:effectLst/>
                        <a:latin typeface="Tw Cen MT" panose="020B06020201040206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39756" marR="39756" marT="0" marB="0"/>
                </a:tc>
                <a:extLst>
                  <a:ext uri="{0D108BD9-81ED-4DB2-BD59-A6C34878D82A}">
                    <a16:rowId xmlns:a16="http://schemas.microsoft.com/office/drawing/2014/main" val="847989507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424000" y="6534223"/>
            <a:ext cx="7092000" cy="196131"/>
          </a:xfrm>
        </p:spPr>
        <p:txBody>
          <a:bodyPr/>
          <a:lstStyle/>
          <a:p>
            <a:r>
              <a:rPr lang="en-GB" dirty="0" smtClean="0"/>
              <a:t>Template: Stephen </a:t>
            </a:r>
            <a:r>
              <a:rPr lang="en-GB" dirty="0" err="1" smtClean="0"/>
              <a:t>Linquist</a:t>
            </a:r>
            <a:r>
              <a:rPr lang="en-GB" dirty="0" smtClean="0"/>
              <a:t> and Rachael </a:t>
            </a:r>
            <a:r>
              <a:rPr lang="en-GB" dirty="0" err="1" smtClean="0"/>
              <a:t>Phegan</a:t>
            </a:r>
            <a:r>
              <a:rPr lang="en-GB" dirty="0" smtClean="0"/>
              <a:t>, UTAS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18917" y="1987297"/>
            <a:ext cx="7041579" cy="255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3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Working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responsibly, ethically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safely as individuals and in collaboration with others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AU" sz="10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2351585" y="1333025"/>
            <a:ext cx="8208911" cy="254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1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Identify and apply the knowledge, skills and attributes required for the professional workplace in a relevant science setting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AU" sz="6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AU" sz="10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351585" y="1662106"/>
            <a:ext cx="8208911" cy="2555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2.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.Communicating and documenting of professional work experience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8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AU" sz="10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7072837" y="2337525"/>
            <a:ext cx="3487658" cy="37057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4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Critically self-reflect on personal strengths and development needs in the workplace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518917" y="2769979"/>
            <a:ext cx="1784996" cy="18720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SA#1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Preparation of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 </a:t>
            </a:r>
            <a:r>
              <a:rPr lang="en-US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EoI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and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cv demonstrating understanding of the work environment, a risk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analysis of work environment and completion of legal agreements </a:t>
            </a:r>
            <a:endParaRPr lang="en-US" sz="1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sz="1000" i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1, 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Individual assessment task 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%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970000" y="2785979"/>
            <a:ext cx="1710176" cy="187200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SA#2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Document a daily journal that includes: activities, interaction, the experience and employer feedback.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n-US" sz="1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1, 2, 3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Individual assessment task 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40</a:t>
            </a: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%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8843865" y="2784405"/>
            <a:ext cx="1716631" cy="1885927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SA#3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Write a short reflection on employer feedback; define the knowledge, skills and attributes to succeed in the workplace; complete a </a:t>
            </a:r>
            <a:r>
              <a:rPr lang="en-US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proforma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on your personal strengths, skills and development needs; revise your </a:t>
            </a:r>
            <a:r>
              <a:rPr lang="en-US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EoI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ILO 4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Individual assessment task 40%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547112" y="4797247"/>
            <a:ext cx="6437320" cy="247650"/>
          </a:xfrm>
          <a:prstGeom prst="rect">
            <a:avLst/>
          </a:prstGeom>
          <a:solidFill>
            <a:schemeClr val="bg1">
              <a:lumMod val="10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LA#2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Professional experience (off-campus or on-campus; may be project work for a client in small groups)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AU" sz="700" i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AU" sz="10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3547113" y="5380569"/>
            <a:ext cx="6437320" cy="2667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0640"/>
            <a:r>
              <a:rPr lang="en-US" sz="10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LA#3</a:t>
            </a:r>
            <a:r>
              <a: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Journal reflections on professional work</a:t>
            </a:r>
            <a:endParaRPr lang="en-AU" sz="11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AU" sz="6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n-AU" sz="100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351584" y="4670333"/>
            <a:ext cx="1167332" cy="1636245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9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LA#1</a:t>
            </a:r>
            <a:r>
              <a:rPr lang="en-AU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students </a:t>
            </a:r>
            <a:r>
              <a:rPr lang="en-AU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AU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completed </a:t>
            </a:r>
            <a:r>
              <a:rPr lang="en-AU" sz="9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iPREP</a:t>
            </a:r>
            <a:r>
              <a:rPr lang="en-AU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AU" sz="9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ResumePlus</a:t>
            </a:r>
            <a:r>
              <a:rPr lang="en-AU" sz="9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identified and applied for a work placement/project; complete a risk analysis of the work place; have completed any legal agreements </a:t>
            </a:r>
            <a:endParaRPr lang="en-AU" sz="1050" dirty="0"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-1387067013" y="-883589800"/>
            <a:ext cx="819150" cy="457200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800" b="1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LA#4</a:t>
            </a:r>
            <a:r>
              <a:rPr lang="en-US" sz="800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AU" sz="1000">
              <a:solidFill>
                <a:srgbClr val="7B8A8B"/>
              </a:solidFill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AU" sz="800" i="1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Check in with mentor</a:t>
            </a:r>
            <a:endParaRPr lang="en-AU" sz="1000">
              <a:solidFill>
                <a:srgbClr val="7B8A8B"/>
              </a:solidFill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2082493613" y="-883589800"/>
            <a:ext cx="819150" cy="457200"/>
          </a:xfrm>
          <a:prstGeom prst="rect">
            <a:avLst/>
          </a:prstGeom>
          <a:solidFill>
            <a:sysClr val="window" lastClr="FFFFFF">
              <a:lumMod val="100000"/>
              <a:lumOff val="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sz="800" b="1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LA#7</a:t>
            </a:r>
            <a:r>
              <a:rPr lang="en-US" sz="800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endParaRPr lang="en-AU" sz="1000">
              <a:solidFill>
                <a:srgbClr val="7B8A8B"/>
              </a:solidFill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AU" sz="800" i="1">
                <a:solidFill>
                  <a:srgbClr val="7B8A8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Check in with mentor</a:t>
            </a:r>
            <a:endParaRPr lang="en-AU" sz="1000">
              <a:solidFill>
                <a:srgbClr val="7B8A8B"/>
              </a:solidFill>
              <a:latin typeface="Tw Cen MT" panose="020B0602020104020603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923925"/>
            <a:ext cx="7734300" cy="5010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feedback</a:t>
            </a:r>
            <a:br>
              <a:rPr lang="en-US" dirty="0" smtClean="0"/>
            </a:br>
            <a:r>
              <a:rPr lang="en-AU" dirty="0" smtClean="0">
                <a:solidFill>
                  <a:schemeClr val="accent3"/>
                </a:solidFill>
              </a:rPr>
              <a:t>What work have you done?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50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vs. project work in a team for a client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9" y="1052736"/>
            <a:ext cx="4140671" cy="4680000"/>
          </a:xfrm>
        </p:spPr>
        <p:txBody>
          <a:bodyPr/>
          <a:lstStyle/>
          <a:p>
            <a:r>
              <a:rPr lang="en-US" dirty="0" smtClean="0"/>
              <a:t>Placement is: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More realistic and relevant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Build up </a:t>
            </a:r>
            <a:r>
              <a:rPr lang="en-US" dirty="0" smtClean="0"/>
              <a:t>[professional] </a:t>
            </a:r>
            <a:r>
              <a:rPr lang="en-US" i="1" dirty="0" smtClean="0"/>
              <a:t>contacts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Promotes communication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Lead to work after graduation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Find out what people do with a degree in my discipline</a:t>
            </a:r>
            <a:r>
              <a:rPr lang="en-US" dirty="0" smtClean="0"/>
              <a:t>’</a:t>
            </a:r>
          </a:p>
          <a:p>
            <a:pPr lvl="1"/>
            <a:endParaRPr lang="en-US" dirty="0"/>
          </a:p>
          <a:p>
            <a:r>
              <a:rPr lang="en-US" dirty="0" smtClean="0"/>
              <a:t>I don’t like group work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Not for students with a high GPA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Benefits industry, not students</a:t>
            </a:r>
            <a:r>
              <a:rPr lang="en-US" dirty="0" smtClean="0"/>
              <a:t>’</a:t>
            </a:r>
          </a:p>
          <a:p>
            <a:pPr lvl="1"/>
            <a:endParaRPr lang="en-US" dirty="0"/>
          </a:p>
          <a:p>
            <a:r>
              <a:rPr lang="en-US" dirty="0" smtClean="0"/>
              <a:t>I like group work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Likeminded students, each with a unique perspective to bring to the table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‘</a:t>
            </a:r>
            <a:r>
              <a:rPr lang="en-US" i="1" dirty="0" smtClean="0"/>
              <a:t>Easier </a:t>
            </a:r>
            <a:r>
              <a:rPr lang="en-US" i="1" dirty="0"/>
              <a:t>to manage with </a:t>
            </a:r>
            <a:r>
              <a:rPr lang="en-US" i="1" dirty="0" smtClean="0"/>
              <a:t>study</a:t>
            </a:r>
            <a:r>
              <a:rPr lang="en-US" dirty="0" smtClean="0"/>
              <a:t>’</a:t>
            </a:r>
            <a:endParaRPr lang="en-US" dirty="0"/>
          </a:p>
          <a:p>
            <a:pPr lvl="1"/>
            <a:endParaRPr lang="en-US" dirty="0" smtClean="0"/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768426" y="6525344"/>
            <a:ext cx="359575" cy="198000"/>
          </a:xfrm>
        </p:spPr>
        <p:txBody>
          <a:bodyPr/>
          <a:lstStyle/>
          <a:p>
            <a:fld id="{1DEBBDC7-4A1B-43E6-8DA6-58148E08E8A6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44"/>
          <a:stretch/>
        </p:blipFill>
        <p:spPr>
          <a:xfrm>
            <a:off x="5988200" y="1674222"/>
            <a:ext cx="4679801" cy="39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itable PPT Slide Master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Ally Network PowerPoint Template">
  <a:themeElements>
    <a:clrScheme name="UTAS">
      <a:dk1>
        <a:sysClr val="windowText" lastClr="000000"/>
      </a:dk1>
      <a:lt1>
        <a:sysClr val="window" lastClr="FFFFFF"/>
      </a:lt1>
      <a:dk2>
        <a:srgbClr val="21333A"/>
      </a:dk2>
      <a:lt2>
        <a:srgbClr val="9C9197"/>
      </a:lt2>
      <a:accent1>
        <a:srgbClr val="E42313"/>
      </a:accent1>
      <a:accent2>
        <a:srgbClr val="004E50"/>
      </a:accent2>
      <a:accent3>
        <a:srgbClr val="0091AE"/>
      </a:accent3>
      <a:accent4>
        <a:srgbClr val="596AA8"/>
      </a:accent4>
      <a:accent5>
        <a:srgbClr val="008AC4"/>
      </a:accent5>
      <a:accent6>
        <a:srgbClr val="E3DAD1"/>
      </a:accent6>
      <a:hlink>
        <a:srgbClr val="000000"/>
      </a:hlink>
      <a:folHlink>
        <a:srgbClr val="000000"/>
      </a:folHlink>
    </a:clrScheme>
    <a:fontScheme name="UTA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editable PPT Slide Master</Template>
  <TotalTime>1744</TotalTime>
  <Words>974</Words>
  <Application>Microsoft Office PowerPoint</Application>
  <PresentationFormat>Widescreen</PresentationFormat>
  <Paragraphs>193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SimSun</vt:lpstr>
      <vt:lpstr>Arial</vt:lpstr>
      <vt:lpstr>Calibri</vt:lpstr>
      <vt:lpstr>Georgia</vt:lpstr>
      <vt:lpstr>Tw Cen MT</vt:lpstr>
      <vt:lpstr>editable PPT Slide Master</vt:lpstr>
      <vt:lpstr>The Ally Network PowerPoint Template</vt:lpstr>
      <vt:lpstr>Unifying WIL in Science at the University of Tasmania</vt:lpstr>
      <vt:lpstr> WIL in Science: graduate employability</vt:lpstr>
      <vt:lpstr> WIL in Science</vt:lpstr>
      <vt:lpstr> WIL in Science: lighthouse projects</vt:lpstr>
      <vt:lpstr>Project aims</vt:lpstr>
      <vt:lpstr>Project aims</vt:lpstr>
      <vt:lpstr>A generic program for on- and off-campus WIL in the Faculty</vt:lpstr>
      <vt:lpstr>Student feedback What work have you done?</vt:lpstr>
      <vt:lpstr>Placement vs. project work in a team for a client</vt:lpstr>
      <vt:lpstr>Authenticity and proximity</vt:lpstr>
      <vt:lpstr>Focus group discussions with academics who teach in the BSc</vt:lpstr>
      <vt:lpstr>Availability of places</vt:lpstr>
      <vt:lpstr>Industry</vt:lpstr>
      <vt:lpstr>Conclusions</vt:lpstr>
    </vt:vector>
  </TitlesOfParts>
  <Company>IT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or Section Title Goes Here</dc:title>
  <dc:creator>Trudi Steedman</dc:creator>
  <cp:lastModifiedBy>Tina Acuna</cp:lastModifiedBy>
  <cp:revision>84</cp:revision>
  <dcterms:created xsi:type="dcterms:W3CDTF">2014-11-21T00:11:24Z</dcterms:created>
  <dcterms:modified xsi:type="dcterms:W3CDTF">2016-12-03T22:15:50Z</dcterms:modified>
</cp:coreProperties>
</file>